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994" r:id="rId3"/>
    <p:sldId id="995" r:id="rId4"/>
    <p:sldId id="993" r:id="rId5"/>
    <p:sldId id="266" r:id="rId6"/>
    <p:sldId id="996" r:id="rId7"/>
    <p:sldId id="997" r:id="rId8"/>
    <p:sldId id="992" r:id="rId9"/>
    <p:sldId id="976" r:id="rId10"/>
    <p:sldId id="972" r:id="rId11"/>
    <p:sldId id="565" r:id="rId12"/>
    <p:sldId id="977" r:id="rId13"/>
    <p:sldId id="530" r:id="rId14"/>
    <p:sldId id="965" r:id="rId15"/>
    <p:sldId id="978" r:id="rId16"/>
    <p:sldId id="970" r:id="rId17"/>
    <p:sldId id="948" r:id="rId18"/>
    <p:sldId id="985" r:id="rId19"/>
    <p:sldId id="957" r:id="rId20"/>
    <p:sldId id="984" r:id="rId21"/>
    <p:sldId id="929" r:id="rId22"/>
    <p:sldId id="930" r:id="rId23"/>
    <p:sldId id="986" r:id="rId24"/>
    <p:sldId id="932" r:id="rId25"/>
    <p:sldId id="967" r:id="rId26"/>
    <p:sldId id="896" r:id="rId27"/>
    <p:sldId id="969" r:id="rId28"/>
    <p:sldId id="953" r:id="rId29"/>
    <p:sldId id="989" r:id="rId30"/>
    <p:sldId id="990" r:id="rId31"/>
    <p:sldId id="991" r:id="rId32"/>
    <p:sldId id="998" r:id="rId3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52242" autoAdjust="0"/>
  </p:normalViewPr>
  <p:slideViewPr>
    <p:cSldViewPr snapToGrid="0">
      <p:cViewPr varScale="1">
        <p:scale>
          <a:sx n="40" d="100"/>
          <a:sy n="40" d="100"/>
        </p:scale>
        <p:origin x="169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7A755D-0F11-434B-A591-B05FEF8B7C09}" type="doc">
      <dgm:prSet loTypeId="urn:microsoft.com/office/officeart/2005/8/layout/radial6" loCatId="cycle" qsTypeId="urn:microsoft.com/office/officeart/2005/8/quickstyle/3d9" qsCatId="3D" csTypeId="urn:microsoft.com/office/officeart/2005/8/colors/accent0_3" csCatId="mainScheme" phldr="1"/>
      <dgm:spPr/>
      <dgm:t>
        <a:bodyPr/>
        <a:lstStyle/>
        <a:p>
          <a:endParaRPr lang="en-US"/>
        </a:p>
      </dgm:t>
    </dgm:pt>
    <dgm:pt modelId="{0C3165F5-14F6-455D-9EDB-7212066944D1}">
      <dgm:prSet phldrT="[Text]"/>
      <dgm:spPr>
        <a:solidFill>
          <a:schemeClr val="accent1"/>
        </a:solidFill>
      </dgm:spPr>
      <dgm:t>
        <a:bodyPr/>
        <a:lstStyle/>
        <a:p>
          <a:r>
            <a:rPr lang="en-US"/>
            <a:t>Materials information</a:t>
          </a:r>
        </a:p>
      </dgm:t>
    </dgm:pt>
    <dgm:pt modelId="{DF5DAB06-6F77-4A11-A83E-975F03DB8E43}" type="parTrans" cxnId="{0682198E-EC1E-43F4-837A-EFD114E9B73A}">
      <dgm:prSet/>
      <dgm:spPr/>
      <dgm:t>
        <a:bodyPr/>
        <a:lstStyle/>
        <a:p>
          <a:endParaRPr lang="en-US"/>
        </a:p>
      </dgm:t>
    </dgm:pt>
    <dgm:pt modelId="{B2154C8A-1CE6-456D-AD92-5E72E146CF4D}" type="sibTrans" cxnId="{0682198E-EC1E-43F4-837A-EFD114E9B73A}">
      <dgm:prSet/>
      <dgm:spPr/>
      <dgm:t>
        <a:bodyPr/>
        <a:lstStyle/>
        <a:p>
          <a:endParaRPr lang="en-US"/>
        </a:p>
      </dgm:t>
    </dgm:pt>
    <dgm:pt modelId="{48165B6D-1A3F-4C2F-B09C-8F17BDE36AB3}">
      <dgm:prSet phldrT="[Text]"/>
      <dgm:spPr>
        <a:solidFill>
          <a:schemeClr val="accent6"/>
        </a:solidFill>
      </dgm:spPr>
      <dgm:t>
        <a:bodyPr/>
        <a:lstStyle/>
        <a:p>
          <a:r>
            <a:rPr lang="en-US"/>
            <a:t>Complex</a:t>
          </a:r>
        </a:p>
      </dgm:t>
    </dgm:pt>
    <dgm:pt modelId="{53598B56-59C2-4D61-B840-156FCEF0C501}" type="parTrans" cxnId="{A7ED0AD6-F4B2-49D3-9592-54B95AE3B810}">
      <dgm:prSet/>
      <dgm:spPr/>
      <dgm:t>
        <a:bodyPr/>
        <a:lstStyle/>
        <a:p>
          <a:endParaRPr lang="en-US"/>
        </a:p>
      </dgm:t>
    </dgm:pt>
    <dgm:pt modelId="{A55CC2EB-1500-4B81-8CF9-E1A700123FA6}" type="sibTrans" cxnId="{A7ED0AD6-F4B2-49D3-9592-54B95AE3B810}">
      <dgm:prSet/>
      <dgm:spPr/>
      <dgm:t>
        <a:bodyPr/>
        <a:lstStyle/>
        <a:p>
          <a:endParaRPr lang="en-US"/>
        </a:p>
      </dgm:t>
    </dgm:pt>
    <dgm:pt modelId="{0268EEAF-4B61-40E0-9AA8-688210962765}">
      <dgm:prSet phldrT="[Text]"/>
      <dgm:spPr>
        <a:solidFill>
          <a:schemeClr val="accent6"/>
        </a:solidFill>
      </dgm:spPr>
      <dgm:t>
        <a:bodyPr/>
        <a:lstStyle/>
        <a:p>
          <a:r>
            <a:rPr lang="en-US"/>
            <a:t>Diverse: requires flexibility</a:t>
          </a:r>
        </a:p>
      </dgm:t>
    </dgm:pt>
    <dgm:pt modelId="{1CDE4381-1BE6-4994-8690-7CB1476241A9}" type="parTrans" cxnId="{59A98F49-022D-447F-A3E8-77AB39A1A6F4}">
      <dgm:prSet/>
      <dgm:spPr/>
      <dgm:t>
        <a:bodyPr/>
        <a:lstStyle/>
        <a:p>
          <a:endParaRPr lang="en-US"/>
        </a:p>
      </dgm:t>
    </dgm:pt>
    <dgm:pt modelId="{A8363E95-8C65-451A-9EB6-B6C16E22CE65}" type="sibTrans" cxnId="{59A98F49-022D-447F-A3E8-77AB39A1A6F4}">
      <dgm:prSet/>
      <dgm:spPr/>
      <dgm:t>
        <a:bodyPr/>
        <a:lstStyle/>
        <a:p>
          <a:endParaRPr lang="en-US"/>
        </a:p>
      </dgm:t>
    </dgm:pt>
    <dgm:pt modelId="{A9BB6201-1220-4880-81E0-090E688B4EC6}">
      <dgm:prSet phldrT="[Text]"/>
      <dgm:spPr>
        <a:solidFill>
          <a:schemeClr val="accent6"/>
        </a:solidFill>
      </dgm:spPr>
      <dgm:t>
        <a:bodyPr/>
        <a:lstStyle/>
        <a:p>
          <a:r>
            <a:rPr lang="en-US"/>
            <a:t>Needs specialist tools / data structures</a:t>
          </a:r>
        </a:p>
      </dgm:t>
    </dgm:pt>
    <dgm:pt modelId="{EF546A83-4DAE-44A5-83BF-58926F2EB7FE}" type="parTrans" cxnId="{5CEC7F61-788E-4804-BD68-6ED06E7D9F6F}">
      <dgm:prSet/>
      <dgm:spPr/>
      <dgm:t>
        <a:bodyPr/>
        <a:lstStyle/>
        <a:p>
          <a:endParaRPr lang="en-US"/>
        </a:p>
      </dgm:t>
    </dgm:pt>
    <dgm:pt modelId="{86DCAABF-D5CD-4D2E-B9B4-5C101AEA95D3}" type="sibTrans" cxnId="{5CEC7F61-788E-4804-BD68-6ED06E7D9F6F}">
      <dgm:prSet/>
      <dgm:spPr/>
      <dgm:t>
        <a:bodyPr/>
        <a:lstStyle/>
        <a:p>
          <a:endParaRPr lang="en-US"/>
        </a:p>
      </dgm:t>
    </dgm:pt>
    <dgm:pt modelId="{309499F0-086F-483A-80BC-719AA55A06A5}">
      <dgm:prSet phldrT="[Text]"/>
      <dgm:spPr>
        <a:solidFill>
          <a:schemeClr val="accent6"/>
        </a:solidFill>
      </dgm:spPr>
      <dgm:t>
        <a:bodyPr/>
        <a:lstStyle/>
        <a:p>
          <a:r>
            <a:rPr lang="en-US"/>
            <a:t>Has its own lifecycle</a:t>
          </a:r>
        </a:p>
      </dgm:t>
    </dgm:pt>
    <dgm:pt modelId="{7B44B259-DFD8-4ED0-B6A8-4CB220ABEF7F}" type="parTrans" cxnId="{A5FBADB0-2E96-411D-B669-E2155BA8587E}">
      <dgm:prSet/>
      <dgm:spPr/>
      <dgm:t>
        <a:bodyPr/>
        <a:lstStyle/>
        <a:p>
          <a:endParaRPr lang="en-US"/>
        </a:p>
      </dgm:t>
    </dgm:pt>
    <dgm:pt modelId="{C19EF67D-AF2E-407F-B746-4E16D6A5BD27}" type="sibTrans" cxnId="{A5FBADB0-2E96-411D-B669-E2155BA8587E}">
      <dgm:prSet/>
      <dgm:spPr/>
      <dgm:t>
        <a:bodyPr/>
        <a:lstStyle/>
        <a:p>
          <a:endParaRPr lang="en-US"/>
        </a:p>
      </dgm:t>
    </dgm:pt>
    <dgm:pt modelId="{2C76BD84-92E0-4936-AB8A-B7736CA07848}">
      <dgm:prSet phldrT="[Text]"/>
      <dgm:spPr>
        <a:solidFill>
          <a:schemeClr val="accent6"/>
        </a:solidFill>
      </dgm:spPr>
      <dgm:t>
        <a:bodyPr/>
        <a:lstStyle/>
        <a:p>
          <a:r>
            <a:rPr lang="en-US"/>
            <a:t>Varies through the product lifecycle</a:t>
          </a:r>
        </a:p>
      </dgm:t>
    </dgm:pt>
    <dgm:pt modelId="{62D780AE-B18B-41B4-B422-70C4CC6EB9AD}" type="parTrans" cxnId="{31EBCBEF-103A-490A-A9F2-401A2B3C0C88}">
      <dgm:prSet/>
      <dgm:spPr/>
      <dgm:t>
        <a:bodyPr/>
        <a:lstStyle/>
        <a:p>
          <a:endParaRPr lang="en-US"/>
        </a:p>
      </dgm:t>
    </dgm:pt>
    <dgm:pt modelId="{F17BE41C-5C92-41B1-8EAA-4AF02BB6DFC4}" type="sibTrans" cxnId="{31EBCBEF-103A-490A-A9F2-401A2B3C0C88}">
      <dgm:prSet/>
      <dgm:spPr/>
      <dgm:t>
        <a:bodyPr/>
        <a:lstStyle/>
        <a:p>
          <a:endParaRPr lang="en-US"/>
        </a:p>
      </dgm:t>
    </dgm:pt>
    <dgm:pt modelId="{DC182100-86F4-4B96-9341-1F442B63A0E2}">
      <dgm:prSet phldrT="[Text]"/>
      <dgm:spPr>
        <a:solidFill>
          <a:schemeClr val="accent6"/>
        </a:solidFill>
      </dgm:spPr>
      <dgm:t>
        <a:bodyPr/>
        <a:lstStyle/>
        <a:p>
          <a:r>
            <a:rPr lang="en-US"/>
            <a:t>Requires focus and effort</a:t>
          </a:r>
        </a:p>
      </dgm:t>
    </dgm:pt>
    <dgm:pt modelId="{A757ACB3-2760-49B2-8DFF-00DF90B75B23}" type="parTrans" cxnId="{A9FF026B-B098-49C7-ADDB-4721FC4C2DCB}">
      <dgm:prSet/>
      <dgm:spPr/>
      <dgm:t>
        <a:bodyPr/>
        <a:lstStyle/>
        <a:p>
          <a:endParaRPr lang="en-US"/>
        </a:p>
      </dgm:t>
    </dgm:pt>
    <dgm:pt modelId="{91BCC36F-796C-44BD-8DF1-29D0DC1D0A03}" type="sibTrans" cxnId="{A9FF026B-B098-49C7-ADDB-4721FC4C2DCB}">
      <dgm:prSet/>
      <dgm:spPr/>
      <dgm:t>
        <a:bodyPr/>
        <a:lstStyle/>
        <a:p>
          <a:endParaRPr lang="en-US"/>
        </a:p>
      </dgm:t>
    </dgm:pt>
    <dgm:pt modelId="{DEE69DDF-C117-40C6-9A80-B4C2260EA76E}" type="pres">
      <dgm:prSet presAssocID="{8A7A755D-0F11-434B-A591-B05FEF8B7C09}" presName="Name0" presStyleCnt="0">
        <dgm:presLayoutVars>
          <dgm:chMax val="1"/>
          <dgm:dir/>
          <dgm:animLvl val="ctr"/>
          <dgm:resizeHandles val="exact"/>
        </dgm:presLayoutVars>
      </dgm:prSet>
      <dgm:spPr/>
    </dgm:pt>
    <dgm:pt modelId="{42F5A52C-ECBA-43C9-AF30-661ABBFFEC9B}" type="pres">
      <dgm:prSet presAssocID="{0C3165F5-14F6-455D-9EDB-7212066944D1}" presName="centerShape" presStyleLbl="node0" presStyleIdx="0" presStyleCnt="1"/>
      <dgm:spPr/>
    </dgm:pt>
    <dgm:pt modelId="{C6BAF5D7-E0C8-4BE7-B02F-0F16425789C2}" type="pres">
      <dgm:prSet presAssocID="{48165B6D-1A3F-4C2F-B09C-8F17BDE36AB3}" presName="node" presStyleLbl="node1" presStyleIdx="0" presStyleCnt="6">
        <dgm:presLayoutVars>
          <dgm:bulletEnabled val="1"/>
        </dgm:presLayoutVars>
      </dgm:prSet>
      <dgm:spPr/>
    </dgm:pt>
    <dgm:pt modelId="{86A9D49D-13A7-4BAE-84FD-C60E8D179F0D}" type="pres">
      <dgm:prSet presAssocID="{48165B6D-1A3F-4C2F-B09C-8F17BDE36AB3}" presName="dummy" presStyleCnt="0"/>
      <dgm:spPr/>
    </dgm:pt>
    <dgm:pt modelId="{39F9A1E7-3461-4910-85D1-D478AACF2D94}" type="pres">
      <dgm:prSet presAssocID="{A55CC2EB-1500-4B81-8CF9-E1A700123FA6}" presName="sibTrans" presStyleLbl="sibTrans2D1" presStyleIdx="0" presStyleCnt="6"/>
      <dgm:spPr/>
    </dgm:pt>
    <dgm:pt modelId="{3A6753AA-D410-423F-860F-08AC76F6D735}" type="pres">
      <dgm:prSet presAssocID="{0268EEAF-4B61-40E0-9AA8-688210962765}" presName="node" presStyleLbl="node1" presStyleIdx="1" presStyleCnt="6">
        <dgm:presLayoutVars>
          <dgm:bulletEnabled val="1"/>
        </dgm:presLayoutVars>
      </dgm:prSet>
      <dgm:spPr/>
    </dgm:pt>
    <dgm:pt modelId="{3564B2E7-9351-439A-B198-8BA8A5E46A31}" type="pres">
      <dgm:prSet presAssocID="{0268EEAF-4B61-40E0-9AA8-688210962765}" presName="dummy" presStyleCnt="0"/>
      <dgm:spPr/>
    </dgm:pt>
    <dgm:pt modelId="{15758C25-EF8E-448C-AE01-F9A99128ABD9}" type="pres">
      <dgm:prSet presAssocID="{A8363E95-8C65-451A-9EB6-B6C16E22CE65}" presName="sibTrans" presStyleLbl="sibTrans2D1" presStyleIdx="1" presStyleCnt="6"/>
      <dgm:spPr/>
    </dgm:pt>
    <dgm:pt modelId="{CE225C27-2EBB-4E4B-93E2-E9DE1501F52B}" type="pres">
      <dgm:prSet presAssocID="{A9BB6201-1220-4880-81E0-090E688B4EC6}" presName="node" presStyleLbl="node1" presStyleIdx="2" presStyleCnt="6">
        <dgm:presLayoutVars>
          <dgm:bulletEnabled val="1"/>
        </dgm:presLayoutVars>
      </dgm:prSet>
      <dgm:spPr/>
    </dgm:pt>
    <dgm:pt modelId="{61540F1C-DF71-4AB3-8D91-F73A8248303E}" type="pres">
      <dgm:prSet presAssocID="{A9BB6201-1220-4880-81E0-090E688B4EC6}" presName="dummy" presStyleCnt="0"/>
      <dgm:spPr/>
    </dgm:pt>
    <dgm:pt modelId="{7886779C-B5B0-4301-AAA0-1F90C03B69A4}" type="pres">
      <dgm:prSet presAssocID="{86DCAABF-D5CD-4D2E-B9B4-5C101AEA95D3}" presName="sibTrans" presStyleLbl="sibTrans2D1" presStyleIdx="2" presStyleCnt="6"/>
      <dgm:spPr/>
    </dgm:pt>
    <dgm:pt modelId="{443C196A-99C7-4C55-95BD-86337FBED4A8}" type="pres">
      <dgm:prSet presAssocID="{309499F0-086F-483A-80BC-719AA55A06A5}" presName="node" presStyleLbl="node1" presStyleIdx="3" presStyleCnt="6">
        <dgm:presLayoutVars>
          <dgm:bulletEnabled val="1"/>
        </dgm:presLayoutVars>
      </dgm:prSet>
      <dgm:spPr/>
    </dgm:pt>
    <dgm:pt modelId="{FE7FE1BD-4B9A-487B-BA0C-DA07FAA524A6}" type="pres">
      <dgm:prSet presAssocID="{309499F0-086F-483A-80BC-719AA55A06A5}" presName="dummy" presStyleCnt="0"/>
      <dgm:spPr/>
    </dgm:pt>
    <dgm:pt modelId="{1FCF31AD-F9A1-4C68-88E7-DC3ADC1C05FA}" type="pres">
      <dgm:prSet presAssocID="{C19EF67D-AF2E-407F-B746-4E16D6A5BD27}" presName="sibTrans" presStyleLbl="sibTrans2D1" presStyleIdx="3" presStyleCnt="6"/>
      <dgm:spPr/>
    </dgm:pt>
    <dgm:pt modelId="{51B8057E-E466-4FE3-A010-C867E601CBFF}" type="pres">
      <dgm:prSet presAssocID="{2C76BD84-92E0-4936-AB8A-B7736CA07848}" presName="node" presStyleLbl="node1" presStyleIdx="4" presStyleCnt="6">
        <dgm:presLayoutVars>
          <dgm:bulletEnabled val="1"/>
        </dgm:presLayoutVars>
      </dgm:prSet>
      <dgm:spPr/>
    </dgm:pt>
    <dgm:pt modelId="{540F8CEF-1EC2-4C62-9336-293593E5A87E}" type="pres">
      <dgm:prSet presAssocID="{2C76BD84-92E0-4936-AB8A-B7736CA07848}" presName="dummy" presStyleCnt="0"/>
      <dgm:spPr/>
    </dgm:pt>
    <dgm:pt modelId="{7DAA5FAF-66D4-4FAE-9A5A-F7678F61FDDF}" type="pres">
      <dgm:prSet presAssocID="{F17BE41C-5C92-41B1-8EAA-4AF02BB6DFC4}" presName="sibTrans" presStyleLbl="sibTrans2D1" presStyleIdx="4" presStyleCnt="6"/>
      <dgm:spPr/>
    </dgm:pt>
    <dgm:pt modelId="{6524C62B-AC25-4177-9F0C-70E5EEE543FC}" type="pres">
      <dgm:prSet presAssocID="{DC182100-86F4-4B96-9341-1F442B63A0E2}" presName="node" presStyleLbl="node1" presStyleIdx="5" presStyleCnt="6">
        <dgm:presLayoutVars>
          <dgm:bulletEnabled val="1"/>
        </dgm:presLayoutVars>
      </dgm:prSet>
      <dgm:spPr/>
    </dgm:pt>
    <dgm:pt modelId="{0B93AAFE-5FA1-4ECA-A4B4-6AB327548544}" type="pres">
      <dgm:prSet presAssocID="{DC182100-86F4-4B96-9341-1F442B63A0E2}" presName="dummy" presStyleCnt="0"/>
      <dgm:spPr/>
    </dgm:pt>
    <dgm:pt modelId="{322B4C20-7066-45CB-88E5-3CC72CB02AE3}" type="pres">
      <dgm:prSet presAssocID="{91BCC36F-796C-44BD-8DF1-29D0DC1D0A03}" presName="sibTrans" presStyleLbl="sibTrans2D1" presStyleIdx="5" presStyleCnt="6"/>
      <dgm:spPr/>
    </dgm:pt>
  </dgm:ptLst>
  <dgm:cxnLst>
    <dgm:cxn modelId="{C680E317-A397-4C83-82C5-329B99021447}" type="presOf" srcId="{0C3165F5-14F6-455D-9EDB-7212066944D1}" destId="{42F5A52C-ECBA-43C9-AF30-661ABBFFEC9B}" srcOrd="0" destOrd="0" presId="urn:microsoft.com/office/officeart/2005/8/layout/radial6"/>
    <dgm:cxn modelId="{79007434-5EA5-4BBC-8751-4B8DA1B18A52}" type="presOf" srcId="{0268EEAF-4B61-40E0-9AA8-688210962765}" destId="{3A6753AA-D410-423F-860F-08AC76F6D735}" srcOrd="0" destOrd="0" presId="urn:microsoft.com/office/officeart/2005/8/layout/radial6"/>
    <dgm:cxn modelId="{5CEC7F61-788E-4804-BD68-6ED06E7D9F6F}" srcId="{0C3165F5-14F6-455D-9EDB-7212066944D1}" destId="{A9BB6201-1220-4880-81E0-090E688B4EC6}" srcOrd="2" destOrd="0" parTransId="{EF546A83-4DAE-44A5-83BF-58926F2EB7FE}" sibTransId="{86DCAABF-D5CD-4D2E-B9B4-5C101AEA95D3}"/>
    <dgm:cxn modelId="{B2511C67-48CF-491C-BE16-E0F0B4DFCC87}" type="presOf" srcId="{91BCC36F-796C-44BD-8DF1-29D0DC1D0A03}" destId="{322B4C20-7066-45CB-88E5-3CC72CB02AE3}" srcOrd="0" destOrd="0" presId="urn:microsoft.com/office/officeart/2005/8/layout/radial6"/>
    <dgm:cxn modelId="{0FF8C167-2BAE-414D-8DD1-0D898F1473FC}" type="presOf" srcId="{A55CC2EB-1500-4B81-8CF9-E1A700123FA6}" destId="{39F9A1E7-3461-4910-85D1-D478AACF2D94}" srcOrd="0" destOrd="0" presId="urn:microsoft.com/office/officeart/2005/8/layout/radial6"/>
    <dgm:cxn modelId="{59A98F49-022D-447F-A3E8-77AB39A1A6F4}" srcId="{0C3165F5-14F6-455D-9EDB-7212066944D1}" destId="{0268EEAF-4B61-40E0-9AA8-688210962765}" srcOrd="1" destOrd="0" parTransId="{1CDE4381-1BE6-4994-8690-7CB1476241A9}" sibTransId="{A8363E95-8C65-451A-9EB6-B6C16E22CE65}"/>
    <dgm:cxn modelId="{A9FF026B-B098-49C7-ADDB-4721FC4C2DCB}" srcId="{0C3165F5-14F6-455D-9EDB-7212066944D1}" destId="{DC182100-86F4-4B96-9341-1F442B63A0E2}" srcOrd="5" destOrd="0" parTransId="{A757ACB3-2760-49B2-8DFF-00DF90B75B23}" sibTransId="{91BCC36F-796C-44BD-8DF1-29D0DC1D0A03}"/>
    <dgm:cxn modelId="{44F25B4B-0B94-45A1-B471-CD23D1AE6E4E}" type="presOf" srcId="{309499F0-086F-483A-80BC-719AA55A06A5}" destId="{443C196A-99C7-4C55-95BD-86337FBED4A8}" srcOrd="0" destOrd="0" presId="urn:microsoft.com/office/officeart/2005/8/layout/radial6"/>
    <dgm:cxn modelId="{EBF15C6B-6B2F-48AA-AF09-37D1407CC755}" type="presOf" srcId="{86DCAABF-D5CD-4D2E-B9B4-5C101AEA95D3}" destId="{7886779C-B5B0-4301-AAA0-1F90C03B69A4}" srcOrd="0" destOrd="0" presId="urn:microsoft.com/office/officeart/2005/8/layout/radial6"/>
    <dgm:cxn modelId="{EA614F78-BE31-46A9-90BB-02FB63ECB118}" type="presOf" srcId="{F17BE41C-5C92-41B1-8EAA-4AF02BB6DFC4}" destId="{7DAA5FAF-66D4-4FAE-9A5A-F7678F61FDDF}" srcOrd="0" destOrd="0" presId="urn:microsoft.com/office/officeart/2005/8/layout/radial6"/>
    <dgm:cxn modelId="{AF87B480-3A18-4E47-A08C-A85DBC945DE0}" type="presOf" srcId="{C19EF67D-AF2E-407F-B746-4E16D6A5BD27}" destId="{1FCF31AD-F9A1-4C68-88E7-DC3ADC1C05FA}" srcOrd="0" destOrd="0" presId="urn:microsoft.com/office/officeart/2005/8/layout/radial6"/>
    <dgm:cxn modelId="{0682198E-EC1E-43F4-837A-EFD114E9B73A}" srcId="{8A7A755D-0F11-434B-A591-B05FEF8B7C09}" destId="{0C3165F5-14F6-455D-9EDB-7212066944D1}" srcOrd="0" destOrd="0" parTransId="{DF5DAB06-6F77-4A11-A83E-975F03DB8E43}" sibTransId="{B2154C8A-1CE6-456D-AD92-5E72E146CF4D}"/>
    <dgm:cxn modelId="{59E6069C-EE62-4FE0-9F9C-E402034592A4}" type="presOf" srcId="{A8363E95-8C65-451A-9EB6-B6C16E22CE65}" destId="{15758C25-EF8E-448C-AE01-F9A99128ABD9}" srcOrd="0" destOrd="0" presId="urn:microsoft.com/office/officeart/2005/8/layout/radial6"/>
    <dgm:cxn modelId="{2FF1CEA2-5953-4B98-88CB-0B9BFA98772B}" type="presOf" srcId="{48165B6D-1A3F-4C2F-B09C-8F17BDE36AB3}" destId="{C6BAF5D7-E0C8-4BE7-B02F-0F16425789C2}" srcOrd="0" destOrd="0" presId="urn:microsoft.com/office/officeart/2005/8/layout/radial6"/>
    <dgm:cxn modelId="{EA38B2AB-5537-4721-8DBE-5B12C4E2D6E9}" type="presOf" srcId="{DC182100-86F4-4B96-9341-1F442B63A0E2}" destId="{6524C62B-AC25-4177-9F0C-70E5EEE543FC}" srcOrd="0" destOrd="0" presId="urn:microsoft.com/office/officeart/2005/8/layout/radial6"/>
    <dgm:cxn modelId="{A5FBADB0-2E96-411D-B669-E2155BA8587E}" srcId="{0C3165F5-14F6-455D-9EDB-7212066944D1}" destId="{309499F0-086F-483A-80BC-719AA55A06A5}" srcOrd="3" destOrd="0" parTransId="{7B44B259-DFD8-4ED0-B6A8-4CB220ABEF7F}" sibTransId="{C19EF67D-AF2E-407F-B746-4E16D6A5BD27}"/>
    <dgm:cxn modelId="{0AC54FB7-D348-400F-93B6-EECA3A302FD2}" type="presOf" srcId="{8A7A755D-0F11-434B-A591-B05FEF8B7C09}" destId="{DEE69DDF-C117-40C6-9A80-B4C2260EA76E}" srcOrd="0" destOrd="0" presId="urn:microsoft.com/office/officeart/2005/8/layout/radial6"/>
    <dgm:cxn modelId="{54064AD5-A10F-45C5-94DB-78D3BDC1D089}" type="presOf" srcId="{2C76BD84-92E0-4936-AB8A-B7736CA07848}" destId="{51B8057E-E466-4FE3-A010-C867E601CBFF}" srcOrd="0" destOrd="0" presId="urn:microsoft.com/office/officeart/2005/8/layout/radial6"/>
    <dgm:cxn modelId="{A7ED0AD6-F4B2-49D3-9592-54B95AE3B810}" srcId="{0C3165F5-14F6-455D-9EDB-7212066944D1}" destId="{48165B6D-1A3F-4C2F-B09C-8F17BDE36AB3}" srcOrd="0" destOrd="0" parTransId="{53598B56-59C2-4D61-B840-156FCEF0C501}" sibTransId="{A55CC2EB-1500-4B81-8CF9-E1A700123FA6}"/>
    <dgm:cxn modelId="{FED7FEE3-B2B2-4E95-83E1-AF5184E63769}" type="presOf" srcId="{A9BB6201-1220-4880-81E0-090E688B4EC6}" destId="{CE225C27-2EBB-4E4B-93E2-E9DE1501F52B}" srcOrd="0" destOrd="0" presId="urn:microsoft.com/office/officeart/2005/8/layout/radial6"/>
    <dgm:cxn modelId="{31EBCBEF-103A-490A-A9F2-401A2B3C0C88}" srcId="{0C3165F5-14F6-455D-9EDB-7212066944D1}" destId="{2C76BD84-92E0-4936-AB8A-B7736CA07848}" srcOrd="4" destOrd="0" parTransId="{62D780AE-B18B-41B4-B422-70C4CC6EB9AD}" sibTransId="{F17BE41C-5C92-41B1-8EAA-4AF02BB6DFC4}"/>
    <dgm:cxn modelId="{B8DFA600-4726-4098-B08D-809DF7E1DD4F}" type="presParOf" srcId="{DEE69DDF-C117-40C6-9A80-B4C2260EA76E}" destId="{42F5A52C-ECBA-43C9-AF30-661ABBFFEC9B}" srcOrd="0" destOrd="0" presId="urn:microsoft.com/office/officeart/2005/8/layout/radial6"/>
    <dgm:cxn modelId="{1799615C-E24C-4B1A-8D28-95647E98EFEC}" type="presParOf" srcId="{DEE69DDF-C117-40C6-9A80-B4C2260EA76E}" destId="{C6BAF5D7-E0C8-4BE7-B02F-0F16425789C2}" srcOrd="1" destOrd="0" presId="urn:microsoft.com/office/officeart/2005/8/layout/radial6"/>
    <dgm:cxn modelId="{C30CC5D1-0137-41C1-B825-443C45C3E870}" type="presParOf" srcId="{DEE69DDF-C117-40C6-9A80-B4C2260EA76E}" destId="{86A9D49D-13A7-4BAE-84FD-C60E8D179F0D}" srcOrd="2" destOrd="0" presId="urn:microsoft.com/office/officeart/2005/8/layout/radial6"/>
    <dgm:cxn modelId="{B8BA9531-61B2-4C44-8AA6-EFB5D5A30A21}" type="presParOf" srcId="{DEE69DDF-C117-40C6-9A80-B4C2260EA76E}" destId="{39F9A1E7-3461-4910-85D1-D478AACF2D94}" srcOrd="3" destOrd="0" presId="urn:microsoft.com/office/officeart/2005/8/layout/radial6"/>
    <dgm:cxn modelId="{97C148C1-61AD-4BD3-825D-18C9BAE025A8}" type="presParOf" srcId="{DEE69DDF-C117-40C6-9A80-B4C2260EA76E}" destId="{3A6753AA-D410-423F-860F-08AC76F6D735}" srcOrd="4" destOrd="0" presId="urn:microsoft.com/office/officeart/2005/8/layout/radial6"/>
    <dgm:cxn modelId="{693A550A-3512-43FF-AAA7-83EEF9520B37}" type="presParOf" srcId="{DEE69DDF-C117-40C6-9A80-B4C2260EA76E}" destId="{3564B2E7-9351-439A-B198-8BA8A5E46A31}" srcOrd="5" destOrd="0" presId="urn:microsoft.com/office/officeart/2005/8/layout/radial6"/>
    <dgm:cxn modelId="{70AF81B2-AC42-48F7-92BF-3BABBBE71BA5}" type="presParOf" srcId="{DEE69DDF-C117-40C6-9A80-B4C2260EA76E}" destId="{15758C25-EF8E-448C-AE01-F9A99128ABD9}" srcOrd="6" destOrd="0" presId="urn:microsoft.com/office/officeart/2005/8/layout/radial6"/>
    <dgm:cxn modelId="{BEFADB88-E2D3-495B-8F64-BEFD4D63C219}" type="presParOf" srcId="{DEE69DDF-C117-40C6-9A80-B4C2260EA76E}" destId="{CE225C27-2EBB-4E4B-93E2-E9DE1501F52B}" srcOrd="7" destOrd="0" presId="urn:microsoft.com/office/officeart/2005/8/layout/radial6"/>
    <dgm:cxn modelId="{B1B16BA9-27C4-46BB-A379-D080E6A1A7A2}" type="presParOf" srcId="{DEE69DDF-C117-40C6-9A80-B4C2260EA76E}" destId="{61540F1C-DF71-4AB3-8D91-F73A8248303E}" srcOrd="8" destOrd="0" presId="urn:microsoft.com/office/officeart/2005/8/layout/radial6"/>
    <dgm:cxn modelId="{15FF7995-03FF-46BD-A664-E0D388179C6E}" type="presParOf" srcId="{DEE69DDF-C117-40C6-9A80-B4C2260EA76E}" destId="{7886779C-B5B0-4301-AAA0-1F90C03B69A4}" srcOrd="9" destOrd="0" presId="urn:microsoft.com/office/officeart/2005/8/layout/radial6"/>
    <dgm:cxn modelId="{BB3652F1-2A58-4C78-BBED-E4FB09BB6680}" type="presParOf" srcId="{DEE69DDF-C117-40C6-9A80-B4C2260EA76E}" destId="{443C196A-99C7-4C55-95BD-86337FBED4A8}" srcOrd="10" destOrd="0" presId="urn:microsoft.com/office/officeart/2005/8/layout/radial6"/>
    <dgm:cxn modelId="{81C3E2BD-B130-4621-B9CB-D0B8B43FE26C}" type="presParOf" srcId="{DEE69DDF-C117-40C6-9A80-B4C2260EA76E}" destId="{FE7FE1BD-4B9A-487B-BA0C-DA07FAA524A6}" srcOrd="11" destOrd="0" presId="urn:microsoft.com/office/officeart/2005/8/layout/radial6"/>
    <dgm:cxn modelId="{459EB634-2412-45C5-B0D3-F715A273D809}" type="presParOf" srcId="{DEE69DDF-C117-40C6-9A80-B4C2260EA76E}" destId="{1FCF31AD-F9A1-4C68-88E7-DC3ADC1C05FA}" srcOrd="12" destOrd="0" presId="urn:microsoft.com/office/officeart/2005/8/layout/radial6"/>
    <dgm:cxn modelId="{670EFFF5-2A81-48A6-8C6D-1BD133C6ED9E}" type="presParOf" srcId="{DEE69DDF-C117-40C6-9A80-B4C2260EA76E}" destId="{51B8057E-E466-4FE3-A010-C867E601CBFF}" srcOrd="13" destOrd="0" presId="urn:microsoft.com/office/officeart/2005/8/layout/radial6"/>
    <dgm:cxn modelId="{6D854584-8825-47E5-B115-C7F3F1DF44A4}" type="presParOf" srcId="{DEE69DDF-C117-40C6-9A80-B4C2260EA76E}" destId="{540F8CEF-1EC2-4C62-9336-293593E5A87E}" srcOrd="14" destOrd="0" presId="urn:microsoft.com/office/officeart/2005/8/layout/radial6"/>
    <dgm:cxn modelId="{B25850C0-E1A3-4FF5-9075-8D3B9C417F4E}" type="presParOf" srcId="{DEE69DDF-C117-40C6-9A80-B4C2260EA76E}" destId="{7DAA5FAF-66D4-4FAE-9A5A-F7678F61FDDF}" srcOrd="15" destOrd="0" presId="urn:microsoft.com/office/officeart/2005/8/layout/radial6"/>
    <dgm:cxn modelId="{BBCDFEA5-5FEA-48DD-ADCB-1ADA1C2BC7DD}" type="presParOf" srcId="{DEE69DDF-C117-40C6-9A80-B4C2260EA76E}" destId="{6524C62B-AC25-4177-9F0C-70E5EEE543FC}" srcOrd="16" destOrd="0" presId="urn:microsoft.com/office/officeart/2005/8/layout/radial6"/>
    <dgm:cxn modelId="{96DF76FE-BEAB-4CCF-97E2-2684D131BEF0}" type="presParOf" srcId="{DEE69DDF-C117-40C6-9A80-B4C2260EA76E}" destId="{0B93AAFE-5FA1-4ECA-A4B4-6AB327548544}" srcOrd="17" destOrd="0" presId="urn:microsoft.com/office/officeart/2005/8/layout/radial6"/>
    <dgm:cxn modelId="{04259B38-77BB-4335-A92D-DD4D9AF2E130}" type="presParOf" srcId="{DEE69DDF-C117-40C6-9A80-B4C2260EA76E}" destId="{322B4C20-7066-45CB-88E5-3CC72CB02AE3}" srcOrd="18"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0C4D15-B336-4026-96BA-B6236253C53D}"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D12B3F20-D733-42C5-B721-A99F82535BF4}">
      <dgm:prSet phldrT="[Text]"/>
      <dgm:spPr/>
      <dgm:t>
        <a:bodyPr/>
        <a:lstStyle/>
        <a:p>
          <a:r>
            <a:rPr lang="en-US" dirty="0"/>
            <a:t>Software</a:t>
          </a:r>
        </a:p>
      </dgm:t>
    </dgm:pt>
    <dgm:pt modelId="{D3B17608-7D5A-40AC-963C-B0197A5CF101}" type="parTrans" cxnId="{FE160733-909A-4EC3-86D4-DA1288794264}">
      <dgm:prSet/>
      <dgm:spPr/>
      <dgm:t>
        <a:bodyPr/>
        <a:lstStyle/>
        <a:p>
          <a:endParaRPr lang="en-US"/>
        </a:p>
      </dgm:t>
    </dgm:pt>
    <dgm:pt modelId="{115F72FA-3B8C-41F6-BE91-ABC4AC94EA95}" type="sibTrans" cxnId="{FE160733-909A-4EC3-86D4-DA1288794264}">
      <dgm:prSet/>
      <dgm:spPr/>
      <dgm:t>
        <a:bodyPr/>
        <a:lstStyle/>
        <a:p>
          <a:endParaRPr lang="en-US"/>
        </a:p>
      </dgm:t>
    </dgm:pt>
    <dgm:pt modelId="{5C462648-A1AD-452D-A307-EBCFDEA76EB1}">
      <dgm:prSet phldrT="[Text]"/>
      <dgm:spPr/>
      <dgm:t>
        <a:bodyPr/>
        <a:lstStyle/>
        <a:p>
          <a:r>
            <a:rPr lang="en-US" dirty="0"/>
            <a:t>Professional Services</a:t>
          </a:r>
        </a:p>
      </dgm:t>
    </dgm:pt>
    <dgm:pt modelId="{E02ED9E5-67BC-404F-AA2C-693207B6247F}" type="parTrans" cxnId="{064A9634-F7F1-48C8-B427-901826B207B2}">
      <dgm:prSet/>
      <dgm:spPr/>
      <dgm:t>
        <a:bodyPr/>
        <a:lstStyle/>
        <a:p>
          <a:endParaRPr lang="en-US"/>
        </a:p>
      </dgm:t>
    </dgm:pt>
    <dgm:pt modelId="{BEDEF2E2-27D4-4DD6-9E76-10C2DAAB9A8B}" type="sibTrans" cxnId="{064A9634-F7F1-48C8-B427-901826B207B2}">
      <dgm:prSet/>
      <dgm:spPr/>
      <dgm:t>
        <a:bodyPr/>
        <a:lstStyle/>
        <a:p>
          <a:endParaRPr lang="en-US"/>
        </a:p>
      </dgm:t>
    </dgm:pt>
    <dgm:pt modelId="{6599CDFA-2328-47F1-A7D3-AAB1E7B935D1}">
      <dgm:prSet phldrT="[Text]"/>
      <dgm:spPr>
        <a:ln>
          <a:solidFill>
            <a:schemeClr val="accent6"/>
          </a:solidFill>
        </a:ln>
      </dgm:spPr>
      <dgm:t>
        <a:bodyPr/>
        <a:lstStyle/>
        <a:p>
          <a:r>
            <a:rPr lang="en-US" dirty="0"/>
            <a:t>Network</a:t>
          </a:r>
        </a:p>
      </dgm:t>
    </dgm:pt>
    <dgm:pt modelId="{CB00F396-5A43-4F76-8EE5-AAD74ABEA947}" type="parTrans" cxnId="{E3A668B2-D70F-470B-8B1C-DD8803248056}">
      <dgm:prSet/>
      <dgm:spPr/>
      <dgm:t>
        <a:bodyPr/>
        <a:lstStyle/>
        <a:p>
          <a:endParaRPr lang="en-US"/>
        </a:p>
      </dgm:t>
    </dgm:pt>
    <dgm:pt modelId="{12393BEA-1EEE-4B70-A4CD-31B16E9D3201}" type="sibTrans" cxnId="{E3A668B2-D70F-470B-8B1C-DD8803248056}">
      <dgm:prSet/>
      <dgm:spPr/>
      <dgm:t>
        <a:bodyPr/>
        <a:lstStyle/>
        <a:p>
          <a:endParaRPr lang="en-US"/>
        </a:p>
      </dgm:t>
    </dgm:pt>
    <dgm:pt modelId="{C37BD948-45F7-48C7-A527-48EA21B25072}">
      <dgm:prSet/>
      <dgm:spPr>
        <a:ln>
          <a:noFill/>
        </a:ln>
      </dgm:spPr>
      <dgm:t>
        <a:bodyPr/>
        <a:lstStyle/>
        <a:p>
          <a:r>
            <a:rPr lang="en-US" dirty="0"/>
            <a:t>Information</a:t>
          </a:r>
        </a:p>
      </dgm:t>
    </dgm:pt>
    <dgm:pt modelId="{1E93EEC9-D9F7-4C78-93E0-FE7B7611AAFB}" type="parTrans" cxnId="{42539A7D-01D2-4ABB-9E4E-629F6C2F4A65}">
      <dgm:prSet/>
      <dgm:spPr/>
      <dgm:t>
        <a:bodyPr/>
        <a:lstStyle/>
        <a:p>
          <a:endParaRPr lang="en-US"/>
        </a:p>
      </dgm:t>
    </dgm:pt>
    <dgm:pt modelId="{CFF3865D-A95F-4E3B-9839-2817B959A2DB}" type="sibTrans" cxnId="{42539A7D-01D2-4ABB-9E4E-629F6C2F4A65}">
      <dgm:prSet/>
      <dgm:spPr/>
      <dgm:t>
        <a:bodyPr/>
        <a:lstStyle/>
        <a:p>
          <a:endParaRPr lang="en-US"/>
        </a:p>
      </dgm:t>
    </dgm:pt>
    <dgm:pt modelId="{DDA521B0-FC5B-4E5C-9FF4-17E4C80355F0}" type="pres">
      <dgm:prSet presAssocID="{980C4D15-B336-4026-96BA-B6236253C53D}" presName="Name0" presStyleCnt="0">
        <dgm:presLayoutVars>
          <dgm:chMax val="11"/>
          <dgm:chPref val="11"/>
          <dgm:dir/>
          <dgm:resizeHandles/>
        </dgm:presLayoutVars>
      </dgm:prSet>
      <dgm:spPr/>
    </dgm:pt>
    <dgm:pt modelId="{70E75207-FFC8-4625-AE81-F8BA2E10A3BB}" type="pres">
      <dgm:prSet presAssocID="{6599CDFA-2328-47F1-A7D3-AAB1E7B935D1}" presName="Accent4" presStyleCnt="0"/>
      <dgm:spPr/>
    </dgm:pt>
    <dgm:pt modelId="{0B344CA2-1A7B-4754-942F-5A75C035F9AA}" type="pres">
      <dgm:prSet presAssocID="{6599CDFA-2328-47F1-A7D3-AAB1E7B935D1}" presName="Accent" presStyleLbl="node1" presStyleIdx="0" presStyleCnt="4"/>
      <dgm:spPr>
        <a:solidFill>
          <a:schemeClr val="accent6"/>
        </a:solidFill>
        <a:ln>
          <a:solidFill>
            <a:schemeClr val="accent6"/>
          </a:solidFill>
        </a:ln>
      </dgm:spPr>
    </dgm:pt>
    <dgm:pt modelId="{70983F57-3612-47CE-AA6B-14180980C0BB}" type="pres">
      <dgm:prSet presAssocID="{6599CDFA-2328-47F1-A7D3-AAB1E7B935D1}" presName="ParentBackground4" presStyleCnt="0"/>
      <dgm:spPr/>
    </dgm:pt>
    <dgm:pt modelId="{A114B579-D7A8-4E95-9289-B345CED3E999}" type="pres">
      <dgm:prSet presAssocID="{6599CDFA-2328-47F1-A7D3-AAB1E7B935D1}" presName="ParentBackground" presStyleLbl="fgAcc1" presStyleIdx="0" presStyleCnt="4"/>
      <dgm:spPr/>
    </dgm:pt>
    <dgm:pt modelId="{B87CA335-8846-494E-98EC-3DE17EB9BF24}" type="pres">
      <dgm:prSet presAssocID="{6599CDFA-2328-47F1-A7D3-AAB1E7B935D1}" presName="Parent4" presStyleLbl="revTx" presStyleIdx="0" presStyleCnt="0">
        <dgm:presLayoutVars>
          <dgm:chMax val="1"/>
          <dgm:chPref val="1"/>
          <dgm:bulletEnabled val="1"/>
        </dgm:presLayoutVars>
      </dgm:prSet>
      <dgm:spPr/>
    </dgm:pt>
    <dgm:pt modelId="{EFEDD49B-87F6-46D3-9C2D-08A4877F4710}" type="pres">
      <dgm:prSet presAssocID="{5C462648-A1AD-452D-A307-EBCFDEA76EB1}" presName="Accent3" presStyleCnt="0"/>
      <dgm:spPr/>
    </dgm:pt>
    <dgm:pt modelId="{F4B5F2B8-D9E2-4A7C-BA60-5E2BAF358F02}" type="pres">
      <dgm:prSet presAssocID="{5C462648-A1AD-452D-A307-EBCFDEA76EB1}" presName="Accent" presStyleLbl="node1" presStyleIdx="1" presStyleCnt="4"/>
      <dgm:spPr/>
    </dgm:pt>
    <dgm:pt modelId="{04672D51-7673-4B4E-81C0-B965C184A792}" type="pres">
      <dgm:prSet presAssocID="{5C462648-A1AD-452D-A307-EBCFDEA76EB1}" presName="ParentBackground3" presStyleCnt="0"/>
      <dgm:spPr/>
    </dgm:pt>
    <dgm:pt modelId="{6045E6DD-F330-46A1-B6C5-F190372260E6}" type="pres">
      <dgm:prSet presAssocID="{5C462648-A1AD-452D-A307-EBCFDEA76EB1}" presName="ParentBackground" presStyleLbl="fgAcc1" presStyleIdx="1" presStyleCnt="4"/>
      <dgm:spPr/>
    </dgm:pt>
    <dgm:pt modelId="{805D2FE4-AC6F-4CA7-A83C-25BB5381FF48}" type="pres">
      <dgm:prSet presAssocID="{5C462648-A1AD-452D-A307-EBCFDEA76EB1}" presName="Parent3" presStyleLbl="revTx" presStyleIdx="0" presStyleCnt="0">
        <dgm:presLayoutVars>
          <dgm:chMax val="1"/>
          <dgm:chPref val="1"/>
          <dgm:bulletEnabled val="1"/>
        </dgm:presLayoutVars>
      </dgm:prSet>
      <dgm:spPr/>
    </dgm:pt>
    <dgm:pt modelId="{01324986-1F25-4103-AA68-EBBC9C47515D}" type="pres">
      <dgm:prSet presAssocID="{C37BD948-45F7-48C7-A527-48EA21B25072}" presName="Accent2" presStyleCnt="0"/>
      <dgm:spPr/>
    </dgm:pt>
    <dgm:pt modelId="{B501003F-942A-4979-80C7-806289B53FB2}" type="pres">
      <dgm:prSet presAssocID="{C37BD948-45F7-48C7-A527-48EA21B25072}" presName="Accent" presStyleLbl="node1" presStyleIdx="2" presStyleCnt="4"/>
      <dgm:spPr>
        <a:solidFill>
          <a:schemeClr val="accent1"/>
        </a:solidFill>
        <a:ln>
          <a:solidFill>
            <a:schemeClr val="accent1"/>
          </a:solidFill>
        </a:ln>
      </dgm:spPr>
    </dgm:pt>
    <dgm:pt modelId="{A81D6E72-3D1B-4747-85BE-681EDEB7CB51}" type="pres">
      <dgm:prSet presAssocID="{C37BD948-45F7-48C7-A527-48EA21B25072}" presName="ParentBackground2" presStyleCnt="0"/>
      <dgm:spPr/>
    </dgm:pt>
    <dgm:pt modelId="{592CEAA1-443C-4976-9208-D2D235BF7AEB}" type="pres">
      <dgm:prSet presAssocID="{C37BD948-45F7-48C7-A527-48EA21B25072}" presName="ParentBackground" presStyleLbl="fgAcc1" presStyleIdx="2" presStyleCnt="4"/>
      <dgm:spPr/>
    </dgm:pt>
    <dgm:pt modelId="{140A4F68-0B75-4AAB-9BAE-93359F4F24D0}" type="pres">
      <dgm:prSet presAssocID="{C37BD948-45F7-48C7-A527-48EA21B25072}" presName="Parent2" presStyleLbl="revTx" presStyleIdx="0" presStyleCnt="0">
        <dgm:presLayoutVars>
          <dgm:chMax val="1"/>
          <dgm:chPref val="1"/>
          <dgm:bulletEnabled val="1"/>
        </dgm:presLayoutVars>
      </dgm:prSet>
      <dgm:spPr/>
    </dgm:pt>
    <dgm:pt modelId="{6D1B7891-4CA8-46E6-A137-A723590F61DE}" type="pres">
      <dgm:prSet presAssocID="{D12B3F20-D733-42C5-B721-A99F82535BF4}" presName="Accent1" presStyleCnt="0"/>
      <dgm:spPr/>
    </dgm:pt>
    <dgm:pt modelId="{10F2EAB9-2B2F-456F-9323-5456999BCA49}" type="pres">
      <dgm:prSet presAssocID="{D12B3F20-D733-42C5-B721-A99F82535BF4}" presName="Accent" presStyleLbl="node1" presStyleIdx="3" presStyleCnt="4"/>
      <dgm:spPr/>
    </dgm:pt>
    <dgm:pt modelId="{FCDCFADE-BDA0-4238-9E68-CAEFD572B6EF}" type="pres">
      <dgm:prSet presAssocID="{D12B3F20-D733-42C5-B721-A99F82535BF4}" presName="ParentBackground1" presStyleCnt="0"/>
      <dgm:spPr/>
    </dgm:pt>
    <dgm:pt modelId="{6CB120C1-EA01-4EA0-8CCA-C275E188CFD0}" type="pres">
      <dgm:prSet presAssocID="{D12B3F20-D733-42C5-B721-A99F82535BF4}" presName="ParentBackground" presStyleLbl="fgAcc1" presStyleIdx="3" presStyleCnt="4"/>
      <dgm:spPr/>
    </dgm:pt>
    <dgm:pt modelId="{357C9E7A-1047-4AD8-9AAD-9C193CEEB74A}" type="pres">
      <dgm:prSet presAssocID="{D12B3F20-D733-42C5-B721-A99F82535BF4}" presName="Parent1" presStyleLbl="revTx" presStyleIdx="0" presStyleCnt="0">
        <dgm:presLayoutVars>
          <dgm:chMax val="1"/>
          <dgm:chPref val="1"/>
          <dgm:bulletEnabled val="1"/>
        </dgm:presLayoutVars>
      </dgm:prSet>
      <dgm:spPr/>
    </dgm:pt>
  </dgm:ptLst>
  <dgm:cxnLst>
    <dgm:cxn modelId="{D020072C-2755-4709-8B83-626237CCE752}" type="presOf" srcId="{D12B3F20-D733-42C5-B721-A99F82535BF4}" destId="{357C9E7A-1047-4AD8-9AAD-9C193CEEB74A}" srcOrd="1" destOrd="0" presId="urn:microsoft.com/office/officeart/2011/layout/CircleProcess"/>
    <dgm:cxn modelId="{2668BA2F-4715-4F28-B956-116955BE1D3C}" type="presOf" srcId="{6599CDFA-2328-47F1-A7D3-AAB1E7B935D1}" destId="{A114B579-D7A8-4E95-9289-B345CED3E999}" srcOrd="0" destOrd="0" presId="urn:microsoft.com/office/officeart/2011/layout/CircleProcess"/>
    <dgm:cxn modelId="{FE160733-909A-4EC3-86D4-DA1288794264}" srcId="{980C4D15-B336-4026-96BA-B6236253C53D}" destId="{D12B3F20-D733-42C5-B721-A99F82535BF4}" srcOrd="0" destOrd="0" parTransId="{D3B17608-7D5A-40AC-963C-B0197A5CF101}" sibTransId="{115F72FA-3B8C-41F6-BE91-ABC4AC94EA95}"/>
    <dgm:cxn modelId="{064A9634-F7F1-48C8-B427-901826B207B2}" srcId="{980C4D15-B336-4026-96BA-B6236253C53D}" destId="{5C462648-A1AD-452D-A307-EBCFDEA76EB1}" srcOrd="2" destOrd="0" parTransId="{E02ED9E5-67BC-404F-AA2C-693207B6247F}" sibTransId="{BEDEF2E2-27D4-4DD6-9E76-10C2DAAB9A8B}"/>
    <dgm:cxn modelId="{E0D9B136-04A6-41D8-ACD1-CBD0DD001FDD}" type="presOf" srcId="{C37BD948-45F7-48C7-A527-48EA21B25072}" destId="{592CEAA1-443C-4976-9208-D2D235BF7AEB}" srcOrd="0" destOrd="0" presId="urn:microsoft.com/office/officeart/2011/layout/CircleProcess"/>
    <dgm:cxn modelId="{78982146-8C92-4AA0-BA52-E18BB41D4633}" type="presOf" srcId="{C37BD948-45F7-48C7-A527-48EA21B25072}" destId="{140A4F68-0B75-4AAB-9BAE-93359F4F24D0}" srcOrd="1" destOrd="0" presId="urn:microsoft.com/office/officeart/2011/layout/CircleProcess"/>
    <dgm:cxn modelId="{CAED6C66-143D-4BE0-A67A-513C9F44C525}" type="presOf" srcId="{6599CDFA-2328-47F1-A7D3-AAB1E7B935D1}" destId="{B87CA335-8846-494E-98EC-3DE17EB9BF24}" srcOrd="1" destOrd="0" presId="urn:microsoft.com/office/officeart/2011/layout/CircleProcess"/>
    <dgm:cxn modelId="{9566F34E-F79C-4EAD-9193-1D8CFEE0C3D1}" type="presOf" srcId="{5C462648-A1AD-452D-A307-EBCFDEA76EB1}" destId="{805D2FE4-AC6F-4CA7-A83C-25BB5381FF48}" srcOrd="1" destOrd="0" presId="urn:microsoft.com/office/officeart/2011/layout/CircleProcess"/>
    <dgm:cxn modelId="{60CD277C-3EE0-47D0-870A-D33784349732}" type="presOf" srcId="{980C4D15-B336-4026-96BA-B6236253C53D}" destId="{DDA521B0-FC5B-4E5C-9FF4-17E4C80355F0}" srcOrd="0" destOrd="0" presId="urn:microsoft.com/office/officeart/2011/layout/CircleProcess"/>
    <dgm:cxn modelId="{42539A7D-01D2-4ABB-9E4E-629F6C2F4A65}" srcId="{980C4D15-B336-4026-96BA-B6236253C53D}" destId="{C37BD948-45F7-48C7-A527-48EA21B25072}" srcOrd="1" destOrd="0" parTransId="{1E93EEC9-D9F7-4C78-93E0-FE7B7611AAFB}" sibTransId="{CFF3865D-A95F-4E3B-9839-2817B959A2DB}"/>
    <dgm:cxn modelId="{C9BD72A2-65D8-46B5-B2D6-9E1A72C00CE7}" type="presOf" srcId="{D12B3F20-D733-42C5-B721-A99F82535BF4}" destId="{6CB120C1-EA01-4EA0-8CCA-C275E188CFD0}" srcOrd="0" destOrd="0" presId="urn:microsoft.com/office/officeart/2011/layout/CircleProcess"/>
    <dgm:cxn modelId="{E3A668B2-D70F-470B-8B1C-DD8803248056}" srcId="{980C4D15-B336-4026-96BA-B6236253C53D}" destId="{6599CDFA-2328-47F1-A7D3-AAB1E7B935D1}" srcOrd="3" destOrd="0" parTransId="{CB00F396-5A43-4F76-8EE5-AAD74ABEA947}" sibTransId="{12393BEA-1EEE-4B70-A4CD-31B16E9D3201}"/>
    <dgm:cxn modelId="{5B0F89DA-13A6-410E-BB9E-4F477E1103A0}" type="presOf" srcId="{5C462648-A1AD-452D-A307-EBCFDEA76EB1}" destId="{6045E6DD-F330-46A1-B6C5-F190372260E6}" srcOrd="0" destOrd="0" presId="urn:microsoft.com/office/officeart/2011/layout/CircleProcess"/>
    <dgm:cxn modelId="{AC9B975F-2E13-4AF4-B997-5E60707F3822}" type="presParOf" srcId="{DDA521B0-FC5B-4E5C-9FF4-17E4C80355F0}" destId="{70E75207-FFC8-4625-AE81-F8BA2E10A3BB}" srcOrd="0" destOrd="0" presId="urn:microsoft.com/office/officeart/2011/layout/CircleProcess"/>
    <dgm:cxn modelId="{9681E663-5186-4FB3-A64F-D975AB74EB91}" type="presParOf" srcId="{70E75207-FFC8-4625-AE81-F8BA2E10A3BB}" destId="{0B344CA2-1A7B-4754-942F-5A75C035F9AA}" srcOrd="0" destOrd="0" presId="urn:microsoft.com/office/officeart/2011/layout/CircleProcess"/>
    <dgm:cxn modelId="{DA782E34-3672-44AE-A68D-008290D12B48}" type="presParOf" srcId="{DDA521B0-FC5B-4E5C-9FF4-17E4C80355F0}" destId="{70983F57-3612-47CE-AA6B-14180980C0BB}" srcOrd="1" destOrd="0" presId="urn:microsoft.com/office/officeart/2011/layout/CircleProcess"/>
    <dgm:cxn modelId="{6AFA788B-CBC7-46C2-99A4-635E3E51DED5}" type="presParOf" srcId="{70983F57-3612-47CE-AA6B-14180980C0BB}" destId="{A114B579-D7A8-4E95-9289-B345CED3E999}" srcOrd="0" destOrd="0" presId="urn:microsoft.com/office/officeart/2011/layout/CircleProcess"/>
    <dgm:cxn modelId="{19BA2CD5-DB13-479E-87CF-950B9D160EC9}" type="presParOf" srcId="{DDA521B0-FC5B-4E5C-9FF4-17E4C80355F0}" destId="{B87CA335-8846-494E-98EC-3DE17EB9BF24}" srcOrd="2" destOrd="0" presId="urn:microsoft.com/office/officeart/2011/layout/CircleProcess"/>
    <dgm:cxn modelId="{8FFA7B9F-8E07-4043-90BB-9C989CC12DF5}" type="presParOf" srcId="{DDA521B0-FC5B-4E5C-9FF4-17E4C80355F0}" destId="{EFEDD49B-87F6-46D3-9C2D-08A4877F4710}" srcOrd="3" destOrd="0" presId="urn:microsoft.com/office/officeart/2011/layout/CircleProcess"/>
    <dgm:cxn modelId="{D470761D-66B9-4BAF-BD90-709ABF871D1A}" type="presParOf" srcId="{EFEDD49B-87F6-46D3-9C2D-08A4877F4710}" destId="{F4B5F2B8-D9E2-4A7C-BA60-5E2BAF358F02}" srcOrd="0" destOrd="0" presId="urn:microsoft.com/office/officeart/2011/layout/CircleProcess"/>
    <dgm:cxn modelId="{F6C8D609-891A-4D6B-B900-B74A2092B6C3}" type="presParOf" srcId="{DDA521B0-FC5B-4E5C-9FF4-17E4C80355F0}" destId="{04672D51-7673-4B4E-81C0-B965C184A792}" srcOrd="4" destOrd="0" presId="urn:microsoft.com/office/officeart/2011/layout/CircleProcess"/>
    <dgm:cxn modelId="{2D217FB4-E907-43A6-BEA0-BAFAA3B34B02}" type="presParOf" srcId="{04672D51-7673-4B4E-81C0-B965C184A792}" destId="{6045E6DD-F330-46A1-B6C5-F190372260E6}" srcOrd="0" destOrd="0" presId="urn:microsoft.com/office/officeart/2011/layout/CircleProcess"/>
    <dgm:cxn modelId="{3860EFF6-808E-4395-B479-35BD5647B4AD}" type="presParOf" srcId="{DDA521B0-FC5B-4E5C-9FF4-17E4C80355F0}" destId="{805D2FE4-AC6F-4CA7-A83C-25BB5381FF48}" srcOrd="5" destOrd="0" presId="urn:microsoft.com/office/officeart/2011/layout/CircleProcess"/>
    <dgm:cxn modelId="{9BE8CFE6-E4F8-4CE8-9E3E-1E11902CB704}" type="presParOf" srcId="{DDA521B0-FC5B-4E5C-9FF4-17E4C80355F0}" destId="{01324986-1F25-4103-AA68-EBBC9C47515D}" srcOrd="6" destOrd="0" presId="urn:microsoft.com/office/officeart/2011/layout/CircleProcess"/>
    <dgm:cxn modelId="{A316F78C-9DE3-40D9-B3CA-DFF6D03D729E}" type="presParOf" srcId="{01324986-1F25-4103-AA68-EBBC9C47515D}" destId="{B501003F-942A-4979-80C7-806289B53FB2}" srcOrd="0" destOrd="0" presId="urn:microsoft.com/office/officeart/2011/layout/CircleProcess"/>
    <dgm:cxn modelId="{136719DA-2386-4066-818A-A3B0DDFEF9D8}" type="presParOf" srcId="{DDA521B0-FC5B-4E5C-9FF4-17E4C80355F0}" destId="{A81D6E72-3D1B-4747-85BE-681EDEB7CB51}" srcOrd="7" destOrd="0" presId="urn:microsoft.com/office/officeart/2011/layout/CircleProcess"/>
    <dgm:cxn modelId="{133FE2D3-86A5-40B1-B241-78A266783649}" type="presParOf" srcId="{A81D6E72-3D1B-4747-85BE-681EDEB7CB51}" destId="{592CEAA1-443C-4976-9208-D2D235BF7AEB}" srcOrd="0" destOrd="0" presId="urn:microsoft.com/office/officeart/2011/layout/CircleProcess"/>
    <dgm:cxn modelId="{0762D0A5-E0EB-4ED4-A0EB-2532368A6BA4}" type="presParOf" srcId="{DDA521B0-FC5B-4E5C-9FF4-17E4C80355F0}" destId="{140A4F68-0B75-4AAB-9BAE-93359F4F24D0}" srcOrd="8" destOrd="0" presId="urn:microsoft.com/office/officeart/2011/layout/CircleProcess"/>
    <dgm:cxn modelId="{F39C1EA8-51C4-4564-B04F-637772916B07}" type="presParOf" srcId="{DDA521B0-FC5B-4E5C-9FF4-17E4C80355F0}" destId="{6D1B7891-4CA8-46E6-A137-A723590F61DE}" srcOrd="9" destOrd="0" presId="urn:microsoft.com/office/officeart/2011/layout/CircleProcess"/>
    <dgm:cxn modelId="{E2B1A868-2D4B-4FCC-8C5F-9704B4B13F71}" type="presParOf" srcId="{6D1B7891-4CA8-46E6-A137-A723590F61DE}" destId="{10F2EAB9-2B2F-456F-9323-5456999BCA49}" srcOrd="0" destOrd="0" presId="urn:microsoft.com/office/officeart/2011/layout/CircleProcess"/>
    <dgm:cxn modelId="{6024A0F1-E972-472C-A679-D0DF4FDDB9FC}" type="presParOf" srcId="{DDA521B0-FC5B-4E5C-9FF4-17E4C80355F0}" destId="{FCDCFADE-BDA0-4238-9E68-CAEFD572B6EF}" srcOrd="10" destOrd="0" presId="urn:microsoft.com/office/officeart/2011/layout/CircleProcess"/>
    <dgm:cxn modelId="{44D95157-000C-4E0C-AA0C-F718C1EB3804}" type="presParOf" srcId="{FCDCFADE-BDA0-4238-9E68-CAEFD572B6EF}" destId="{6CB120C1-EA01-4EA0-8CCA-C275E188CFD0}" srcOrd="0" destOrd="0" presId="urn:microsoft.com/office/officeart/2011/layout/CircleProcess"/>
    <dgm:cxn modelId="{294FA479-D562-4D3A-87C5-918D1A89E8B3}" type="presParOf" srcId="{DDA521B0-FC5B-4E5C-9FF4-17E4C80355F0}" destId="{357C9E7A-1047-4AD8-9AAD-9C193CEEB74A}" srcOrd="11"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B4C20-7066-45CB-88E5-3CC72CB02AE3}">
      <dsp:nvSpPr>
        <dsp:cNvPr id="0" name=""/>
        <dsp:cNvSpPr/>
      </dsp:nvSpPr>
      <dsp:spPr>
        <a:xfrm>
          <a:off x="2176554" y="677595"/>
          <a:ext cx="4640648" cy="4640648"/>
        </a:xfrm>
        <a:prstGeom prst="blockArc">
          <a:avLst>
            <a:gd name="adj1" fmla="val 12600000"/>
            <a:gd name="adj2" fmla="val 16200000"/>
            <a:gd name="adj3" fmla="val 4521"/>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7DAA5FAF-66D4-4FAE-9A5A-F7678F61FDDF}">
      <dsp:nvSpPr>
        <dsp:cNvPr id="0" name=""/>
        <dsp:cNvSpPr/>
      </dsp:nvSpPr>
      <dsp:spPr>
        <a:xfrm>
          <a:off x="2176554" y="677595"/>
          <a:ext cx="4640648" cy="4640648"/>
        </a:xfrm>
        <a:prstGeom prst="blockArc">
          <a:avLst>
            <a:gd name="adj1" fmla="val 9000000"/>
            <a:gd name="adj2" fmla="val 12600000"/>
            <a:gd name="adj3" fmla="val 4521"/>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1FCF31AD-F9A1-4C68-88E7-DC3ADC1C05FA}">
      <dsp:nvSpPr>
        <dsp:cNvPr id="0" name=""/>
        <dsp:cNvSpPr/>
      </dsp:nvSpPr>
      <dsp:spPr>
        <a:xfrm>
          <a:off x="2176554" y="677595"/>
          <a:ext cx="4640648" cy="4640648"/>
        </a:xfrm>
        <a:prstGeom prst="blockArc">
          <a:avLst>
            <a:gd name="adj1" fmla="val 5400000"/>
            <a:gd name="adj2" fmla="val 9000000"/>
            <a:gd name="adj3" fmla="val 4521"/>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7886779C-B5B0-4301-AAA0-1F90C03B69A4}">
      <dsp:nvSpPr>
        <dsp:cNvPr id="0" name=""/>
        <dsp:cNvSpPr/>
      </dsp:nvSpPr>
      <dsp:spPr>
        <a:xfrm>
          <a:off x="2176554" y="677595"/>
          <a:ext cx="4640648" cy="4640648"/>
        </a:xfrm>
        <a:prstGeom prst="blockArc">
          <a:avLst>
            <a:gd name="adj1" fmla="val 1800000"/>
            <a:gd name="adj2" fmla="val 5400000"/>
            <a:gd name="adj3" fmla="val 4521"/>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15758C25-EF8E-448C-AE01-F9A99128ABD9}">
      <dsp:nvSpPr>
        <dsp:cNvPr id="0" name=""/>
        <dsp:cNvSpPr/>
      </dsp:nvSpPr>
      <dsp:spPr>
        <a:xfrm>
          <a:off x="2176554" y="677595"/>
          <a:ext cx="4640648" cy="4640648"/>
        </a:xfrm>
        <a:prstGeom prst="blockArc">
          <a:avLst>
            <a:gd name="adj1" fmla="val 19800000"/>
            <a:gd name="adj2" fmla="val 1800000"/>
            <a:gd name="adj3" fmla="val 4521"/>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39F9A1E7-3461-4910-85D1-D478AACF2D94}">
      <dsp:nvSpPr>
        <dsp:cNvPr id="0" name=""/>
        <dsp:cNvSpPr/>
      </dsp:nvSpPr>
      <dsp:spPr>
        <a:xfrm>
          <a:off x="2176554" y="677595"/>
          <a:ext cx="4640648" cy="4640648"/>
        </a:xfrm>
        <a:prstGeom prst="blockArc">
          <a:avLst>
            <a:gd name="adj1" fmla="val 16200000"/>
            <a:gd name="adj2" fmla="val 19800000"/>
            <a:gd name="adj3" fmla="val 4521"/>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42F5A52C-ECBA-43C9-AF30-661ABBFFEC9B}">
      <dsp:nvSpPr>
        <dsp:cNvPr id="0" name=""/>
        <dsp:cNvSpPr/>
      </dsp:nvSpPr>
      <dsp:spPr>
        <a:xfrm>
          <a:off x="3456097" y="1957137"/>
          <a:ext cx="2081563" cy="2081563"/>
        </a:xfrm>
        <a:prstGeom prst="ellipse">
          <a:avLst/>
        </a:prstGeom>
        <a:solidFill>
          <a:schemeClr val="accent1"/>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sp3d extrusionH="28000" prstMaterial="matte"/>
        </a:bodyPr>
        <a:lstStyle/>
        <a:p>
          <a:pPr marL="0" lvl="0" indent="0" algn="ctr" defTabSz="1022350">
            <a:lnSpc>
              <a:spcPct val="90000"/>
            </a:lnSpc>
            <a:spcBef>
              <a:spcPct val="0"/>
            </a:spcBef>
            <a:spcAft>
              <a:spcPct val="35000"/>
            </a:spcAft>
            <a:buNone/>
          </a:pPr>
          <a:r>
            <a:rPr lang="en-US" sz="2300" kern="1200"/>
            <a:t>Materials information</a:t>
          </a:r>
        </a:p>
      </dsp:txBody>
      <dsp:txXfrm>
        <a:off x="3760935" y="2261975"/>
        <a:ext cx="1471887" cy="1471887"/>
      </dsp:txXfrm>
    </dsp:sp>
    <dsp:sp modelId="{C6BAF5D7-E0C8-4BE7-B02F-0F16425789C2}">
      <dsp:nvSpPr>
        <dsp:cNvPr id="0" name=""/>
        <dsp:cNvSpPr/>
      </dsp:nvSpPr>
      <dsp:spPr>
        <a:xfrm>
          <a:off x="3768331" y="1503"/>
          <a:ext cx="1457094" cy="1457094"/>
        </a:xfrm>
        <a:prstGeom prst="ellipse">
          <a:avLst/>
        </a:prstGeom>
        <a:solidFill>
          <a:schemeClr val="accent6"/>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kern="1200"/>
            <a:t>Complex</a:t>
          </a:r>
        </a:p>
      </dsp:txBody>
      <dsp:txXfrm>
        <a:off x="3981717" y="214889"/>
        <a:ext cx="1030322" cy="1030322"/>
      </dsp:txXfrm>
    </dsp:sp>
    <dsp:sp modelId="{3A6753AA-D410-423F-860F-08AC76F6D735}">
      <dsp:nvSpPr>
        <dsp:cNvPr id="0" name=""/>
        <dsp:cNvSpPr/>
      </dsp:nvSpPr>
      <dsp:spPr>
        <a:xfrm>
          <a:off x="5732364" y="1135437"/>
          <a:ext cx="1457094" cy="1457094"/>
        </a:xfrm>
        <a:prstGeom prst="ellipse">
          <a:avLst/>
        </a:prstGeom>
        <a:solidFill>
          <a:schemeClr val="accent6"/>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kern="1200"/>
            <a:t>Diverse: requires flexibility</a:t>
          </a:r>
        </a:p>
      </dsp:txBody>
      <dsp:txXfrm>
        <a:off x="5945750" y="1348823"/>
        <a:ext cx="1030322" cy="1030322"/>
      </dsp:txXfrm>
    </dsp:sp>
    <dsp:sp modelId="{CE225C27-2EBB-4E4B-93E2-E9DE1501F52B}">
      <dsp:nvSpPr>
        <dsp:cNvPr id="0" name=""/>
        <dsp:cNvSpPr/>
      </dsp:nvSpPr>
      <dsp:spPr>
        <a:xfrm>
          <a:off x="5732364" y="3403306"/>
          <a:ext cx="1457094" cy="1457094"/>
        </a:xfrm>
        <a:prstGeom prst="ellipse">
          <a:avLst/>
        </a:prstGeom>
        <a:solidFill>
          <a:schemeClr val="accent6"/>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kern="1200"/>
            <a:t>Needs specialist tools / data structures</a:t>
          </a:r>
        </a:p>
      </dsp:txBody>
      <dsp:txXfrm>
        <a:off x="5945750" y="3616692"/>
        <a:ext cx="1030322" cy="1030322"/>
      </dsp:txXfrm>
    </dsp:sp>
    <dsp:sp modelId="{443C196A-99C7-4C55-95BD-86337FBED4A8}">
      <dsp:nvSpPr>
        <dsp:cNvPr id="0" name=""/>
        <dsp:cNvSpPr/>
      </dsp:nvSpPr>
      <dsp:spPr>
        <a:xfrm>
          <a:off x="3768331" y="4537241"/>
          <a:ext cx="1457094" cy="1457094"/>
        </a:xfrm>
        <a:prstGeom prst="ellipse">
          <a:avLst/>
        </a:prstGeom>
        <a:solidFill>
          <a:schemeClr val="accent6"/>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kern="1200"/>
            <a:t>Has its own lifecycle</a:t>
          </a:r>
        </a:p>
      </dsp:txBody>
      <dsp:txXfrm>
        <a:off x="3981717" y="4750627"/>
        <a:ext cx="1030322" cy="1030322"/>
      </dsp:txXfrm>
    </dsp:sp>
    <dsp:sp modelId="{51B8057E-E466-4FE3-A010-C867E601CBFF}">
      <dsp:nvSpPr>
        <dsp:cNvPr id="0" name=""/>
        <dsp:cNvSpPr/>
      </dsp:nvSpPr>
      <dsp:spPr>
        <a:xfrm>
          <a:off x="1804299" y="3403306"/>
          <a:ext cx="1457094" cy="1457094"/>
        </a:xfrm>
        <a:prstGeom prst="ellipse">
          <a:avLst/>
        </a:prstGeom>
        <a:solidFill>
          <a:schemeClr val="accent6"/>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kern="1200"/>
            <a:t>Varies through the product lifecycle</a:t>
          </a:r>
        </a:p>
      </dsp:txBody>
      <dsp:txXfrm>
        <a:off x="2017685" y="3616692"/>
        <a:ext cx="1030322" cy="1030322"/>
      </dsp:txXfrm>
    </dsp:sp>
    <dsp:sp modelId="{6524C62B-AC25-4177-9F0C-70E5EEE543FC}">
      <dsp:nvSpPr>
        <dsp:cNvPr id="0" name=""/>
        <dsp:cNvSpPr/>
      </dsp:nvSpPr>
      <dsp:spPr>
        <a:xfrm>
          <a:off x="1804299" y="1135437"/>
          <a:ext cx="1457094" cy="1457094"/>
        </a:xfrm>
        <a:prstGeom prst="ellipse">
          <a:avLst/>
        </a:prstGeom>
        <a:solidFill>
          <a:schemeClr val="accent6"/>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kern="1200"/>
            <a:t>Requires focus and effort</a:t>
          </a:r>
        </a:p>
      </dsp:txBody>
      <dsp:txXfrm>
        <a:off x="2017685" y="1348823"/>
        <a:ext cx="1030322" cy="10303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44CA2-1A7B-4754-942F-5A75C035F9AA}">
      <dsp:nvSpPr>
        <dsp:cNvPr id="0" name=""/>
        <dsp:cNvSpPr/>
      </dsp:nvSpPr>
      <dsp:spPr>
        <a:xfrm>
          <a:off x="7216825" y="1580881"/>
          <a:ext cx="2159836" cy="2159947"/>
        </a:xfrm>
        <a:prstGeom prst="ellipse">
          <a:avLst/>
        </a:prstGeom>
        <a:solidFill>
          <a:schemeClr val="accent6"/>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14B579-D7A8-4E95-9289-B345CED3E999}">
      <dsp:nvSpPr>
        <dsp:cNvPr id="0" name=""/>
        <dsp:cNvSpPr/>
      </dsp:nvSpPr>
      <dsp:spPr>
        <a:xfrm>
          <a:off x="7289067" y="1652892"/>
          <a:ext cx="2016279" cy="2015925"/>
        </a:xfrm>
        <a:prstGeom prst="ellipse">
          <a:avLst/>
        </a:prstGeom>
        <a:solidFill>
          <a:schemeClr val="lt1">
            <a:alpha val="90000"/>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Network</a:t>
          </a:r>
        </a:p>
      </dsp:txBody>
      <dsp:txXfrm>
        <a:off x="7577107" y="1940936"/>
        <a:ext cx="1440199" cy="1439838"/>
      </dsp:txXfrm>
    </dsp:sp>
    <dsp:sp modelId="{F4B5F2B8-D9E2-4A7C-BA60-5E2BAF358F02}">
      <dsp:nvSpPr>
        <dsp:cNvPr id="0" name=""/>
        <dsp:cNvSpPr/>
      </dsp:nvSpPr>
      <dsp:spPr>
        <a:xfrm rot="2700000">
          <a:off x="4975468" y="1580730"/>
          <a:ext cx="2159871" cy="2159871"/>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45E6DD-F330-46A1-B6C5-F190372260E6}">
      <dsp:nvSpPr>
        <dsp:cNvPr id="0" name=""/>
        <dsp:cNvSpPr/>
      </dsp:nvSpPr>
      <dsp:spPr>
        <a:xfrm>
          <a:off x="5056989" y="1652892"/>
          <a:ext cx="2016279" cy="2015925"/>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Professional Services</a:t>
          </a:r>
        </a:p>
      </dsp:txBody>
      <dsp:txXfrm>
        <a:off x="5345029" y="1940936"/>
        <a:ext cx="1440199" cy="1439838"/>
      </dsp:txXfrm>
    </dsp:sp>
    <dsp:sp modelId="{B501003F-942A-4979-80C7-806289B53FB2}">
      <dsp:nvSpPr>
        <dsp:cNvPr id="0" name=""/>
        <dsp:cNvSpPr/>
      </dsp:nvSpPr>
      <dsp:spPr>
        <a:xfrm rot="2700000">
          <a:off x="2752651" y="1580730"/>
          <a:ext cx="2159871" cy="2159871"/>
        </a:xfrm>
        <a:prstGeom prst="teardrop">
          <a:avLst>
            <a:gd name="adj" fmla="val 100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2CEAA1-443C-4976-9208-D2D235BF7AEB}">
      <dsp:nvSpPr>
        <dsp:cNvPr id="0" name=""/>
        <dsp:cNvSpPr/>
      </dsp:nvSpPr>
      <dsp:spPr>
        <a:xfrm>
          <a:off x="2824911" y="1652892"/>
          <a:ext cx="2016279" cy="201592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Information</a:t>
          </a:r>
        </a:p>
      </dsp:txBody>
      <dsp:txXfrm>
        <a:off x="3112951" y="1940936"/>
        <a:ext cx="1440199" cy="1439838"/>
      </dsp:txXfrm>
    </dsp:sp>
    <dsp:sp modelId="{10F2EAB9-2B2F-456F-9323-5456999BCA49}">
      <dsp:nvSpPr>
        <dsp:cNvPr id="0" name=""/>
        <dsp:cNvSpPr/>
      </dsp:nvSpPr>
      <dsp:spPr>
        <a:xfrm rot="2700000">
          <a:off x="520573" y="1580730"/>
          <a:ext cx="2159871" cy="2159871"/>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B120C1-EA01-4EA0-8CCA-C275E188CFD0}">
      <dsp:nvSpPr>
        <dsp:cNvPr id="0" name=""/>
        <dsp:cNvSpPr/>
      </dsp:nvSpPr>
      <dsp:spPr>
        <a:xfrm>
          <a:off x="592832" y="1652892"/>
          <a:ext cx="2016279" cy="2015925"/>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Software</a:t>
          </a:r>
        </a:p>
      </dsp:txBody>
      <dsp:txXfrm>
        <a:off x="880872" y="1940936"/>
        <a:ext cx="1440199" cy="143983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0CCC8-39A5-4113-B684-364DEC47A6FA}" type="datetimeFigureOut">
              <a:rPr lang="de-CH" smtClean="0"/>
              <a:t>29.01.2020</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7747C7-7D41-4B85-A0E8-306538CD7BF6}" type="slidenum">
              <a:rPr lang="de-CH" smtClean="0"/>
              <a:t>‹Nr.›</a:t>
            </a:fld>
            <a:endParaRPr lang="de-CH"/>
          </a:p>
        </p:txBody>
      </p:sp>
    </p:spTree>
    <p:extLst>
      <p:ext uri="{BB962C8B-B14F-4D97-AF65-F5344CB8AC3E}">
        <p14:creationId xmlns:p14="http://schemas.microsoft.com/office/powerpoint/2010/main" val="1002626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relatively simple example of what is possible by combining material property data with critical materials data in Granta CES.</a:t>
            </a:r>
          </a:p>
          <a:p>
            <a:r>
              <a:rPr lang="en-GB" dirty="0"/>
              <a:t>The X-axis highlights the highest sourcing and geopolitical risk level of elements contained in the ~2000 alloys contained in the </a:t>
            </a:r>
            <a:r>
              <a:rPr lang="en-GB" dirty="0" err="1"/>
              <a:t>MaterialUniverse</a:t>
            </a:r>
            <a:r>
              <a:rPr lang="en-GB" dirty="0"/>
              <a:t> database.</a:t>
            </a:r>
          </a:p>
          <a:p>
            <a:r>
              <a:rPr lang="en-GB" dirty="0"/>
              <a:t>The Y-axis highlights the maximum service temperature of the alloy.</a:t>
            </a:r>
          </a:p>
          <a:p>
            <a:r>
              <a:rPr lang="en-GB" dirty="0"/>
              <a:t>From this it is apparent that, for an operating environment above 1400 degrees, all of the available materials in this dataset will contain at least one element at very high risk of disruption due to geopolitical instability in the producing countries.</a:t>
            </a:r>
          </a:p>
          <a:p>
            <a:r>
              <a:rPr lang="en-GB" dirty="0"/>
              <a:t>What this graph does not account for is the quantity of the element contained in the composition.</a:t>
            </a:r>
          </a:p>
        </p:txBody>
      </p:sp>
    </p:spTree>
    <p:extLst>
      <p:ext uri="{BB962C8B-B14F-4D97-AF65-F5344CB8AC3E}">
        <p14:creationId xmlns:p14="http://schemas.microsoft.com/office/powerpoint/2010/main" val="2977464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This slide serves to highlight that it’s not just materials scientists that care about materials information, the same materials data is used through product development and capturing and centralising this knowledge has some very significant benefits. E.g. avoiding expensive duplication, design changes and supporting qualification and certification, as well as simply the time spent by engineers looking for data (which all adds up).</a:t>
            </a:r>
          </a:p>
        </p:txBody>
      </p:sp>
      <p:sp>
        <p:nvSpPr>
          <p:cNvPr id="4" name="Slide Number Placeholder 3"/>
          <p:cNvSpPr>
            <a:spLocks noGrp="1"/>
          </p:cNvSpPr>
          <p:nvPr>
            <p:ph type="sldNum" sz="quarter" idx="10"/>
          </p:nvPr>
        </p:nvSpPr>
        <p:spPr/>
        <p:txBody>
          <a:bodyPr/>
          <a:lstStyle/>
          <a:p>
            <a:fld id="{87BDD43C-7931-3441-84AA-95D54BB275FE}" type="slidenum">
              <a:rPr lang="en-US" smtClean="0"/>
              <a:t>11</a:t>
            </a:fld>
            <a:endParaRPr lang="en-US"/>
          </a:p>
        </p:txBody>
      </p:sp>
    </p:spTree>
    <p:extLst>
      <p:ext uri="{BB962C8B-B14F-4D97-AF65-F5344CB8AC3E}">
        <p14:creationId xmlns:p14="http://schemas.microsoft.com/office/powerpoint/2010/main" val="407447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This slide represents the materials data landscape in many companies today – it’s no wonder there is often lost data, data that only gets used once or which can no longer be understood…</a:t>
            </a:r>
          </a:p>
        </p:txBody>
      </p:sp>
      <p:sp>
        <p:nvSpPr>
          <p:cNvPr id="4" name="Slide Number Placeholder 3"/>
          <p:cNvSpPr>
            <a:spLocks noGrp="1"/>
          </p:cNvSpPr>
          <p:nvPr>
            <p:ph type="sldNum" sz="quarter" idx="10"/>
          </p:nvPr>
        </p:nvSpPr>
        <p:spPr/>
        <p:txBody>
          <a:bodyPr/>
          <a:lstStyle/>
          <a:p>
            <a:fld id="{87BDD43C-7931-3441-84AA-95D54BB275FE}" type="slidenum">
              <a:rPr lang="en-US" smtClean="0"/>
              <a:t>12</a:t>
            </a:fld>
            <a:endParaRPr lang="en-US"/>
          </a:p>
        </p:txBody>
      </p:sp>
    </p:spTree>
    <p:extLst>
      <p:ext uri="{BB962C8B-B14F-4D97-AF65-F5344CB8AC3E}">
        <p14:creationId xmlns:p14="http://schemas.microsoft.com/office/powerpoint/2010/main" val="1071857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 forms of digitalisation are of course further ahead, materials is a complex and varied domain however and is still catching up.</a:t>
            </a:r>
          </a:p>
        </p:txBody>
      </p:sp>
    </p:spTree>
    <p:extLst>
      <p:ext uri="{BB962C8B-B14F-4D97-AF65-F5344CB8AC3E}">
        <p14:creationId xmlns:p14="http://schemas.microsoft.com/office/powerpoint/2010/main" val="3922058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why,</a:t>
            </a:r>
            <a:r>
              <a:rPr lang="en-GB" baseline="0" dirty="0"/>
              <a:t> exactly, has materials information lagged behind other areas in its digitalization.</a:t>
            </a:r>
          </a:p>
          <a:p>
            <a:endParaRPr lang="en-GB" baseline="0" dirty="0"/>
          </a:p>
          <a:p>
            <a:r>
              <a:rPr lang="en-GB" baseline="0" dirty="0"/>
              <a:t>Essentially, because it is something of a niche area, and some of the data is highly specialised and technical.  This slide breaks that down a little more – these are all reasons why organizations have “got by” with how things work today.  </a:t>
            </a:r>
          </a:p>
          <a:p>
            <a:endParaRPr lang="en-GB" baseline="0" dirty="0"/>
          </a:p>
          <a:p>
            <a:r>
              <a:rPr lang="en-GB" baseline="0" dirty="0"/>
              <a:t>But this lag is becoming increasingly unsustainable, as the gap between materials and some other areas of the business becomes obvious and as some of the strategic problems relating to materials come to the fore.</a:t>
            </a:r>
            <a:endParaRPr lang="en-GB" dirty="0"/>
          </a:p>
        </p:txBody>
      </p:sp>
      <p:sp>
        <p:nvSpPr>
          <p:cNvPr id="4" name="Slide Number Placeholder 3"/>
          <p:cNvSpPr>
            <a:spLocks noGrp="1"/>
          </p:cNvSpPr>
          <p:nvPr>
            <p:ph type="sldNum" sz="quarter" idx="10"/>
          </p:nvPr>
        </p:nvSpPr>
        <p:spPr/>
        <p:txBody>
          <a:bodyPr/>
          <a:lstStyle/>
          <a:p>
            <a:pPr>
              <a:defRPr/>
            </a:pPr>
            <a:fld id="{FD4A7F64-93FC-4965-9CA6-40139781F7CA}" type="slidenum">
              <a:rPr lang="en-GB" smtClean="0"/>
              <a:pPr>
                <a:defRPr/>
              </a:pPr>
              <a:t>14</a:t>
            </a:fld>
            <a:endParaRPr lang="en-GB"/>
          </a:p>
        </p:txBody>
      </p:sp>
    </p:spTree>
    <p:extLst>
      <p:ext uri="{BB962C8B-B14F-4D97-AF65-F5344CB8AC3E}">
        <p14:creationId xmlns:p14="http://schemas.microsoft.com/office/powerpoint/2010/main" val="1966788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the consequences of not managing materials information robustly.</a:t>
            </a:r>
          </a:p>
        </p:txBody>
      </p:sp>
    </p:spTree>
    <p:extLst>
      <p:ext uri="{BB962C8B-B14F-4D97-AF65-F5344CB8AC3E}">
        <p14:creationId xmlns:p14="http://schemas.microsoft.com/office/powerpoint/2010/main" val="1675578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address how to meet the challenge of digitalizing</a:t>
            </a:r>
            <a:r>
              <a:rPr lang="en-GB" baseline="0" dirty="0"/>
              <a:t> materials, let’s do a little more to understand why the effort will be worthwhile.</a:t>
            </a:r>
          </a:p>
          <a:p>
            <a:endParaRPr lang="en-GB" baseline="0" dirty="0"/>
          </a:p>
          <a:p>
            <a:r>
              <a:rPr lang="en-GB" baseline="0" dirty="0"/>
              <a:t>Here are some statistics from a recent Granta survey of our contacts in major engineering enterprises.</a:t>
            </a:r>
          </a:p>
          <a:p>
            <a:endParaRPr lang="en-GB" baseline="0" dirty="0"/>
          </a:p>
          <a:p>
            <a:r>
              <a:rPr lang="en-GB" baseline="0" dirty="0"/>
              <a:t>Something as simple as  unnecessary time spent looking for data can correspond to $100,000s of dollars across all of the engineers in an organization</a:t>
            </a:r>
          </a:p>
          <a:p>
            <a:endParaRPr lang="en-GB" baseline="0" dirty="0"/>
          </a:p>
          <a:p>
            <a:r>
              <a:rPr lang="en-GB" baseline="0" dirty="0"/>
              <a:t>Imagine if you could reduce testing costs by 20% simply by not repeating tests – how many $thousands or $millions?</a:t>
            </a:r>
          </a:p>
          <a:p>
            <a:endParaRPr lang="en-GB" baseline="0" dirty="0"/>
          </a:p>
          <a:p>
            <a:r>
              <a:rPr lang="en-GB" baseline="0" dirty="0"/>
              <a:t>And what a wasted wealth of information there is, simply because data captured for one purpose is not re-used – could we get to market faster, or get breakthrough insights if we mined that resource?</a:t>
            </a:r>
            <a:endParaRPr lang="en-GB" dirty="0"/>
          </a:p>
        </p:txBody>
      </p:sp>
      <p:sp>
        <p:nvSpPr>
          <p:cNvPr id="4" name="Slide Number Placeholder 3"/>
          <p:cNvSpPr>
            <a:spLocks noGrp="1"/>
          </p:cNvSpPr>
          <p:nvPr>
            <p:ph type="sldNum" sz="quarter" idx="10"/>
          </p:nvPr>
        </p:nvSpPr>
        <p:spPr/>
        <p:txBody>
          <a:bodyPr/>
          <a:lstStyle/>
          <a:p>
            <a:pPr>
              <a:defRPr/>
            </a:pPr>
            <a:fld id="{FD4A7F64-93FC-4965-9CA6-40139781F7CA}" type="slidenum">
              <a:rPr lang="en-GB" smtClean="0"/>
              <a:pPr>
                <a:defRPr/>
              </a:pPr>
              <a:t>16</a:t>
            </a:fld>
            <a:endParaRPr lang="en-GB"/>
          </a:p>
        </p:txBody>
      </p:sp>
    </p:spTree>
    <p:extLst>
      <p:ext uri="{BB962C8B-B14F-4D97-AF65-F5344CB8AC3E}">
        <p14:creationId xmlns:p14="http://schemas.microsoft.com/office/powerpoint/2010/main" val="1724050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slightly more detailed work-up of the business case for enterprise materials information management systems.</a:t>
            </a:r>
          </a:p>
        </p:txBody>
      </p:sp>
      <p:sp>
        <p:nvSpPr>
          <p:cNvPr id="4" name="Slide Number Placeholder 3"/>
          <p:cNvSpPr>
            <a:spLocks noGrp="1"/>
          </p:cNvSpPr>
          <p:nvPr>
            <p:ph type="sldNum" sz="quarter" idx="10"/>
          </p:nvPr>
        </p:nvSpPr>
        <p:spPr/>
        <p:txBody>
          <a:bodyPr/>
          <a:lstStyle/>
          <a:p>
            <a:pPr>
              <a:defRPr/>
            </a:pPr>
            <a:fld id="{FD4A7F64-93FC-4965-9CA6-40139781F7CA}" type="slidenum">
              <a:rPr lang="en-GB" smtClean="0"/>
              <a:pPr>
                <a:defRPr/>
              </a:pPr>
              <a:t>17</a:t>
            </a:fld>
            <a:endParaRPr lang="en-GB"/>
          </a:p>
        </p:txBody>
      </p:sp>
    </p:spTree>
    <p:extLst>
      <p:ext uri="{BB962C8B-B14F-4D97-AF65-F5344CB8AC3E}">
        <p14:creationId xmlns:p14="http://schemas.microsoft.com/office/powerpoint/2010/main" val="1707182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core concept is the combination of in-house or proprietary materials data (from testing and analysis) with robust and well trusted commercial materials datasets to fill gaps in that knowledge and to broaden the scope of data available immediately.</a:t>
            </a:r>
          </a:p>
        </p:txBody>
      </p:sp>
    </p:spTree>
    <p:extLst>
      <p:ext uri="{BB962C8B-B14F-4D97-AF65-F5344CB8AC3E}">
        <p14:creationId xmlns:p14="http://schemas.microsoft.com/office/powerpoint/2010/main" val="989152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the Granta perspective this is an example of some of the specialist data sets we have linked to our more general </a:t>
            </a:r>
            <a:r>
              <a:rPr lang="en-GB" dirty="0" err="1"/>
              <a:t>MaterialUniverse</a:t>
            </a:r>
            <a:r>
              <a:rPr lang="en-GB" dirty="0"/>
              <a:t> data module – the one we used for the plots at the start of this presentation.</a:t>
            </a:r>
          </a:p>
        </p:txBody>
      </p:sp>
      <p:sp>
        <p:nvSpPr>
          <p:cNvPr id="4" name="Slide Number Placeholder 3"/>
          <p:cNvSpPr>
            <a:spLocks noGrp="1"/>
          </p:cNvSpPr>
          <p:nvPr>
            <p:ph type="sldNum" sz="quarter" idx="10"/>
          </p:nvPr>
        </p:nvSpPr>
        <p:spPr/>
        <p:txBody>
          <a:bodyPr/>
          <a:lstStyle/>
          <a:p>
            <a:pPr>
              <a:defRPr/>
            </a:pPr>
            <a:fld id="{FD4A7F64-93FC-4965-9CA6-40139781F7CA}" type="slidenum">
              <a:rPr lang="en-GB" smtClean="0"/>
              <a:pPr>
                <a:defRPr/>
              </a:pPr>
              <a:t>19</a:t>
            </a:fld>
            <a:endParaRPr lang="en-GB"/>
          </a:p>
        </p:txBody>
      </p:sp>
    </p:spTree>
    <p:extLst>
      <p:ext uri="{BB962C8B-B14F-4D97-AF65-F5344CB8AC3E}">
        <p14:creationId xmlns:p14="http://schemas.microsoft.com/office/powerpoint/2010/main" val="878253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some examples of the typical users of a commercial materials information management system and what they need the materials knowledge for.</a:t>
            </a:r>
          </a:p>
        </p:txBody>
      </p:sp>
    </p:spTree>
    <p:extLst>
      <p:ext uri="{BB962C8B-B14F-4D97-AF65-F5344CB8AC3E}">
        <p14:creationId xmlns:p14="http://schemas.microsoft.com/office/powerpoint/2010/main" val="825091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X-axis in this plot is the same as in the previous slide.</a:t>
            </a:r>
          </a:p>
          <a:p>
            <a:r>
              <a:rPr lang="en-GB" dirty="0"/>
              <a:t>The Y-axis is however the same metric of sourcing and geopolitical risk but calculated for the overall composition of the alloy, taking every element into account according to the relative proportion in the alloy and accounting for the sourcing and geopolitical risk of each element according to production concentration and geopolitical risk according to the World Bank Governance index.</a:t>
            </a:r>
          </a:p>
          <a:p>
            <a:r>
              <a:rPr lang="en-GB" dirty="0"/>
              <a:t>The red records in the top right of the plot are the 100% pure rare earth elements, The purple are light alloys and the Green are various grades of steel.</a:t>
            </a:r>
          </a:p>
          <a:p>
            <a:r>
              <a:rPr lang="en-GB" dirty="0"/>
              <a:t>What this plot highlights is that various alloys the difference in mindset when approaching specialist application vs. bulk applications – If we only need a few kilograms of an element to serve our business needs we might not care if that element has a very high risk as we could stockpile enough. If on the other hand we’re using hundreds of thousands of tonnes of the material (e.g. steel in construction) we might care about alloys that contain a higher proportion of lower risk elements. </a:t>
            </a:r>
          </a:p>
        </p:txBody>
      </p:sp>
    </p:spTree>
    <p:extLst>
      <p:ext uri="{BB962C8B-B14F-4D97-AF65-F5344CB8AC3E}">
        <p14:creationId xmlns:p14="http://schemas.microsoft.com/office/powerpoint/2010/main" val="3952042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a:t>
            </a:r>
            <a:r>
              <a:rPr lang="en-GB" baseline="0" dirty="0"/>
              <a:t> users can access GRANTA MI via apps that are appropriate to their role and that fit within their workflow – web apps, from within a web browser, or even from within a 3</a:t>
            </a:r>
            <a:r>
              <a:rPr lang="en-GB" baseline="30000" dirty="0"/>
              <a:t>rd</a:t>
            </a:r>
            <a:r>
              <a:rPr lang="en-GB" baseline="0" dirty="0"/>
              <a:t> party tool like CAD or CAE.</a:t>
            </a:r>
          </a:p>
          <a:p>
            <a:endParaRPr lang="en-GB" baseline="0" dirty="0"/>
          </a:p>
          <a:p>
            <a:r>
              <a:rPr lang="en-GB" baseline="0" dirty="0"/>
              <a:t>The slide shows some examples.</a:t>
            </a:r>
          </a:p>
          <a:p>
            <a:endParaRPr lang="en-GB" baseline="0" dirty="0"/>
          </a:p>
          <a:p>
            <a:r>
              <a:rPr lang="en-GB" baseline="0" dirty="0"/>
              <a:t>They key point is that all of these users are accessing, quickly and efficiently, a “single view of the materials truth” for their company.</a:t>
            </a:r>
          </a:p>
          <a:p>
            <a:endParaRPr lang="en-GB" baseline="0" dirty="0"/>
          </a:p>
          <a:p>
            <a:r>
              <a:rPr lang="en-GB" baseline="0" dirty="0"/>
              <a:t>No inconsistencies, no inaccuracies – and the full history of the company’s materials activities is captured for re-use and traceable.</a:t>
            </a:r>
            <a:endParaRPr lang="en-GB" dirty="0"/>
          </a:p>
        </p:txBody>
      </p:sp>
      <p:sp>
        <p:nvSpPr>
          <p:cNvPr id="4" name="Slide Number Placeholder 3"/>
          <p:cNvSpPr>
            <a:spLocks noGrp="1"/>
          </p:cNvSpPr>
          <p:nvPr>
            <p:ph type="sldNum" sz="quarter" idx="10"/>
          </p:nvPr>
        </p:nvSpPr>
        <p:spPr/>
        <p:txBody>
          <a:bodyPr/>
          <a:lstStyle/>
          <a:p>
            <a:pPr>
              <a:defRPr/>
            </a:pPr>
            <a:fld id="{FD4A7F64-93FC-4965-9CA6-40139781F7CA}" type="slidenum">
              <a:rPr lang="en-GB" smtClean="0"/>
              <a:pPr>
                <a:defRPr/>
              </a:pPr>
              <a:t>21</a:t>
            </a:fld>
            <a:endParaRPr lang="en-GB"/>
          </a:p>
        </p:txBody>
      </p:sp>
    </p:spTree>
    <p:extLst>
      <p:ext uri="{BB962C8B-B14F-4D97-AF65-F5344CB8AC3E}">
        <p14:creationId xmlns:p14="http://schemas.microsoft.com/office/powerpoint/2010/main" val="2054950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diagram illustrates</a:t>
            </a:r>
            <a:r>
              <a:rPr lang="en-GB" baseline="0" dirty="0"/>
              <a:t> what we mean by that idea of “building your company’s material intelligence”.</a:t>
            </a:r>
          </a:p>
          <a:p>
            <a:endParaRPr lang="en-GB" baseline="0" dirty="0"/>
          </a:p>
          <a:p>
            <a:r>
              <a:rPr lang="en-GB" baseline="0" dirty="0"/>
              <a:t>Down the left hand side are most of the key functions or teams you might find in an engineering enterprise.</a:t>
            </a:r>
          </a:p>
          <a:p>
            <a:br>
              <a:rPr lang="en-GB" baseline="0" dirty="0"/>
            </a:br>
            <a:r>
              <a:rPr lang="en-GB" baseline="0" dirty="0"/>
              <a:t>Across the bottom is a representation of the product lifecycle.</a:t>
            </a:r>
          </a:p>
          <a:p>
            <a:endParaRPr lang="en-GB" baseline="0" dirty="0"/>
          </a:p>
          <a:p>
            <a:r>
              <a:rPr lang="en-GB" baseline="0" dirty="0"/>
              <a:t>The boxes show many of the processes where materials information is relevant.</a:t>
            </a:r>
          </a:p>
          <a:p>
            <a:endParaRPr lang="en-GB" baseline="0" dirty="0"/>
          </a:p>
          <a:p>
            <a:r>
              <a:rPr lang="en-GB" baseline="0" dirty="0"/>
              <a:t>Our aim is to provide this information at all of these points, in a consistent, single system…</a:t>
            </a:r>
          </a:p>
        </p:txBody>
      </p:sp>
      <p:sp>
        <p:nvSpPr>
          <p:cNvPr id="4" name="Slide Number Placeholder 3"/>
          <p:cNvSpPr>
            <a:spLocks noGrp="1"/>
          </p:cNvSpPr>
          <p:nvPr>
            <p:ph type="sldNum" sz="quarter" idx="10"/>
          </p:nvPr>
        </p:nvSpPr>
        <p:spPr/>
        <p:txBody>
          <a:bodyPr/>
          <a:lstStyle/>
          <a:p>
            <a:fld id="{AA75078D-235D-471E-9A2B-74A78C87E7D9}" type="slidenum">
              <a:rPr lang="en-GB" smtClean="0"/>
              <a:t>22</a:t>
            </a:fld>
            <a:endParaRPr lang="en-GB"/>
          </a:p>
        </p:txBody>
      </p:sp>
    </p:spTree>
    <p:extLst>
      <p:ext uri="{BB962C8B-B14F-4D97-AF65-F5344CB8AC3E}">
        <p14:creationId xmlns:p14="http://schemas.microsoft.com/office/powerpoint/2010/main" val="1391649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diagram illustrates</a:t>
            </a:r>
            <a:r>
              <a:rPr lang="en-GB" baseline="0" dirty="0"/>
              <a:t> what we mean by that idea of “building your company’s material intelligence”.</a:t>
            </a:r>
          </a:p>
          <a:p>
            <a:endParaRPr lang="en-GB" baseline="0" dirty="0"/>
          </a:p>
          <a:p>
            <a:r>
              <a:rPr lang="en-GB" baseline="0" dirty="0"/>
              <a:t>Down the left hand side are most of the key functions or teams you might find in an engineering enterprise.</a:t>
            </a:r>
          </a:p>
          <a:p>
            <a:br>
              <a:rPr lang="en-GB" baseline="0" dirty="0"/>
            </a:br>
            <a:r>
              <a:rPr lang="en-GB" baseline="0" dirty="0"/>
              <a:t>Across the bottom is a representation of the product lifecycle.</a:t>
            </a:r>
          </a:p>
          <a:p>
            <a:endParaRPr lang="en-GB" baseline="0" dirty="0"/>
          </a:p>
          <a:p>
            <a:r>
              <a:rPr lang="en-GB" baseline="0" dirty="0"/>
              <a:t>The boxes show many of the processes where materials information is relevant.</a:t>
            </a:r>
          </a:p>
          <a:p>
            <a:endParaRPr lang="en-GB" baseline="0" dirty="0"/>
          </a:p>
          <a:p>
            <a:r>
              <a:rPr lang="en-GB" baseline="0" dirty="0"/>
              <a:t>Our aim is to provide this information at all of these points, in a consistent, single system…</a:t>
            </a:r>
          </a:p>
        </p:txBody>
      </p:sp>
      <p:sp>
        <p:nvSpPr>
          <p:cNvPr id="4" name="Slide Number Placeholder 3"/>
          <p:cNvSpPr>
            <a:spLocks noGrp="1"/>
          </p:cNvSpPr>
          <p:nvPr>
            <p:ph type="sldNum" sz="quarter" idx="10"/>
          </p:nvPr>
        </p:nvSpPr>
        <p:spPr/>
        <p:txBody>
          <a:bodyPr/>
          <a:lstStyle/>
          <a:p>
            <a:fld id="{AA75078D-235D-471E-9A2B-74A78C87E7D9}" type="slidenum">
              <a:rPr lang="en-GB" smtClean="0"/>
              <a:t>23</a:t>
            </a:fld>
            <a:endParaRPr lang="en-GB"/>
          </a:p>
        </p:txBody>
      </p:sp>
    </p:spTree>
    <p:extLst>
      <p:ext uri="{BB962C8B-B14F-4D97-AF65-F5344CB8AC3E}">
        <p14:creationId xmlns:p14="http://schemas.microsoft.com/office/powerpoint/2010/main" val="196368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good</a:t>
            </a:r>
            <a:r>
              <a:rPr lang="en-GB" baseline="0" dirty="0"/>
              <a:t> news is that we’re making great progress.</a:t>
            </a:r>
          </a:p>
          <a:p>
            <a:br>
              <a:rPr lang="en-GB" baseline="0" dirty="0"/>
            </a:br>
            <a:r>
              <a:rPr lang="en-GB" baseline="0" dirty="0"/>
              <a:t>Here are some practical examples.</a:t>
            </a:r>
          </a:p>
        </p:txBody>
      </p:sp>
      <p:sp>
        <p:nvSpPr>
          <p:cNvPr id="4" name="Slide Number Placeholder 3"/>
          <p:cNvSpPr>
            <a:spLocks noGrp="1"/>
          </p:cNvSpPr>
          <p:nvPr>
            <p:ph type="sldNum" sz="quarter" idx="10"/>
          </p:nvPr>
        </p:nvSpPr>
        <p:spPr/>
        <p:txBody>
          <a:bodyPr/>
          <a:lstStyle/>
          <a:p>
            <a:pPr>
              <a:defRPr/>
            </a:pPr>
            <a:fld id="{FD4A7F64-93FC-4965-9CA6-40139781F7CA}" type="slidenum">
              <a:rPr lang="en-GB" smtClean="0"/>
              <a:pPr>
                <a:defRPr/>
              </a:pPr>
              <a:t>24</a:t>
            </a:fld>
            <a:endParaRPr lang="en-GB"/>
          </a:p>
        </p:txBody>
      </p:sp>
    </p:spTree>
    <p:extLst>
      <p:ext uri="{BB962C8B-B14F-4D97-AF65-F5344CB8AC3E}">
        <p14:creationId xmlns:p14="http://schemas.microsoft.com/office/powerpoint/2010/main" val="636856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4A7F64-93FC-4965-9CA6-40139781F7CA}" type="slidenum">
              <a:rPr lang="en-GB" smtClean="0"/>
              <a:pPr>
                <a:defRPr/>
              </a:pPr>
              <a:t>25</a:t>
            </a:fld>
            <a:endParaRPr lang="en-GB"/>
          </a:p>
        </p:txBody>
      </p:sp>
    </p:spTree>
    <p:extLst>
      <p:ext uri="{BB962C8B-B14F-4D97-AF65-F5344CB8AC3E}">
        <p14:creationId xmlns:p14="http://schemas.microsoft.com/office/powerpoint/2010/main" val="2518226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D4A7F64-93FC-4965-9CA6-40139781F7CA}" type="slidenum">
              <a:rPr lang="en-GB" smtClean="0"/>
              <a:pPr>
                <a:defRPr/>
              </a:pPr>
              <a:t>26</a:t>
            </a:fld>
            <a:endParaRPr lang="en-GB"/>
          </a:p>
        </p:txBody>
      </p:sp>
    </p:spTree>
    <p:extLst>
      <p:ext uri="{BB962C8B-B14F-4D97-AF65-F5344CB8AC3E}">
        <p14:creationId xmlns:p14="http://schemas.microsoft.com/office/powerpoint/2010/main" val="1623282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 y="703263"/>
            <a:ext cx="6257925" cy="352107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D4A7F64-93FC-4965-9CA6-40139781F7CA}" type="slidenum">
              <a:rPr lang="en-GB" smtClean="0"/>
              <a:pPr>
                <a:defRPr/>
              </a:pPr>
              <a:t>27</a:t>
            </a:fld>
            <a:endParaRPr lang="en-GB"/>
          </a:p>
        </p:txBody>
      </p:sp>
    </p:spTree>
    <p:extLst>
      <p:ext uri="{BB962C8B-B14F-4D97-AF65-F5344CB8AC3E}">
        <p14:creationId xmlns:p14="http://schemas.microsoft.com/office/powerpoint/2010/main" val="2821545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collaborate extensively with the academic community, on the development of tools and education resources.</a:t>
            </a:r>
          </a:p>
        </p:txBody>
      </p:sp>
      <p:sp>
        <p:nvSpPr>
          <p:cNvPr id="4" name="Slide Number Placeholder 3"/>
          <p:cNvSpPr>
            <a:spLocks noGrp="1"/>
          </p:cNvSpPr>
          <p:nvPr>
            <p:ph type="sldNum" sz="quarter" idx="10"/>
          </p:nvPr>
        </p:nvSpPr>
        <p:spPr/>
        <p:txBody>
          <a:bodyPr/>
          <a:lstStyle/>
          <a:p>
            <a:pPr>
              <a:defRPr/>
            </a:pPr>
            <a:fld id="{FD4A7F64-93FC-4965-9CA6-40139781F7CA}" type="slidenum">
              <a:rPr lang="en-GB"/>
              <a:pPr>
                <a:defRPr/>
              </a:pPr>
              <a:t>28</a:t>
            </a:fld>
            <a:endParaRPr lang="en-GB"/>
          </a:p>
        </p:txBody>
      </p:sp>
    </p:spTree>
    <p:extLst>
      <p:ext uri="{BB962C8B-B14F-4D97-AF65-F5344CB8AC3E}">
        <p14:creationId xmlns:p14="http://schemas.microsoft.com/office/powerpoint/2010/main" val="2996786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48441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747747C7-7D41-4B85-A0E8-306538CD7BF6}" type="slidenum">
              <a:rPr lang="de-CH" smtClean="0"/>
              <a:t>31</a:t>
            </a:fld>
            <a:endParaRPr lang="de-CH"/>
          </a:p>
        </p:txBody>
      </p:sp>
    </p:spTree>
    <p:extLst>
      <p:ext uri="{BB962C8B-B14F-4D97-AF65-F5344CB8AC3E}">
        <p14:creationId xmlns:p14="http://schemas.microsoft.com/office/powerpoint/2010/main" val="947619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Considering the compositionally aggregated risks from the previous slide.</a:t>
            </a:r>
          </a:p>
          <a:p>
            <a:r>
              <a:rPr lang="en-GB" dirty="0"/>
              <a:t>The plot on the left looks at the risk for the material evaluated in 1996 vs the same risk evaluated in 2011 (15 years)</a:t>
            </a:r>
          </a:p>
          <a:p>
            <a:r>
              <a:rPr lang="en-GB" dirty="0"/>
              <a:t>Any material above the diagonal line has increased in risk over this period (the further from the line, the greater the increase in risk), materials below have decreased in risk. In both cases we’re looking at sourcing and geopolitical risk for the whole composition.</a:t>
            </a:r>
          </a:p>
          <a:p>
            <a:r>
              <a:rPr lang="en-GB" dirty="0"/>
              <a:t>It is perhaps surprising to know that most of the metals we use have increased in risk, with the exception of the platinum groups alloys.</a:t>
            </a:r>
          </a:p>
          <a:p>
            <a:endParaRPr lang="en-GB" dirty="0"/>
          </a:p>
          <a:p>
            <a:r>
              <a:rPr lang="en-GB" dirty="0"/>
              <a:t>Looking at the increase in risk over this period against Density, the plot on the right serves to highlight that many of the light alloys have been impacted during this 15 year period. Magnesium and Aluminium alloys have all increased in risk, primarily due to an increase in supply of the base elements (Mg and Al) from China during this period. What might this increase mean for applications that need light alloys (automotive and aerospace)?</a:t>
            </a:r>
          </a:p>
        </p:txBody>
      </p:sp>
    </p:spTree>
    <p:extLst>
      <p:ext uri="{BB962C8B-B14F-4D97-AF65-F5344CB8AC3E}">
        <p14:creationId xmlns:p14="http://schemas.microsoft.com/office/powerpoint/2010/main" val="1182513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AF2A0EF-FCA5-054E-BC9B-F4CD1D666A3B}" type="slidenum">
              <a:rPr lang="en-GB" smtClean="0"/>
              <a:t>32</a:t>
            </a:fld>
            <a:endParaRPr lang="en-GB"/>
          </a:p>
        </p:txBody>
      </p:sp>
    </p:spTree>
    <p:extLst>
      <p:ext uri="{BB962C8B-B14F-4D97-AF65-F5344CB8AC3E}">
        <p14:creationId xmlns:p14="http://schemas.microsoft.com/office/powerpoint/2010/main" val="598353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Materials data can also help us to understand how to design products for the circular economy.</a:t>
            </a:r>
          </a:p>
          <a:p>
            <a:r>
              <a:rPr lang="en-GB" dirty="0"/>
              <a:t>Granta Design developed a metric for quantifying material/product circularity with the Ellen MacArthur Foundation in 2013-2015, and this has been updated in 2019.</a:t>
            </a:r>
          </a:p>
          <a:p>
            <a:r>
              <a:rPr lang="en-GB" dirty="0"/>
              <a:t>The methodology is available freely online.</a:t>
            </a:r>
          </a:p>
        </p:txBody>
      </p:sp>
    </p:spTree>
    <p:extLst>
      <p:ext uri="{BB962C8B-B14F-4D97-AF65-F5344CB8AC3E}">
        <p14:creationId xmlns:p14="http://schemas.microsoft.com/office/powerpoint/2010/main" val="2163941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plot on this page highlights the need to consider impacts across multiple lifecycles when dealing with circular economy products.</a:t>
            </a:r>
          </a:p>
          <a:p>
            <a:r>
              <a:rPr lang="en-GB" dirty="0"/>
              <a:t>Quite often the benefits of using more durable materials don’t accrue until the second or third cycle of the product, something that the boundary conditions of a linear LCA might not pick up, to understand the benefits we have to expand our system boundaries to cover the multiple lifecycles of the product.</a:t>
            </a:r>
          </a:p>
          <a:p>
            <a:endParaRPr lang="en-GB" dirty="0"/>
          </a:p>
          <a:p>
            <a:endParaRPr lang="en-GB" dirty="0"/>
          </a:p>
        </p:txBody>
      </p:sp>
    </p:spTree>
    <p:extLst>
      <p:ext uri="{BB962C8B-B14F-4D97-AF65-F5344CB8AC3E}">
        <p14:creationId xmlns:p14="http://schemas.microsoft.com/office/powerpoint/2010/main" val="1801941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Applying the circular economy to Critical Materials.</a:t>
            </a:r>
          </a:p>
          <a:p>
            <a:r>
              <a:rPr lang="en-GB" dirty="0"/>
              <a:t>This plot indicates the decrease in virgin material requirements for electric vehicle batteries for a 300,000 vehicle fleet.</a:t>
            </a:r>
          </a:p>
          <a:p>
            <a:r>
              <a:rPr lang="en-GB" dirty="0"/>
              <a:t>The model in this case highlighted of course a larger reduction in materials required as reuse and recycling were increased.</a:t>
            </a:r>
          </a:p>
          <a:p>
            <a:r>
              <a:rPr lang="en-GB" dirty="0"/>
              <a:t>Interestingly it also highlighted a reduction linked to the frequency of removing lower capacity cells from used vehicles, with a more frequent intervention rate being preferable.</a:t>
            </a:r>
          </a:p>
          <a:p>
            <a:r>
              <a:rPr lang="en-GB" dirty="0"/>
              <a:t>The model also served to highlight the potentially significant reduction in company exposure to price volatility in virgin material markets through the circular economy approach that might warrant investment is recovery technologies.</a:t>
            </a:r>
          </a:p>
        </p:txBody>
      </p:sp>
    </p:spTree>
    <p:extLst>
      <p:ext uri="{BB962C8B-B14F-4D97-AF65-F5344CB8AC3E}">
        <p14:creationId xmlns:p14="http://schemas.microsoft.com/office/powerpoint/2010/main" val="1394314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same toolset Granta used in this analysis also allows us to assess other types of risk, particularly regulatory risks associated with substances that are being banned by REACH for example.</a:t>
            </a:r>
          </a:p>
          <a:p>
            <a:r>
              <a:rPr lang="en-GB" dirty="0"/>
              <a:t>Again this analysis depends upon a robust approach to the data needed, in this case the links between materials, substances they contain, specifications, and regulations.</a:t>
            </a:r>
          </a:p>
          <a:p>
            <a:r>
              <a:rPr lang="en-GB" dirty="0"/>
              <a:t>As this is a constantly evolving risk, it also requires regular updated to keep pace with new legislations and lists, and the ability to re-run assessments against these new lists to identify any changes that would require attention.</a:t>
            </a:r>
          </a:p>
        </p:txBody>
      </p:sp>
    </p:spTree>
    <p:extLst>
      <p:ext uri="{BB962C8B-B14F-4D97-AF65-F5344CB8AC3E}">
        <p14:creationId xmlns:p14="http://schemas.microsoft.com/office/powerpoint/2010/main" val="4274261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This slide highlights some of the many aspects of materials development, selection, product design and compliance that are directly dependent upon robust materials information.</a:t>
            </a:r>
          </a:p>
        </p:txBody>
      </p:sp>
      <p:sp>
        <p:nvSpPr>
          <p:cNvPr id="4" name="Slide Number Placeholder 3"/>
          <p:cNvSpPr>
            <a:spLocks noGrp="1"/>
          </p:cNvSpPr>
          <p:nvPr>
            <p:ph type="sldNum" sz="quarter" idx="10"/>
          </p:nvPr>
        </p:nvSpPr>
        <p:spPr/>
        <p:txBody>
          <a:bodyPr/>
          <a:lstStyle/>
          <a:p>
            <a:pPr>
              <a:defRPr/>
            </a:pPr>
            <a:fld id="{FD4A7F64-93FC-4965-9CA6-40139781F7CA}" type="slidenum">
              <a:rPr lang="en-GB" smtClean="0"/>
              <a:pPr>
                <a:defRPr/>
              </a:pPr>
              <a:t>9</a:t>
            </a:fld>
            <a:endParaRPr lang="en-GB"/>
          </a:p>
        </p:txBody>
      </p:sp>
    </p:spTree>
    <p:extLst>
      <p:ext uri="{BB962C8B-B14F-4D97-AF65-F5344CB8AC3E}">
        <p14:creationId xmlns:p14="http://schemas.microsoft.com/office/powerpoint/2010/main" val="1411846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And this is why leading advanced engineering organisations are investing in materials information management technologies.</a:t>
            </a:r>
            <a:endParaRPr lang="en-GB"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a:p>
          <a:p>
            <a:endParaRPr lang="en-GB" dirty="0"/>
          </a:p>
        </p:txBody>
      </p:sp>
      <p:sp>
        <p:nvSpPr>
          <p:cNvPr id="4" name="Slide Number Placeholder 3"/>
          <p:cNvSpPr>
            <a:spLocks noGrp="1"/>
          </p:cNvSpPr>
          <p:nvPr>
            <p:ph type="sldNum" sz="quarter" idx="10"/>
          </p:nvPr>
        </p:nvSpPr>
        <p:spPr/>
        <p:txBody>
          <a:bodyPr/>
          <a:lstStyle/>
          <a:p>
            <a:pPr>
              <a:defRPr/>
            </a:pPr>
            <a:fld id="{FD4A7F64-93FC-4965-9CA6-40139781F7CA}" type="slidenum">
              <a:rPr lang="en-GB" smtClean="0"/>
              <a:pPr>
                <a:defRPr/>
              </a:pPr>
              <a:t>10</a:t>
            </a:fld>
            <a:endParaRPr lang="en-GB"/>
          </a:p>
        </p:txBody>
      </p:sp>
    </p:spTree>
    <p:extLst>
      <p:ext uri="{BB962C8B-B14F-4D97-AF65-F5344CB8AC3E}">
        <p14:creationId xmlns:p14="http://schemas.microsoft.com/office/powerpoint/2010/main" val="2891089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7701D0-1986-442E-A7CC-D4016314BCB1}"/>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FD73F4D0-3234-45D6-A408-776056B322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7ABDFCF9-CAA7-4AAD-81BE-8A0BBE2EDAF8}"/>
              </a:ext>
            </a:extLst>
          </p:cNvPr>
          <p:cNvSpPr>
            <a:spLocks noGrp="1"/>
          </p:cNvSpPr>
          <p:nvPr>
            <p:ph type="dt" sz="half" idx="10"/>
          </p:nvPr>
        </p:nvSpPr>
        <p:spPr/>
        <p:txBody>
          <a:bodyPr/>
          <a:lstStyle/>
          <a:p>
            <a:fld id="{8E9912CD-870C-4736-8430-3943F78E906E}" type="datetimeFigureOut">
              <a:rPr lang="de-CH" smtClean="0"/>
              <a:t>29.01.2020</a:t>
            </a:fld>
            <a:endParaRPr lang="de-CH"/>
          </a:p>
        </p:txBody>
      </p:sp>
      <p:sp>
        <p:nvSpPr>
          <p:cNvPr id="5" name="Fußzeilenplatzhalter 4">
            <a:extLst>
              <a:ext uri="{FF2B5EF4-FFF2-40B4-BE49-F238E27FC236}">
                <a16:creationId xmlns:a16="http://schemas.microsoft.com/office/drawing/2014/main" id="{365E63C9-6112-4E6D-BBE4-31391AF3713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A644B4D-2EBD-4DC5-BCB3-C2DF08B16A74}"/>
              </a:ext>
            </a:extLst>
          </p:cNvPr>
          <p:cNvSpPr>
            <a:spLocks noGrp="1"/>
          </p:cNvSpPr>
          <p:nvPr>
            <p:ph type="sldNum" sz="quarter" idx="12"/>
          </p:nvPr>
        </p:nvSpPr>
        <p:spPr/>
        <p:txBody>
          <a:bodyPr/>
          <a:lstStyle/>
          <a:p>
            <a:fld id="{2711906F-3038-4774-8D77-3A51A17FB035}" type="slidenum">
              <a:rPr lang="de-CH" smtClean="0"/>
              <a:t>‹Nr.›</a:t>
            </a:fld>
            <a:endParaRPr lang="de-CH"/>
          </a:p>
        </p:txBody>
      </p:sp>
    </p:spTree>
    <p:extLst>
      <p:ext uri="{BB962C8B-B14F-4D97-AF65-F5344CB8AC3E}">
        <p14:creationId xmlns:p14="http://schemas.microsoft.com/office/powerpoint/2010/main" val="1868787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801E1C-E70C-49F1-A0BE-6B1D28C1A17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2BDF551A-2A64-4DA4-B769-25978983244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734C06A8-D3E5-4733-BA8A-092CA8B6B213}"/>
              </a:ext>
            </a:extLst>
          </p:cNvPr>
          <p:cNvSpPr>
            <a:spLocks noGrp="1"/>
          </p:cNvSpPr>
          <p:nvPr>
            <p:ph type="dt" sz="half" idx="10"/>
          </p:nvPr>
        </p:nvSpPr>
        <p:spPr/>
        <p:txBody>
          <a:bodyPr/>
          <a:lstStyle/>
          <a:p>
            <a:fld id="{8E9912CD-870C-4736-8430-3943F78E906E}" type="datetimeFigureOut">
              <a:rPr lang="de-CH" smtClean="0"/>
              <a:t>29.01.2020</a:t>
            </a:fld>
            <a:endParaRPr lang="de-CH"/>
          </a:p>
        </p:txBody>
      </p:sp>
      <p:sp>
        <p:nvSpPr>
          <p:cNvPr id="5" name="Fußzeilenplatzhalter 4">
            <a:extLst>
              <a:ext uri="{FF2B5EF4-FFF2-40B4-BE49-F238E27FC236}">
                <a16:creationId xmlns:a16="http://schemas.microsoft.com/office/drawing/2014/main" id="{603473CD-517C-42B0-ABDC-141DD248E7E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8913973-E336-4F2B-B3C9-8AE2EB464001}"/>
              </a:ext>
            </a:extLst>
          </p:cNvPr>
          <p:cNvSpPr>
            <a:spLocks noGrp="1"/>
          </p:cNvSpPr>
          <p:nvPr>
            <p:ph type="sldNum" sz="quarter" idx="12"/>
          </p:nvPr>
        </p:nvSpPr>
        <p:spPr/>
        <p:txBody>
          <a:bodyPr/>
          <a:lstStyle/>
          <a:p>
            <a:fld id="{2711906F-3038-4774-8D77-3A51A17FB035}" type="slidenum">
              <a:rPr lang="de-CH" smtClean="0"/>
              <a:t>‹Nr.›</a:t>
            </a:fld>
            <a:endParaRPr lang="de-CH"/>
          </a:p>
        </p:txBody>
      </p:sp>
    </p:spTree>
    <p:extLst>
      <p:ext uri="{BB962C8B-B14F-4D97-AF65-F5344CB8AC3E}">
        <p14:creationId xmlns:p14="http://schemas.microsoft.com/office/powerpoint/2010/main" val="1526496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4E0382E-BE7D-43DA-8E5B-306AEDD92C48}"/>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451ECC06-39A1-461C-921C-BDBCF7E8E16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34AAE668-8194-481C-B283-90011EACEB79}"/>
              </a:ext>
            </a:extLst>
          </p:cNvPr>
          <p:cNvSpPr>
            <a:spLocks noGrp="1"/>
          </p:cNvSpPr>
          <p:nvPr>
            <p:ph type="dt" sz="half" idx="10"/>
          </p:nvPr>
        </p:nvSpPr>
        <p:spPr/>
        <p:txBody>
          <a:bodyPr/>
          <a:lstStyle/>
          <a:p>
            <a:fld id="{8E9912CD-870C-4736-8430-3943F78E906E}" type="datetimeFigureOut">
              <a:rPr lang="de-CH" smtClean="0"/>
              <a:t>29.01.2020</a:t>
            </a:fld>
            <a:endParaRPr lang="de-CH"/>
          </a:p>
        </p:txBody>
      </p:sp>
      <p:sp>
        <p:nvSpPr>
          <p:cNvPr id="5" name="Fußzeilenplatzhalter 4">
            <a:extLst>
              <a:ext uri="{FF2B5EF4-FFF2-40B4-BE49-F238E27FC236}">
                <a16:creationId xmlns:a16="http://schemas.microsoft.com/office/drawing/2014/main" id="{C8EB4899-9947-4937-A9A4-9E64EF6942E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8059C19-CE16-42F7-8393-496A320FC44B}"/>
              </a:ext>
            </a:extLst>
          </p:cNvPr>
          <p:cNvSpPr>
            <a:spLocks noGrp="1"/>
          </p:cNvSpPr>
          <p:nvPr>
            <p:ph type="sldNum" sz="quarter" idx="12"/>
          </p:nvPr>
        </p:nvSpPr>
        <p:spPr/>
        <p:txBody>
          <a:bodyPr/>
          <a:lstStyle/>
          <a:p>
            <a:fld id="{2711906F-3038-4774-8D77-3A51A17FB035}" type="slidenum">
              <a:rPr lang="de-CH" smtClean="0"/>
              <a:t>‹Nr.›</a:t>
            </a:fld>
            <a:endParaRPr lang="de-CH"/>
          </a:p>
        </p:txBody>
      </p:sp>
    </p:spTree>
    <p:extLst>
      <p:ext uri="{BB962C8B-B14F-4D97-AF65-F5344CB8AC3E}">
        <p14:creationId xmlns:p14="http://schemas.microsoft.com/office/powerpoint/2010/main" val="2624573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E66A69AE-A36F-45E8-B411-146FDA0CEABE}"/>
              </a:ext>
            </a:extLst>
          </p:cNvPr>
          <p:cNvSpPr>
            <a:spLocks noGrp="1"/>
          </p:cNvSpPr>
          <p:nvPr>
            <p:ph type="title" hasCustomPrompt="1"/>
          </p:nvPr>
        </p:nvSpPr>
        <p:spPr>
          <a:xfrm>
            <a:off x="514350" y="225426"/>
            <a:ext cx="11163300" cy="971550"/>
          </a:xfrm>
          <a:prstGeom prst="rect">
            <a:avLst/>
          </a:prstGeom>
        </p:spPr>
        <p:txBody>
          <a:bodyPr anchor="ctr"/>
          <a:lstStyle>
            <a:lvl1pPr>
              <a:defRPr lang="en-US" sz="3200" kern="1200" smtClean="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 – Arial 32</a:t>
            </a:r>
            <a:endParaRPr lang="en-GB" dirty="0"/>
          </a:p>
        </p:txBody>
      </p:sp>
      <p:sp>
        <p:nvSpPr>
          <p:cNvPr id="3" name="Content Placeholder 2">
            <a:extLst>
              <a:ext uri="{FF2B5EF4-FFF2-40B4-BE49-F238E27FC236}">
                <a16:creationId xmlns:a16="http://schemas.microsoft.com/office/drawing/2014/main" id="{FD8CF6B7-6F7A-435F-8FDC-B08EE88CA965}"/>
              </a:ext>
            </a:extLst>
          </p:cNvPr>
          <p:cNvSpPr>
            <a:spLocks noGrp="1"/>
          </p:cNvSpPr>
          <p:nvPr>
            <p:ph sz="quarter" idx="16" hasCustomPrompt="1"/>
          </p:nvPr>
        </p:nvSpPr>
        <p:spPr>
          <a:xfrm>
            <a:off x="522484" y="1564822"/>
            <a:ext cx="11160000" cy="4679950"/>
          </a:xfrm>
          <a:prstGeom prst="rect">
            <a:avLst/>
          </a:prstGeom>
        </p:spPr>
        <p:txBody>
          <a:bodyPr/>
          <a:lstStyle>
            <a:lvl1pPr marL="342900" indent="-342900">
              <a:spcBef>
                <a:spcPts val="1200"/>
              </a:spcBef>
              <a:buSzPct val="80000"/>
              <a:buFont typeface="Wingdings" panose="05000000000000000000" pitchFamily="2" charset="2"/>
              <a:buChar char="§"/>
              <a:defRPr sz="2400"/>
            </a:lvl1pPr>
            <a:lvl2pPr marL="808038" indent="-350838">
              <a:buFont typeface="Roboto" panose="02000000000000000000" pitchFamily="2" charset="0"/>
              <a:buChar char="—"/>
              <a:defRPr sz="2000">
                <a:solidFill>
                  <a:schemeClr val="tx2"/>
                </a:solidFill>
              </a:defRPr>
            </a:lvl2pPr>
            <a:lvl3pPr marL="1257300" indent="-342900">
              <a:buFont typeface="Arial" panose="020B0604020202020204" pitchFamily="34" charset="0"/>
              <a:buChar char="•"/>
              <a:defRPr>
                <a:solidFill>
                  <a:schemeClr val="tx2"/>
                </a:solidFill>
              </a:defRPr>
            </a:lvl3pPr>
            <a:lvl4pPr marL="1527175" indent="-269875">
              <a:defRPr>
                <a:solidFill>
                  <a:schemeClr val="tx2"/>
                </a:solidFill>
              </a:defRPr>
            </a:lvl4pPr>
            <a:lvl5pPr marL="1527175" indent="-269875">
              <a:defRPr>
                <a:solidFill>
                  <a:schemeClr val="tx2"/>
                </a:solidFill>
              </a:defRPr>
            </a:lvl5pPr>
          </a:lstStyle>
          <a:p>
            <a:pPr lvl="0"/>
            <a:r>
              <a:rPr lang="en-US" dirty="0"/>
              <a:t>Edit Master text styles – Arial 24</a:t>
            </a:r>
          </a:p>
          <a:p>
            <a:pPr lvl="1"/>
            <a:r>
              <a:rPr lang="en-US" dirty="0"/>
              <a:t>Second level – Arial 20</a:t>
            </a:r>
          </a:p>
          <a:p>
            <a:pPr lvl="2"/>
            <a:r>
              <a:rPr lang="en-US" dirty="0"/>
              <a:t>Third level – Arial 18</a:t>
            </a:r>
          </a:p>
          <a:p>
            <a:pPr lvl="3"/>
            <a:r>
              <a:rPr lang="en-US" dirty="0"/>
              <a:t>Fourth level</a:t>
            </a:r>
          </a:p>
          <a:p>
            <a:pPr lvl="4"/>
            <a:r>
              <a:rPr lang="en-US" dirty="0"/>
              <a:t>Fifth level</a:t>
            </a:r>
            <a:endParaRPr lang="en-GB" dirty="0"/>
          </a:p>
        </p:txBody>
      </p:sp>
      <p:sp>
        <p:nvSpPr>
          <p:cNvPr id="7" name="Footer Placeholder 4">
            <a:extLst>
              <a:ext uri="{FF2B5EF4-FFF2-40B4-BE49-F238E27FC236}">
                <a16:creationId xmlns:a16="http://schemas.microsoft.com/office/drawing/2014/main" id="{A6A21600-7BF2-413B-A116-6983B2C97A7D}"/>
              </a:ext>
            </a:extLst>
          </p:cNvPr>
          <p:cNvSpPr>
            <a:spLocks noGrp="1"/>
          </p:cNvSpPr>
          <p:nvPr>
            <p:ph type="ftr" sz="quarter" idx="3"/>
          </p:nvPr>
        </p:nvSpPr>
        <p:spPr>
          <a:xfrm>
            <a:off x="425675" y="6498600"/>
            <a:ext cx="1981250" cy="359400"/>
          </a:xfrm>
          <a:prstGeom prst="rect">
            <a:avLst/>
          </a:prstGeom>
        </p:spPr>
        <p:txBody>
          <a:bodyPr vert="horz" lIns="91440" tIns="45720" rIns="91440" bIns="45720" rtlCol="0" anchor="ctr"/>
          <a:lstStyle>
            <a:lvl1pPr algn="l">
              <a:defRPr sz="800" b="0">
                <a:solidFill>
                  <a:schemeClr val="bg1"/>
                </a:solidFill>
                <a:latin typeface="Arial" panose="020B0604020202020204" pitchFamily="34" charset="0"/>
                <a:cs typeface="Arial" panose="020B0604020202020204" pitchFamily="34" charset="0"/>
              </a:defRPr>
            </a:lvl1pPr>
          </a:lstStyle>
          <a:p>
            <a:r>
              <a:rPr lang="en-GB" dirty="0"/>
              <a:t>© Granta Design | CONFIDENTIAL</a:t>
            </a:r>
          </a:p>
        </p:txBody>
      </p:sp>
    </p:spTree>
    <p:extLst>
      <p:ext uri="{BB962C8B-B14F-4D97-AF65-F5344CB8AC3E}">
        <p14:creationId xmlns:p14="http://schemas.microsoft.com/office/powerpoint/2010/main" val="983281106"/>
      </p:ext>
    </p:extLst>
  </p:cSld>
  <p:clrMapOvr>
    <a:masterClrMapping/>
  </p:clrMapOvr>
  <p:extLst>
    <p:ext uri="{DCECCB84-F9BA-43D5-87BE-67443E8EF086}">
      <p15:sldGuideLst xmlns:p15="http://schemas.microsoft.com/office/powerpoint/2012/main">
        <p15:guide id="1" orient="horz" pos="140">
          <p15:clr>
            <a:srgbClr val="FBAE40"/>
          </p15:clr>
        </p15:guide>
        <p15:guide id="2" orient="horz" pos="754">
          <p15:clr>
            <a:srgbClr val="FBAE40"/>
          </p15:clr>
        </p15:guide>
        <p15:guide id="3" orient="horz" pos="981">
          <p15:clr>
            <a:srgbClr val="FBAE40"/>
          </p15:clr>
        </p15:guide>
        <p15:guide id="4" orient="horz" pos="392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98E0B0-1FB5-492A-9506-73F4D1994014}"/>
              </a:ext>
            </a:extLst>
          </p:cNvPr>
          <p:cNvSpPr>
            <a:spLocks noGrp="1"/>
          </p:cNvSpPr>
          <p:nvPr>
            <p:ph type="title" hasCustomPrompt="1"/>
          </p:nvPr>
        </p:nvSpPr>
        <p:spPr>
          <a:xfrm>
            <a:off x="514350" y="225426"/>
            <a:ext cx="11163300" cy="971550"/>
          </a:xfrm>
          <a:prstGeom prst="rect">
            <a:avLst/>
          </a:prstGeom>
        </p:spPr>
        <p:txBody>
          <a:bodyPr anchor="ctr"/>
          <a:lstStyle>
            <a:lvl1pPr>
              <a:defRPr lang="en-US" sz="3200" kern="1200" smtClean="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 – Arial 32</a:t>
            </a:r>
            <a:endParaRPr lang="en-GB" dirty="0"/>
          </a:p>
        </p:txBody>
      </p:sp>
      <p:sp>
        <p:nvSpPr>
          <p:cNvPr id="7" name="Footer Placeholder 4">
            <a:extLst>
              <a:ext uri="{FF2B5EF4-FFF2-40B4-BE49-F238E27FC236}">
                <a16:creationId xmlns:a16="http://schemas.microsoft.com/office/drawing/2014/main" id="{AEA4B47B-605F-4EA9-95C5-B6B00F032FD0}"/>
              </a:ext>
            </a:extLst>
          </p:cNvPr>
          <p:cNvSpPr>
            <a:spLocks noGrp="1"/>
          </p:cNvSpPr>
          <p:nvPr>
            <p:ph type="ftr" sz="quarter" idx="3"/>
          </p:nvPr>
        </p:nvSpPr>
        <p:spPr>
          <a:xfrm>
            <a:off x="425675" y="6498600"/>
            <a:ext cx="1981250" cy="359400"/>
          </a:xfrm>
          <a:prstGeom prst="rect">
            <a:avLst/>
          </a:prstGeom>
        </p:spPr>
        <p:txBody>
          <a:bodyPr vert="horz" lIns="91440" tIns="45720" rIns="91440" bIns="45720" rtlCol="0" anchor="ctr"/>
          <a:lstStyle>
            <a:lvl1pPr algn="l">
              <a:defRPr sz="800" b="0">
                <a:solidFill>
                  <a:schemeClr val="bg1"/>
                </a:solidFill>
                <a:latin typeface="Arial" panose="020B0604020202020204" pitchFamily="34" charset="0"/>
                <a:cs typeface="Arial" panose="020B0604020202020204" pitchFamily="34" charset="0"/>
              </a:defRPr>
            </a:lvl1pPr>
          </a:lstStyle>
          <a:p>
            <a:r>
              <a:rPr lang="en-GB" dirty="0"/>
              <a:t>© Granta Design | CONFIDENTIAL</a:t>
            </a:r>
          </a:p>
        </p:txBody>
      </p:sp>
    </p:spTree>
    <p:extLst>
      <p:ext uri="{BB962C8B-B14F-4D97-AF65-F5344CB8AC3E}">
        <p14:creationId xmlns:p14="http://schemas.microsoft.com/office/powerpoint/2010/main" val="2187843717"/>
      </p:ext>
    </p:extLst>
  </p:cSld>
  <p:clrMapOvr>
    <a:masterClrMapping/>
  </p:clrMapOvr>
  <p:extLst>
    <p:ext uri="{DCECCB84-F9BA-43D5-87BE-67443E8EF086}">
      <p15:sldGuideLst xmlns:p15="http://schemas.microsoft.com/office/powerpoint/2012/main">
        <p15:guide id="1" orient="horz" pos="142">
          <p15:clr>
            <a:srgbClr val="FBAE40"/>
          </p15:clr>
        </p15:guide>
        <p15:guide id="5" orient="horz" pos="981">
          <p15:clr>
            <a:srgbClr val="FBAE40"/>
          </p15:clr>
        </p15:guide>
        <p15:guide id="6" orient="horz" pos="754">
          <p15:clr>
            <a:srgbClr val="FBAE40"/>
          </p15:clr>
        </p15:guide>
        <p15:guide id="7" orient="horz" pos="392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eatur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5C0861-E6E1-404C-A31C-ECA8D4532EA3}"/>
              </a:ext>
            </a:extLst>
          </p:cNvPr>
          <p:cNvPicPr>
            <a:picLocks noChangeAspect="1"/>
          </p:cNvPicPr>
          <p:nvPr userDrawn="1"/>
        </p:nvPicPr>
        <p:blipFill>
          <a:blip r:embed="rId2"/>
          <a:stretch>
            <a:fillRect/>
          </a:stretch>
        </p:blipFill>
        <p:spPr>
          <a:xfrm>
            <a:off x="0" y="863"/>
            <a:ext cx="12193536" cy="6857137"/>
          </a:xfrm>
          <a:prstGeom prst="rect">
            <a:avLst/>
          </a:prstGeom>
        </p:spPr>
      </p:pic>
      <p:sp>
        <p:nvSpPr>
          <p:cNvPr id="3" name="Text Placeholder 2">
            <a:extLst>
              <a:ext uri="{FF2B5EF4-FFF2-40B4-BE49-F238E27FC236}">
                <a16:creationId xmlns:a16="http://schemas.microsoft.com/office/drawing/2014/main" id="{4D1C1FFF-496A-4B04-8CA6-519C29813F15}"/>
              </a:ext>
            </a:extLst>
          </p:cNvPr>
          <p:cNvSpPr>
            <a:spLocks noGrp="1"/>
          </p:cNvSpPr>
          <p:nvPr>
            <p:ph type="body" sz="quarter" idx="10" hasCustomPrompt="1"/>
          </p:nvPr>
        </p:nvSpPr>
        <p:spPr>
          <a:xfrm>
            <a:off x="6456040" y="1340768"/>
            <a:ext cx="4320000" cy="2160000"/>
          </a:xfrm>
          <a:prstGeom prst="rect">
            <a:avLst/>
          </a:prstGeom>
          <a:solidFill>
            <a:schemeClr val="accent1">
              <a:alpha val="80000"/>
            </a:schemeClr>
          </a:solidFill>
        </p:spPr>
        <p:txBody>
          <a:bodyPr lIns="540000" tIns="360000" rIns="540000" bIns="360000" anchor="ctr"/>
          <a:lstStyle>
            <a:lvl1pPr marL="0" indent="0">
              <a:buNone/>
              <a:defRPr sz="1800">
                <a:solidFill>
                  <a:schemeClr val="bg1">
                    <a:alpha val="8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b="1" dirty="0">
                <a:solidFill>
                  <a:schemeClr val="bg1"/>
                </a:solidFill>
                <a:cs typeface="Arial"/>
              </a:rPr>
              <a:t>“This is a feature element.  </a:t>
            </a:r>
          </a:p>
          <a:p>
            <a:r>
              <a:rPr lang="en-US" b="1" dirty="0">
                <a:solidFill>
                  <a:schemeClr val="bg1"/>
                </a:solidFill>
                <a:cs typeface="Arial"/>
              </a:rPr>
              <a:t>Use it to include a feature quote, statistic, or key facts”</a:t>
            </a:r>
          </a:p>
        </p:txBody>
      </p:sp>
      <p:sp>
        <p:nvSpPr>
          <p:cNvPr id="12" name="Rectangle 11">
            <a:extLst>
              <a:ext uri="{FF2B5EF4-FFF2-40B4-BE49-F238E27FC236}">
                <a16:creationId xmlns:a16="http://schemas.microsoft.com/office/drawing/2014/main" id="{E68A9C4A-DA12-4FCF-98A3-528458080D88}"/>
              </a:ext>
            </a:extLst>
          </p:cNvPr>
          <p:cNvSpPr/>
          <p:nvPr userDrawn="1"/>
        </p:nvSpPr>
        <p:spPr>
          <a:xfrm>
            <a:off x="0" y="6498600"/>
            <a:ext cx="12192001" cy="359400"/>
          </a:xfrm>
          <a:prstGeom prst="rect">
            <a:avLst/>
          </a:prstGeom>
          <a:solidFill>
            <a:schemeClr val="tx1">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chemeClr val="bg2">
                  <a:lumMod val="10000"/>
                </a:schemeClr>
              </a:solidFill>
              <a:latin typeface="Arial" panose="020B0604020202020204" pitchFamily="34" charset="0"/>
              <a:cs typeface="Arial" panose="020B0604020202020204" pitchFamily="34" charset="0"/>
            </a:endParaRPr>
          </a:p>
        </p:txBody>
      </p:sp>
      <p:sp>
        <p:nvSpPr>
          <p:cNvPr id="16" name="Footer Placeholder 4">
            <a:extLst>
              <a:ext uri="{FF2B5EF4-FFF2-40B4-BE49-F238E27FC236}">
                <a16:creationId xmlns:a16="http://schemas.microsoft.com/office/drawing/2014/main" id="{D1EC81C9-2C0D-41FF-9341-57C44BF453A6}"/>
              </a:ext>
            </a:extLst>
          </p:cNvPr>
          <p:cNvSpPr>
            <a:spLocks noGrp="1"/>
          </p:cNvSpPr>
          <p:nvPr>
            <p:ph type="ftr" sz="quarter" idx="3"/>
          </p:nvPr>
        </p:nvSpPr>
        <p:spPr>
          <a:xfrm>
            <a:off x="425675" y="6498600"/>
            <a:ext cx="1981250" cy="359400"/>
          </a:xfrm>
          <a:prstGeom prst="rect">
            <a:avLst/>
          </a:prstGeom>
        </p:spPr>
        <p:txBody>
          <a:bodyPr vert="horz" lIns="91440" tIns="45720" rIns="91440" bIns="45720" rtlCol="0" anchor="ctr"/>
          <a:lstStyle>
            <a:lvl1pPr algn="l">
              <a:defRPr sz="800" b="0">
                <a:solidFill>
                  <a:schemeClr val="bg1"/>
                </a:solidFill>
                <a:latin typeface="Arial" panose="020B0604020202020204" pitchFamily="34" charset="0"/>
                <a:cs typeface="Arial" panose="020B0604020202020204" pitchFamily="34" charset="0"/>
              </a:defRPr>
            </a:lvl1pPr>
          </a:lstStyle>
          <a:p>
            <a:r>
              <a:rPr lang="en-GB" dirty="0"/>
              <a:t>© Granta Design | CONFIDENTIAL</a:t>
            </a:r>
          </a:p>
        </p:txBody>
      </p:sp>
      <p:pic>
        <p:nvPicPr>
          <p:cNvPr id="17" name="Picture 16">
            <a:extLst>
              <a:ext uri="{FF2B5EF4-FFF2-40B4-BE49-F238E27FC236}">
                <a16:creationId xmlns:a16="http://schemas.microsoft.com/office/drawing/2014/main" id="{BC308AB8-9C66-4382-8D76-752B03860662}"/>
              </a:ext>
            </a:extLst>
          </p:cNvPr>
          <p:cNvPicPr>
            <a:picLocks noChangeAspect="1"/>
          </p:cNvPicPr>
          <p:nvPr userDrawn="1"/>
        </p:nvPicPr>
        <p:blipFill rotWithShape="1">
          <a:blip r:embed="rId3"/>
          <a:srcRect b="28228"/>
          <a:stretch/>
        </p:blipFill>
        <p:spPr>
          <a:xfrm>
            <a:off x="10733087" y="6611616"/>
            <a:ext cx="973138" cy="133368"/>
          </a:xfrm>
          <a:prstGeom prst="rect">
            <a:avLst/>
          </a:prstGeom>
        </p:spPr>
      </p:pic>
    </p:spTree>
    <p:extLst>
      <p:ext uri="{BB962C8B-B14F-4D97-AF65-F5344CB8AC3E}">
        <p14:creationId xmlns:p14="http://schemas.microsoft.com/office/powerpoint/2010/main" val="224277240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5332C78-C378-4FC8-AEEA-33F6808CE2E7}"/>
              </a:ext>
            </a:extLst>
          </p:cNvPr>
          <p:cNvSpPr>
            <a:spLocks noGrp="1"/>
          </p:cNvSpPr>
          <p:nvPr>
            <p:ph sz="quarter" idx="16" hasCustomPrompt="1"/>
          </p:nvPr>
        </p:nvSpPr>
        <p:spPr>
          <a:xfrm>
            <a:off x="522484" y="1564822"/>
            <a:ext cx="11160000" cy="4679950"/>
          </a:xfrm>
          <a:prstGeom prst="rect">
            <a:avLst/>
          </a:prstGeom>
        </p:spPr>
        <p:txBody>
          <a:bodyPr/>
          <a:lstStyle>
            <a:lvl1pPr marL="342900" indent="-342900">
              <a:spcBef>
                <a:spcPts val="1200"/>
              </a:spcBef>
              <a:buSzPct val="80000"/>
              <a:buFont typeface="Wingdings" panose="05000000000000000000" pitchFamily="2" charset="2"/>
              <a:buChar char="§"/>
              <a:defRPr sz="2400"/>
            </a:lvl1pPr>
            <a:lvl2pPr marL="808038" indent="-350838">
              <a:buFont typeface="Roboto" panose="02000000000000000000" pitchFamily="2" charset="0"/>
              <a:buChar char="—"/>
              <a:defRPr sz="2000">
                <a:solidFill>
                  <a:schemeClr val="tx2"/>
                </a:solidFill>
              </a:defRPr>
            </a:lvl2pPr>
            <a:lvl3pPr marL="1257300" indent="-342900">
              <a:buFont typeface="Arial" panose="020B0604020202020204" pitchFamily="34" charset="0"/>
              <a:buChar char="•"/>
              <a:defRPr>
                <a:solidFill>
                  <a:schemeClr val="tx2"/>
                </a:solidFill>
              </a:defRPr>
            </a:lvl3pPr>
            <a:lvl4pPr marL="1527175" indent="-269875">
              <a:defRPr>
                <a:solidFill>
                  <a:schemeClr val="tx2"/>
                </a:solidFill>
              </a:defRPr>
            </a:lvl4pPr>
            <a:lvl5pPr marL="1527175" indent="-269875">
              <a:defRPr>
                <a:solidFill>
                  <a:schemeClr val="tx2"/>
                </a:solidFill>
              </a:defRPr>
            </a:lvl5pPr>
          </a:lstStyle>
          <a:p>
            <a:pPr lvl="0"/>
            <a:r>
              <a:rPr lang="en-US" dirty="0"/>
              <a:t>Edit Master text styles – Arial 24</a:t>
            </a:r>
          </a:p>
          <a:p>
            <a:pPr lvl="1"/>
            <a:r>
              <a:rPr lang="en-US" dirty="0"/>
              <a:t>Second level – Arial 20</a:t>
            </a:r>
          </a:p>
          <a:p>
            <a:pPr lvl="2"/>
            <a:r>
              <a:rPr lang="en-US" dirty="0"/>
              <a:t>Third level – Arial 18</a:t>
            </a:r>
          </a:p>
          <a:p>
            <a:pPr lvl="3"/>
            <a:r>
              <a:rPr lang="en-US" dirty="0"/>
              <a:t>Fourth level</a:t>
            </a:r>
          </a:p>
          <a:p>
            <a:pPr lvl="4"/>
            <a:r>
              <a:rPr lang="en-US" dirty="0"/>
              <a:t>Fifth level</a:t>
            </a:r>
            <a:endParaRPr lang="en-GB" dirty="0"/>
          </a:p>
        </p:txBody>
      </p:sp>
      <p:pic>
        <p:nvPicPr>
          <p:cNvPr id="7" name="Picture 6">
            <a:extLst>
              <a:ext uri="{FF2B5EF4-FFF2-40B4-BE49-F238E27FC236}">
                <a16:creationId xmlns:a16="http://schemas.microsoft.com/office/drawing/2014/main" id="{3B77DA3D-FA8F-49E6-B888-B9C208ABE8C2}"/>
              </a:ext>
            </a:extLst>
          </p:cNvPr>
          <p:cNvPicPr>
            <a:picLocks noChangeAspect="1"/>
          </p:cNvPicPr>
          <p:nvPr userDrawn="1"/>
        </p:nvPicPr>
        <p:blipFill rotWithShape="1">
          <a:blip r:embed="rId2">
            <a:duotone>
              <a:prstClr val="black"/>
              <a:schemeClr val="tx2">
                <a:tint val="45000"/>
                <a:satMod val="400000"/>
              </a:schemeClr>
            </a:duotone>
          </a:blip>
          <a:srcRect b="28228"/>
          <a:stretch/>
        </p:blipFill>
        <p:spPr>
          <a:xfrm>
            <a:off x="10733087" y="6611616"/>
            <a:ext cx="973138" cy="133368"/>
          </a:xfrm>
          <a:prstGeom prst="rect">
            <a:avLst/>
          </a:prstGeom>
        </p:spPr>
      </p:pic>
      <p:sp>
        <p:nvSpPr>
          <p:cNvPr id="8" name="Footer Placeholder 4">
            <a:extLst>
              <a:ext uri="{FF2B5EF4-FFF2-40B4-BE49-F238E27FC236}">
                <a16:creationId xmlns:a16="http://schemas.microsoft.com/office/drawing/2014/main" id="{F6D489E3-9B9D-4B88-B652-E6918052E95F}"/>
              </a:ext>
            </a:extLst>
          </p:cNvPr>
          <p:cNvSpPr>
            <a:spLocks noGrp="1"/>
          </p:cNvSpPr>
          <p:nvPr>
            <p:ph type="ftr" sz="quarter" idx="3"/>
          </p:nvPr>
        </p:nvSpPr>
        <p:spPr>
          <a:xfrm>
            <a:off x="425675" y="6498600"/>
            <a:ext cx="1981250" cy="359400"/>
          </a:xfrm>
          <a:prstGeom prst="rect">
            <a:avLst/>
          </a:prstGeom>
        </p:spPr>
        <p:txBody>
          <a:bodyPr vert="horz" lIns="91440" tIns="45720" rIns="91440" bIns="45720" rtlCol="0" anchor="ctr"/>
          <a:lstStyle>
            <a:lvl1pPr algn="l">
              <a:defRPr sz="800" b="0">
                <a:solidFill>
                  <a:schemeClr val="bg2"/>
                </a:solidFill>
                <a:latin typeface="Arial" panose="020B0604020202020204" pitchFamily="34" charset="0"/>
                <a:cs typeface="Arial" panose="020B0604020202020204" pitchFamily="34" charset="0"/>
              </a:defRPr>
            </a:lvl1pPr>
          </a:lstStyle>
          <a:p>
            <a:r>
              <a:rPr lang="en-GB"/>
              <a:t>© Granta Design | CONFIDENTIAL</a:t>
            </a:r>
            <a:endParaRPr lang="en-GB" dirty="0"/>
          </a:p>
        </p:txBody>
      </p:sp>
    </p:spTree>
    <p:extLst>
      <p:ext uri="{BB962C8B-B14F-4D97-AF65-F5344CB8AC3E}">
        <p14:creationId xmlns:p14="http://schemas.microsoft.com/office/powerpoint/2010/main" val="3035136944"/>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754">
          <p15:clr>
            <a:srgbClr val="FBAE40"/>
          </p15:clr>
        </p15:guide>
        <p15:guide id="3" orient="horz" pos="1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7946AB-8E33-4669-ABAD-DDB926996CB3}"/>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9803A109-3E5A-4690-8433-64FC5EE3DDE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A34623A-0260-4950-B00D-3DEF8327BDE3}"/>
              </a:ext>
            </a:extLst>
          </p:cNvPr>
          <p:cNvSpPr>
            <a:spLocks noGrp="1"/>
          </p:cNvSpPr>
          <p:nvPr>
            <p:ph type="dt" sz="half" idx="10"/>
          </p:nvPr>
        </p:nvSpPr>
        <p:spPr/>
        <p:txBody>
          <a:bodyPr/>
          <a:lstStyle/>
          <a:p>
            <a:fld id="{8E9912CD-870C-4736-8430-3943F78E906E}" type="datetimeFigureOut">
              <a:rPr lang="de-CH" smtClean="0"/>
              <a:t>29.01.2020</a:t>
            </a:fld>
            <a:endParaRPr lang="de-CH"/>
          </a:p>
        </p:txBody>
      </p:sp>
      <p:sp>
        <p:nvSpPr>
          <p:cNvPr id="5" name="Fußzeilenplatzhalter 4">
            <a:extLst>
              <a:ext uri="{FF2B5EF4-FFF2-40B4-BE49-F238E27FC236}">
                <a16:creationId xmlns:a16="http://schemas.microsoft.com/office/drawing/2014/main" id="{F06B8DD0-F9AB-45A9-B087-D767E947A56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0D95721-D341-45A1-977E-5D985E850219}"/>
              </a:ext>
            </a:extLst>
          </p:cNvPr>
          <p:cNvSpPr>
            <a:spLocks noGrp="1"/>
          </p:cNvSpPr>
          <p:nvPr>
            <p:ph type="sldNum" sz="quarter" idx="12"/>
          </p:nvPr>
        </p:nvSpPr>
        <p:spPr/>
        <p:txBody>
          <a:bodyPr/>
          <a:lstStyle/>
          <a:p>
            <a:fld id="{2711906F-3038-4774-8D77-3A51A17FB035}" type="slidenum">
              <a:rPr lang="de-CH" smtClean="0"/>
              <a:t>‹Nr.›</a:t>
            </a:fld>
            <a:endParaRPr lang="de-CH"/>
          </a:p>
        </p:txBody>
      </p:sp>
    </p:spTree>
    <p:extLst>
      <p:ext uri="{BB962C8B-B14F-4D97-AF65-F5344CB8AC3E}">
        <p14:creationId xmlns:p14="http://schemas.microsoft.com/office/powerpoint/2010/main" val="416533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7D6CB-034A-4FAC-AAA6-0479B95C72F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768F4DF8-D1D5-413C-9695-36FEB2BB9F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522492F-7371-48F5-947E-065B7AB8CA9D}"/>
              </a:ext>
            </a:extLst>
          </p:cNvPr>
          <p:cNvSpPr>
            <a:spLocks noGrp="1"/>
          </p:cNvSpPr>
          <p:nvPr>
            <p:ph type="dt" sz="half" idx="10"/>
          </p:nvPr>
        </p:nvSpPr>
        <p:spPr/>
        <p:txBody>
          <a:bodyPr/>
          <a:lstStyle/>
          <a:p>
            <a:fld id="{8E9912CD-870C-4736-8430-3943F78E906E}" type="datetimeFigureOut">
              <a:rPr lang="de-CH" smtClean="0"/>
              <a:t>29.01.2020</a:t>
            </a:fld>
            <a:endParaRPr lang="de-CH"/>
          </a:p>
        </p:txBody>
      </p:sp>
      <p:sp>
        <p:nvSpPr>
          <p:cNvPr id="5" name="Fußzeilenplatzhalter 4">
            <a:extLst>
              <a:ext uri="{FF2B5EF4-FFF2-40B4-BE49-F238E27FC236}">
                <a16:creationId xmlns:a16="http://schemas.microsoft.com/office/drawing/2014/main" id="{BDD22BFE-F00A-4B80-8D4D-6EB3E1C3930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96743EB8-76B6-4E34-B0E0-D9B6FCF08921}"/>
              </a:ext>
            </a:extLst>
          </p:cNvPr>
          <p:cNvSpPr>
            <a:spLocks noGrp="1"/>
          </p:cNvSpPr>
          <p:nvPr>
            <p:ph type="sldNum" sz="quarter" idx="12"/>
          </p:nvPr>
        </p:nvSpPr>
        <p:spPr/>
        <p:txBody>
          <a:bodyPr/>
          <a:lstStyle/>
          <a:p>
            <a:fld id="{2711906F-3038-4774-8D77-3A51A17FB035}" type="slidenum">
              <a:rPr lang="de-CH" smtClean="0"/>
              <a:t>‹Nr.›</a:t>
            </a:fld>
            <a:endParaRPr lang="de-CH"/>
          </a:p>
        </p:txBody>
      </p:sp>
    </p:spTree>
    <p:extLst>
      <p:ext uri="{BB962C8B-B14F-4D97-AF65-F5344CB8AC3E}">
        <p14:creationId xmlns:p14="http://schemas.microsoft.com/office/powerpoint/2010/main" val="3003167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036D5E-D387-43F3-AC1D-E6B4B3F85863}"/>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B8B443E-69E6-464A-B5B7-E4B4ABE686C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9AC0603E-7FED-44CA-86E9-447E3F66C67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A209C480-F449-4235-B2B2-85042529BC9C}"/>
              </a:ext>
            </a:extLst>
          </p:cNvPr>
          <p:cNvSpPr>
            <a:spLocks noGrp="1"/>
          </p:cNvSpPr>
          <p:nvPr>
            <p:ph type="dt" sz="half" idx="10"/>
          </p:nvPr>
        </p:nvSpPr>
        <p:spPr/>
        <p:txBody>
          <a:bodyPr/>
          <a:lstStyle/>
          <a:p>
            <a:fld id="{8E9912CD-870C-4736-8430-3943F78E906E}" type="datetimeFigureOut">
              <a:rPr lang="de-CH" smtClean="0"/>
              <a:t>29.01.2020</a:t>
            </a:fld>
            <a:endParaRPr lang="de-CH"/>
          </a:p>
        </p:txBody>
      </p:sp>
      <p:sp>
        <p:nvSpPr>
          <p:cNvPr id="6" name="Fußzeilenplatzhalter 5">
            <a:extLst>
              <a:ext uri="{FF2B5EF4-FFF2-40B4-BE49-F238E27FC236}">
                <a16:creationId xmlns:a16="http://schemas.microsoft.com/office/drawing/2014/main" id="{BC44D836-C11A-4D53-BB1A-4521F61328D1}"/>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41D8666E-FB43-41E5-A615-1149C0C07F24}"/>
              </a:ext>
            </a:extLst>
          </p:cNvPr>
          <p:cNvSpPr>
            <a:spLocks noGrp="1"/>
          </p:cNvSpPr>
          <p:nvPr>
            <p:ph type="sldNum" sz="quarter" idx="12"/>
          </p:nvPr>
        </p:nvSpPr>
        <p:spPr/>
        <p:txBody>
          <a:bodyPr/>
          <a:lstStyle/>
          <a:p>
            <a:fld id="{2711906F-3038-4774-8D77-3A51A17FB035}" type="slidenum">
              <a:rPr lang="de-CH" smtClean="0"/>
              <a:t>‹Nr.›</a:t>
            </a:fld>
            <a:endParaRPr lang="de-CH"/>
          </a:p>
        </p:txBody>
      </p:sp>
    </p:spTree>
    <p:extLst>
      <p:ext uri="{BB962C8B-B14F-4D97-AF65-F5344CB8AC3E}">
        <p14:creationId xmlns:p14="http://schemas.microsoft.com/office/powerpoint/2010/main" val="1057873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12038-0CA4-42A8-84BA-BFB5B1388B62}"/>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6BC378D2-C784-493C-9A51-59A12E1FE7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4B3897A-9A72-46A4-92C7-B33626C1776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03D6B956-87E8-4D19-B879-FBA4C9DF21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575BC57-E9D5-4B2C-B447-9E2F18F728C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019F8EB6-8965-469B-BF7B-71FB3707143F}"/>
              </a:ext>
            </a:extLst>
          </p:cNvPr>
          <p:cNvSpPr>
            <a:spLocks noGrp="1"/>
          </p:cNvSpPr>
          <p:nvPr>
            <p:ph type="dt" sz="half" idx="10"/>
          </p:nvPr>
        </p:nvSpPr>
        <p:spPr/>
        <p:txBody>
          <a:bodyPr/>
          <a:lstStyle/>
          <a:p>
            <a:fld id="{8E9912CD-870C-4736-8430-3943F78E906E}" type="datetimeFigureOut">
              <a:rPr lang="de-CH" smtClean="0"/>
              <a:t>29.01.2020</a:t>
            </a:fld>
            <a:endParaRPr lang="de-CH"/>
          </a:p>
        </p:txBody>
      </p:sp>
      <p:sp>
        <p:nvSpPr>
          <p:cNvPr id="8" name="Fußzeilenplatzhalter 7">
            <a:extLst>
              <a:ext uri="{FF2B5EF4-FFF2-40B4-BE49-F238E27FC236}">
                <a16:creationId xmlns:a16="http://schemas.microsoft.com/office/drawing/2014/main" id="{FEFC122D-8811-491D-89A1-104FC4F45480}"/>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2C448F4F-561C-4B26-A120-086F97AAA579}"/>
              </a:ext>
            </a:extLst>
          </p:cNvPr>
          <p:cNvSpPr>
            <a:spLocks noGrp="1"/>
          </p:cNvSpPr>
          <p:nvPr>
            <p:ph type="sldNum" sz="quarter" idx="12"/>
          </p:nvPr>
        </p:nvSpPr>
        <p:spPr/>
        <p:txBody>
          <a:bodyPr/>
          <a:lstStyle/>
          <a:p>
            <a:fld id="{2711906F-3038-4774-8D77-3A51A17FB035}" type="slidenum">
              <a:rPr lang="de-CH" smtClean="0"/>
              <a:t>‹Nr.›</a:t>
            </a:fld>
            <a:endParaRPr lang="de-CH"/>
          </a:p>
        </p:txBody>
      </p:sp>
    </p:spTree>
    <p:extLst>
      <p:ext uri="{BB962C8B-B14F-4D97-AF65-F5344CB8AC3E}">
        <p14:creationId xmlns:p14="http://schemas.microsoft.com/office/powerpoint/2010/main" val="118824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0801D2-6A16-446C-B592-97A23D4A30BF}"/>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90E1911E-DB50-4F6D-A641-117031FFCEB4}"/>
              </a:ext>
            </a:extLst>
          </p:cNvPr>
          <p:cNvSpPr>
            <a:spLocks noGrp="1"/>
          </p:cNvSpPr>
          <p:nvPr>
            <p:ph type="dt" sz="half" idx="10"/>
          </p:nvPr>
        </p:nvSpPr>
        <p:spPr/>
        <p:txBody>
          <a:bodyPr/>
          <a:lstStyle/>
          <a:p>
            <a:fld id="{8E9912CD-870C-4736-8430-3943F78E906E}" type="datetimeFigureOut">
              <a:rPr lang="de-CH" smtClean="0"/>
              <a:t>29.01.2020</a:t>
            </a:fld>
            <a:endParaRPr lang="de-CH"/>
          </a:p>
        </p:txBody>
      </p:sp>
      <p:sp>
        <p:nvSpPr>
          <p:cNvPr id="4" name="Fußzeilenplatzhalter 3">
            <a:extLst>
              <a:ext uri="{FF2B5EF4-FFF2-40B4-BE49-F238E27FC236}">
                <a16:creationId xmlns:a16="http://schemas.microsoft.com/office/drawing/2014/main" id="{4AC43EFE-8134-42A0-9DEC-290D58E17672}"/>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02733A2B-0C2A-4D27-B73B-D39BCEF94CBC}"/>
              </a:ext>
            </a:extLst>
          </p:cNvPr>
          <p:cNvSpPr>
            <a:spLocks noGrp="1"/>
          </p:cNvSpPr>
          <p:nvPr>
            <p:ph type="sldNum" sz="quarter" idx="12"/>
          </p:nvPr>
        </p:nvSpPr>
        <p:spPr/>
        <p:txBody>
          <a:bodyPr/>
          <a:lstStyle/>
          <a:p>
            <a:fld id="{2711906F-3038-4774-8D77-3A51A17FB035}" type="slidenum">
              <a:rPr lang="de-CH" smtClean="0"/>
              <a:t>‹Nr.›</a:t>
            </a:fld>
            <a:endParaRPr lang="de-CH"/>
          </a:p>
        </p:txBody>
      </p:sp>
    </p:spTree>
    <p:extLst>
      <p:ext uri="{BB962C8B-B14F-4D97-AF65-F5344CB8AC3E}">
        <p14:creationId xmlns:p14="http://schemas.microsoft.com/office/powerpoint/2010/main" val="3942744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40B1EAA-A60E-4C30-A64E-F22A4D1A1039}"/>
              </a:ext>
            </a:extLst>
          </p:cNvPr>
          <p:cNvSpPr>
            <a:spLocks noGrp="1"/>
          </p:cNvSpPr>
          <p:nvPr>
            <p:ph type="dt" sz="half" idx="10"/>
          </p:nvPr>
        </p:nvSpPr>
        <p:spPr/>
        <p:txBody>
          <a:bodyPr/>
          <a:lstStyle/>
          <a:p>
            <a:fld id="{8E9912CD-870C-4736-8430-3943F78E906E}" type="datetimeFigureOut">
              <a:rPr lang="de-CH" smtClean="0"/>
              <a:t>29.01.2020</a:t>
            </a:fld>
            <a:endParaRPr lang="de-CH"/>
          </a:p>
        </p:txBody>
      </p:sp>
      <p:sp>
        <p:nvSpPr>
          <p:cNvPr id="3" name="Fußzeilenplatzhalter 2">
            <a:extLst>
              <a:ext uri="{FF2B5EF4-FFF2-40B4-BE49-F238E27FC236}">
                <a16:creationId xmlns:a16="http://schemas.microsoft.com/office/drawing/2014/main" id="{61C3398E-E5C5-4FCB-8FDE-706921E1D88B}"/>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E68C1D05-0C8D-4C3B-A2FD-A7072B9F6553}"/>
              </a:ext>
            </a:extLst>
          </p:cNvPr>
          <p:cNvSpPr>
            <a:spLocks noGrp="1"/>
          </p:cNvSpPr>
          <p:nvPr>
            <p:ph type="sldNum" sz="quarter" idx="12"/>
          </p:nvPr>
        </p:nvSpPr>
        <p:spPr/>
        <p:txBody>
          <a:bodyPr/>
          <a:lstStyle/>
          <a:p>
            <a:fld id="{2711906F-3038-4774-8D77-3A51A17FB035}" type="slidenum">
              <a:rPr lang="de-CH" smtClean="0"/>
              <a:t>‹Nr.›</a:t>
            </a:fld>
            <a:endParaRPr lang="de-CH"/>
          </a:p>
        </p:txBody>
      </p:sp>
    </p:spTree>
    <p:extLst>
      <p:ext uri="{BB962C8B-B14F-4D97-AF65-F5344CB8AC3E}">
        <p14:creationId xmlns:p14="http://schemas.microsoft.com/office/powerpoint/2010/main" val="687345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DFEB11-CBF1-4009-88F5-F85A1E0616A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5FDFBC2A-3F4B-44D1-B6FA-195CB59476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DC7B0E0A-F895-4304-B547-1E4FF560E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804241B-5D1A-42CF-A1BC-7FD804BC1860}"/>
              </a:ext>
            </a:extLst>
          </p:cNvPr>
          <p:cNvSpPr>
            <a:spLocks noGrp="1"/>
          </p:cNvSpPr>
          <p:nvPr>
            <p:ph type="dt" sz="half" idx="10"/>
          </p:nvPr>
        </p:nvSpPr>
        <p:spPr/>
        <p:txBody>
          <a:bodyPr/>
          <a:lstStyle/>
          <a:p>
            <a:fld id="{8E9912CD-870C-4736-8430-3943F78E906E}" type="datetimeFigureOut">
              <a:rPr lang="de-CH" smtClean="0"/>
              <a:t>29.01.2020</a:t>
            </a:fld>
            <a:endParaRPr lang="de-CH"/>
          </a:p>
        </p:txBody>
      </p:sp>
      <p:sp>
        <p:nvSpPr>
          <p:cNvPr id="6" name="Fußzeilenplatzhalter 5">
            <a:extLst>
              <a:ext uri="{FF2B5EF4-FFF2-40B4-BE49-F238E27FC236}">
                <a16:creationId xmlns:a16="http://schemas.microsoft.com/office/drawing/2014/main" id="{E39D5C84-0D44-495E-8390-FC4CA0FEF9ED}"/>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6B41DF2D-174B-454E-B09D-DDBF412539EA}"/>
              </a:ext>
            </a:extLst>
          </p:cNvPr>
          <p:cNvSpPr>
            <a:spLocks noGrp="1"/>
          </p:cNvSpPr>
          <p:nvPr>
            <p:ph type="sldNum" sz="quarter" idx="12"/>
          </p:nvPr>
        </p:nvSpPr>
        <p:spPr/>
        <p:txBody>
          <a:bodyPr/>
          <a:lstStyle/>
          <a:p>
            <a:fld id="{2711906F-3038-4774-8D77-3A51A17FB035}" type="slidenum">
              <a:rPr lang="de-CH" smtClean="0"/>
              <a:t>‹Nr.›</a:t>
            </a:fld>
            <a:endParaRPr lang="de-CH"/>
          </a:p>
        </p:txBody>
      </p:sp>
    </p:spTree>
    <p:extLst>
      <p:ext uri="{BB962C8B-B14F-4D97-AF65-F5344CB8AC3E}">
        <p14:creationId xmlns:p14="http://schemas.microsoft.com/office/powerpoint/2010/main" val="781269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F9637-0AFE-4051-91F1-3E288D3383E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4D9A37B4-8547-4D38-9BB5-20C6C41CB8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6F00AE75-A847-4332-94F4-E18C810B9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5712B83-2933-405C-A5B4-E1090818D0B4}"/>
              </a:ext>
            </a:extLst>
          </p:cNvPr>
          <p:cNvSpPr>
            <a:spLocks noGrp="1"/>
          </p:cNvSpPr>
          <p:nvPr>
            <p:ph type="dt" sz="half" idx="10"/>
          </p:nvPr>
        </p:nvSpPr>
        <p:spPr/>
        <p:txBody>
          <a:bodyPr/>
          <a:lstStyle/>
          <a:p>
            <a:fld id="{8E9912CD-870C-4736-8430-3943F78E906E}" type="datetimeFigureOut">
              <a:rPr lang="de-CH" smtClean="0"/>
              <a:t>29.01.2020</a:t>
            </a:fld>
            <a:endParaRPr lang="de-CH"/>
          </a:p>
        </p:txBody>
      </p:sp>
      <p:sp>
        <p:nvSpPr>
          <p:cNvPr id="6" name="Fußzeilenplatzhalter 5">
            <a:extLst>
              <a:ext uri="{FF2B5EF4-FFF2-40B4-BE49-F238E27FC236}">
                <a16:creationId xmlns:a16="http://schemas.microsoft.com/office/drawing/2014/main" id="{02B24C72-21C8-4848-A9A6-4AAAA3FFD3FB}"/>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69B057F-B8CB-4929-B708-94265EE775B2}"/>
              </a:ext>
            </a:extLst>
          </p:cNvPr>
          <p:cNvSpPr>
            <a:spLocks noGrp="1"/>
          </p:cNvSpPr>
          <p:nvPr>
            <p:ph type="sldNum" sz="quarter" idx="12"/>
          </p:nvPr>
        </p:nvSpPr>
        <p:spPr/>
        <p:txBody>
          <a:bodyPr/>
          <a:lstStyle/>
          <a:p>
            <a:fld id="{2711906F-3038-4774-8D77-3A51A17FB035}" type="slidenum">
              <a:rPr lang="de-CH" smtClean="0"/>
              <a:t>‹Nr.›</a:t>
            </a:fld>
            <a:endParaRPr lang="de-CH"/>
          </a:p>
        </p:txBody>
      </p:sp>
    </p:spTree>
    <p:extLst>
      <p:ext uri="{BB962C8B-B14F-4D97-AF65-F5344CB8AC3E}">
        <p14:creationId xmlns:p14="http://schemas.microsoft.com/office/powerpoint/2010/main" val="4265515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B05BC93-069A-41BE-8E79-89FE8041A9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846833E9-F64E-46E5-8916-B51C6C96CB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2A85BDC5-4A24-4C13-A3A4-0A2F94832D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912CD-870C-4736-8430-3943F78E906E}" type="datetimeFigureOut">
              <a:rPr lang="de-CH" smtClean="0"/>
              <a:t>29.01.2020</a:t>
            </a:fld>
            <a:endParaRPr lang="de-CH"/>
          </a:p>
        </p:txBody>
      </p:sp>
      <p:sp>
        <p:nvSpPr>
          <p:cNvPr id="5" name="Fußzeilenplatzhalter 4">
            <a:extLst>
              <a:ext uri="{FF2B5EF4-FFF2-40B4-BE49-F238E27FC236}">
                <a16:creationId xmlns:a16="http://schemas.microsoft.com/office/drawing/2014/main" id="{6A14FB65-583A-4E3F-B872-E42220DA6A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49DB1D4B-B423-476D-8453-7880D73EF8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11906F-3038-4774-8D77-3A51A17FB035}" type="slidenum">
              <a:rPr lang="de-CH" smtClean="0"/>
              <a:t>‹Nr.›</a:t>
            </a:fld>
            <a:endParaRPr lang="de-CH"/>
          </a:p>
        </p:txBody>
      </p:sp>
    </p:spTree>
    <p:extLst>
      <p:ext uri="{BB962C8B-B14F-4D97-AF65-F5344CB8AC3E}">
        <p14:creationId xmlns:p14="http://schemas.microsoft.com/office/powerpoint/2010/main" val="357971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4.png"/><Relationship Id="rId7"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9.jpeg"/><Relationship Id="rId11" Type="http://schemas.openxmlformats.org/officeDocument/2006/relationships/image" Target="../media/image6.jpg"/><Relationship Id="rId5" Type="http://schemas.openxmlformats.org/officeDocument/2006/relationships/image" Target="../media/image28.jpeg"/><Relationship Id="rId10" Type="http://schemas.openxmlformats.org/officeDocument/2006/relationships/image" Target="../media/image5.jpeg"/><Relationship Id="rId4" Type="http://schemas.openxmlformats.org/officeDocument/2006/relationships/image" Target="../media/image27.jpeg"/><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4.png"/><Relationship Id="rId21" Type="http://schemas.openxmlformats.org/officeDocument/2006/relationships/image" Target="../media/image44.png"/><Relationship Id="rId7" Type="http://schemas.openxmlformats.org/officeDocument/2006/relationships/image" Target="../media/image30.jpe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6.jpg"/><Relationship Id="rId2" Type="http://schemas.openxmlformats.org/officeDocument/2006/relationships/notesSlide" Target="../notesSlides/notesSlide11.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29.jpeg"/><Relationship Id="rId11" Type="http://schemas.openxmlformats.org/officeDocument/2006/relationships/image" Target="../media/image34.png"/><Relationship Id="rId24" Type="http://schemas.openxmlformats.org/officeDocument/2006/relationships/image" Target="../media/image47.png"/><Relationship Id="rId32" Type="http://schemas.openxmlformats.org/officeDocument/2006/relationships/image" Target="../media/image5.jpeg"/><Relationship Id="rId5" Type="http://schemas.openxmlformats.org/officeDocument/2006/relationships/image" Target="../media/image28.jpe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png"/><Relationship Id="rId10" Type="http://schemas.openxmlformats.org/officeDocument/2006/relationships/image" Target="../media/image33.pn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18" Type="http://schemas.openxmlformats.org/officeDocument/2006/relationships/image" Target="../media/image69.png"/><Relationship Id="rId3" Type="http://schemas.openxmlformats.org/officeDocument/2006/relationships/image" Target="../media/image4.png"/><Relationship Id="rId21" Type="http://schemas.openxmlformats.org/officeDocument/2006/relationships/image" Target="../media/image6.jpg"/><Relationship Id="rId7" Type="http://schemas.openxmlformats.org/officeDocument/2006/relationships/image" Target="../media/image58.svg"/><Relationship Id="rId12" Type="http://schemas.openxmlformats.org/officeDocument/2006/relationships/image" Target="../media/image63.png"/><Relationship Id="rId17" Type="http://schemas.openxmlformats.org/officeDocument/2006/relationships/image" Target="../media/image68.svg"/><Relationship Id="rId2" Type="http://schemas.openxmlformats.org/officeDocument/2006/relationships/notesSlide" Target="../notesSlides/notesSlide12.xml"/><Relationship Id="rId16" Type="http://schemas.openxmlformats.org/officeDocument/2006/relationships/image" Target="../media/image67.png"/><Relationship Id="rId20"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66.svg"/><Relationship Id="rId10" Type="http://schemas.openxmlformats.org/officeDocument/2006/relationships/image" Target="../media/image61.png"/><Relationship Id="rId19" Type="http://schemas.openxmlformats.org/officeDocument/2006/relationships/image" Target="../media/image70.sv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jpg"/><Relationship Id="rId4" Type="http://schemas.openxmlformats.org/officeDocument/2006/relationships/diagramData" Target="../diagrams/data1.xml"/><Relationship Id="rId9" Type="http://schemas.openxmlformats.org/officeDocument/2006/relationships/image" Target="../media/image5.jpeg"/></Relationships>
</file>

<file path=ppt/slides/_rels/slide1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4.png"/><Relationship Id="rId7"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6.jp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6.jp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4.png"/><Relationship Id="rId7"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6.jpg"/></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4.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18.xml"/><Relationship Id="rId16" Type="http://schemas.openxmlformats.org/officeDocument/2006/relationships/image" Target="../media/image6.jpg"/><Relationship Id="rId1" Type="http://schemas.openxmlformats.org/officeDocument/2006/relationships/slideLayout" Target="../slideLayouts/slideLayout13.xml"/><Relationship Id="rId6" Type="http://schemas.openxmlformats.org/officeDocument/2006/relationships/image" Target="../media/image81.jpe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5.jpe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4.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19.xml"/><Relationship Id="rId16" Type="http://schemas.openxmlformats.org/officeDocument/2006/relationships/image" Target="../media/image6.jpg"/><Relationship Id="rId1" Type="http://schemas.openxmlformats.org/officeDocument/2006/relationships/slideLayout" Target="../slideLayouts/slideLayout13.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78.png"/><Relationship Id="rId15" Type="http://schemas.openxmlformats.org/officeDocument/2006/relationships/image" Target="../media/image5.jpeg"/><Relationship Id="rId10" Type="http://schemas.openxmlformats.org/officeDocument/2006/relationships/image" Target="../media/image94.png"/><Relationship Id="rId4" Type="http://schemas.openxmlformats.org/officeDocument/2006/relationships/image" Target="../media/image77.png"/><Relationship Id="rId9" Type="http://schemas.openxmlformats.org/officeDocument/2006/relationships/image" Target="../media/image93.png"/><Relationship Id="rId14" Type="http://schemas.openxmlformats.org/officeDocument/2006/relationships/image" Target="../media/image98.png"/></Relationships>
</file>

<file path=ppt/slides/_rels/slide2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3.jpeg"/><Relationship Id="rId3" Type="http://schemas.openxmlformats.org/officeDocument/2006/relationships/image" Target="../media/image4.png"/><Relationship Id="rId7" Type="http://schemas.openxmlformats.org/officeDocument/2006/relationships/image" Target="../media/image92.png"/><Relationship Id="rId12" Type="http://schemas.openxmlformats.org/officeDocument/2006/relationships/image" Target="../media/image94.png"/><Relationship Id="rId2" Type="http://schemas.openxmlformats.org/officeDocument/2006/relationships/notesSlide" Target="../notesSlides/notesSlide20.xml"/><Relationship Id="rId16" Type="http://schemas.openxmlformats.org/officeDocument/2006/relationships/image" Target="../media/image6.jpg"/><Relationship Id="rId1" Type="http://schemas.openxmlformats.org/officeDocument/2006/relationships/slideLayout" Target="../slideLayouts/slideLayout13.xml"/><Relationship Id="rId6" Type="http://schemas.openxmlformats.org/officeDocument/2006/relationships/image" Target="../media/image99.jpeg"/><Relationship Id="rId11" Type="http://schemas.openxmlformats.org/officeDocument/2006/relationships/image" Target="../media/image102.jpeg"/><Relationship Id="rId5" Type="http://schemas.openxmlformats.org/officeDocument/2006/relationships/image" Target="../media/image78.png"/><Relationship Id="rId15" Type="http://schemas.openxmlformats.org/officeDocument/2006/relationships/image" Target="../media/image5.jpeg"/><Relationship Id="rId10" Type="http://schemas.openxmlformats.org/officeDocument/2006/relationships/image" Target="../media/image101.jpeg"/><Relationship Id="rId4" Type="http://schemas.openxmlformats.org/officeDocument/2006/relationships/image" Target="../media/image77.png"/><Relationship Id="rId9" Type="http://schemas.openxmlformats.org/officeDocument/2006/relationships/image" Target="../media/image90.png"/><Relationship Id="rId14"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slide" Target="slide15.xml"/><Relationship Id="rId4" Type="http://schemas.openxmlformats.org/officeDocument/2006/relationships/slide" Target="slide9.xml"/></Relationships>
</file>

<file path=ppt/slides/_rels/slide2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png"/><Relationship Id="rId7"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6.jpg"/><Relationship Id="rId4" Type="http://schemas.openxmlformats.org/officeDocument/2006/relationships/image" Target="../media/image104.png"/><Relationship Id="rId9" Type="http://schemas.openxmlformats.org/officeDocument/2006/relationships/image" Target="../media/image5.jpeg"/></Relationships>
</file>

<file path=ppt/slides/_rels/slide2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6.jpg"/><Relationship Id="rId3" Type="http://schemas.openxmlformats.org/officeDocument/2006/relationships/image" Target="../media/image4.png"/><Relationship Id="rId7" Type="http://schemas.openxmlformats.org/officeDocument/2006/relationships/image" Target="../media/image89.png"/><Relationship Id="rId12"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11.png"/><Relationship Id="rId11" Type="http://schemas.openxmlformats.org/officeDocument/2006/relationships/image" Target="../media/image115.png"/><Relationship Id="rId5" Type="http://schemas.openxmlformats.org/officeDocument/2006/relationships/image" Target="../media/image110.png"/><Relationship Id="rId10" Type="http://schemas.openxmlformats.org/officeDocument/2006/relationships/image" Target="../media/image114.png"/><Relationship Id="rId4" Type="http://schemas.openxmlformats.org/officeDocument/2006/relationships/image" Target="../media/image109.png"/><Relationship Id="rId9" Type="http://schemas.openxmlformats.org/officeDocument/2006/relationships/image" Target="../media/image11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117.emf"/><Relationship Id="rId4" Type="http://schemas.openxmlformats.org/officeDocument/2006/relationships/image" Target="../media/image116.png"/></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6.jpg"/><Relationship Id="rId4" Type="http://schemas.openxmlformats.org/officeDocument/2006/relationships/diagramData" Target="../diagrams/data2.xml"/><Relationship Id="rId9"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118.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11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6.jp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6.jp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jpeg"/><Relationship Id="rId18" Type="http://schemas.openxmlformats.org/officeDocument/2006/relationships/image" Target="../media/image136.png"/><Relationship Id="rId3" Type="http://schemas.openxmlformats.org/officeDocument/2006/relationships/image" Target="../media/image121.jpeg"/><Relationship Id="rId21" Type="http://schemas.openxmlformats.org/officeDocument/2006/relationships/image" Target="../media/image139.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 Type="http://schemas.openxmlformats.org/officeDocument/2006/relationships/notesSlide" Target="../notesSlides/notesSlide30.xml"/><Relationship Id="rId16" Type="http://schemas.openxmlformats.org/officeDocument/2006/relationships/image" Target="../media/image134.jpeg"/><Relationship Id="rId20" Type="http://schemas.openxmlformats.org/officeDocument/2006/relationships/image" Target="../media/image138.jpeg"/><Relationship Id="rId1" Type="http://schemas.openxmlformats.org/officeDocument/2006/relationships/slideLayout" Target="../slideLayouts/slideLayout1.xml"/><Relationship Id="rId6" Type="http://schemas.openxmlformats.org/officeDocument/2006/relationships/image" Target="../media/image124.png"/><Relationship Id="rId11" Type="http://schemas.openxmlformats.org/officeDocument/2006/relationships/image" Target="../media/image129.emf"/><Relationship Id="rId24" Type="http://schemas.openxmlformats.org/officeDocument/2006/relationships/image" Target="../media/image4.png"/><Relationship Id="rId5" Type="http://schemas.openxmlformats.org/officeDocument/2006/relationships/image" Target="../media/image123.jpeg"/><Relationship Id="rId15" Type="http://schemas.openxmlformats.org/officeDocument/2006/relationships/image" Target="../media/image133.png"/><Relationship Id="rId23" Type="http://schemas.openxmlformats.org/officeDocument/2006/relationships/image" Target="../media/image6.jpg"/><Relationship Id="rId10" Type="http://schemas.openxmlformats.org/officeDocument/2006/relationships/image" Target="../media/image128.jpeg"/><Relationship Id="rId19" Type="http://schemas.openxmlformats.org/officeDocument/2006/relationships/image" Target="../media/image137.png"/><Relationship Id="rId4" Type="http://schemas.openxmlformats.org/officeDocument/2006/relationships/image" Target="../media/image122.png"/><Relationship Id="rId9" Type="http://schemas.openxmlformats.org/officeDocument/2006/relationships/image" Target="../media/image127.jpg"/><Relationship Id="rId14" Type="http://schemas.openxmlformats.org/officeDocument/2006/relationships/image" Target="../media/image132.png"/><Relationship Id="rId22"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jpeg"/><Relationship Id="rId11" Type="http://schemas.openxmlformats.org/officeDocument/2006/relationships/image" Target="../media/image6.jpg"/><Relationship Id="rId5" Type="http://schemas.microsoft.com/office/2007/relationships/hdphoto" Target="../media/hdphoto1.wdp"/><Relationship Id="rId10" Type="http://schemas.openxmlformats.org/officeDocument/2006/relationships/image" Target="../media/image5.jpeg"/><Relationship Id="rId4" Type="http://schemas.openxmlformats.org/officeDocument/2006/relationships/image" Target="../media/image11.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jpg"/><Relationship Id="rId3" Type="http://schemas.openxmlformats.org/officeDocument/2006/relationships/image" Target="../media/image4.png"/><Relationship Id="rId7" Type="http://schemas.openxmlformats.org/officeDocument/2006/relationships/image" Target="../media/image21.svg"/><Relationship Id="rId12"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688559" y="2465387"/>
            <a:ext cx="7848600" cy="19272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cap="small" dirty="0" err="1">
                <a:solidFill>
                  <a:srgbClr val="C00000"/>
                </a:solidFill>
              </a:rPr>
              <a:t>Good</a:t>
            </a:r>
            <a:r>
              <a:rPr lang="de-DE" cap="small" dirty="0">
                <a:solidFill>
                  <a:srgbClr val="C00000"/>
                </a:solidFill>
              </a:rPr>
              <a:t> Use </a:t>
            </a:r>
            <a:r>
              <a:rPr lang="de-DE" cap="small" dirty="0" err="1">
                <a:solidFill>
                  <a:srgbClr val="C00000"/>
                </a:solidFill>
              </a:rPr>
              <a:t>of</a:t>
            </a:r>
            <a:r>
              <a:rPr lang="de-DE" cap="small" dirty="0">
                <a:solidFill>
                  <a:srgbClr val="C00000"/>
                </a:solidFill>
              </a:rPr>
              <a:t> Data</a:t>
            </a:r>
          </a:p>
        </p:txBody>
      </p:sp>
      <p:sp>
        <p:nvSpPr>
          <p:cNvPr id="5" name="Untertitel 2"/>
          <p:cNvSpPr txBox="1">
            <a:spLocks/>
          </p:cNvSpPr>
          <p:nvPr/>
        </p:nvSpPr>
        <p:spPr>
          <a:xfrm>
            <a:off x="688559" y="3751056"/>
            <a:ext cx="11211893" cy="211965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de-DE" cap="small" dirty="0">
              <a:latin typeface="Quicksand Regular"/>
              <a:cs typeface="Quicksand Regular"/>
            </a:endParaRPr>
          </a:p>
          <a:p>
            <a:pPr algn="l"/>
            <a:r>
              <a:rPr lang="de-DE" cap="small" dirty="0">
                <a:latin typeface="Quicksand Regular"/>
                <a:cs typeface="Quicksand Regular"/>
              </a:rPr>
              <a:t>Dr. James </a:t>
            </a:r>
            <a:r>
              <a:rPr lang="de-DE" cap="small" dirty="0" err="1">
                <a:latin typeface="Quicksand Regular"/>
                <a:cs typeface="Quicksand Regular"/>
              </a:rPr>
              <a:t>Goddin</a:t>
            </a:r>
            <a:r>
              <a:rPr lang="de-DE" cap="small" dirty="0">
                <a:latin typeface="Quicksand Regular"/>
                <a:cs typeface="Quicksand Regular"/>
              </a:rPr>
              <a:t>, </a:t>
            </a:r>
            <a:r>
              <a:rPr lang="de-DE" cap="small" dirty="0" err="1">
                <a:latin typeface="Quicksand Regular"/>
                <a:cs typeface="Quicksand Regular"/>
              </a:rPr>
              <a:t>Granta</a:t>
            </a:r>
            <a:r>
              <a:rPr lang="de-DE" cap="small" dirty="0">
                <a:latin typeface="Quicksand Regular"/>
                <a:cs typeface="Quicksand Regular"/>
              </a:rPr>
              <a:t> Design</a:t>
            </a:r>
          </a:p>
        </p:txBody>
      </p:sp>
      <p:pic>
        <p:nvPicPr>
          <p:cNvPr id="6" name="Bild 5" descr="SusCritMat Log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6546" y="1158903"/>
            <a:ext cx="3625367" cy="1612981"/>
          </a:xfrm>
          <a:prstGeom prst="rect">
            <a:avLst/>
          </a:prstGeom>
        </p:spPr>
      </p:pic>
      <p:cxnSp>
        <p:nvCxnSpPr>
          <p:cNvPr id="7" name="Gerade Verbindung 8"/>
          <p:cNvCxnSpPr/>
          <p:nvPr/>
        </p:nvCxnSpPr>
        <p:spPr>
          <a:xfrm>
            <a:off x="688559" y="3982280"/>
            <a:ext cx="10973354" cy="6624"/>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8" name="Bild 9" descr="Screen Shot 2017-11-02 at 12.44.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983459"/>
          </a:xfrm>
          <a:prstGeom prst="rect">
            <a:avLst/>
          </a:prstGeom>
        </p:spPr>
      </p:pic>
      <p:pic>
        <p:nvPicPr>
          <p:cNvPr id="9" name="Picture 9">
            <a:extLst>
              <a:ext uri="{FF2B5EF4-FFF2-40B4-BE49-F238E27FC236}">
                <a16:creationId xmlns:a16="http://schemas.microsoft.com/office/drawing/2014/main" id="{C8D7A5AC-D4BE-42A5-AC85-2639DD9E1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73303"/>
            <a:ext cx="1450069" cy="492117"/>
          </a:xfrm>
          <a:prstGeom prst="rect">
            <a:avLst/>
          </a:prstGeom>
        </p:spPr>
      </p:pic>
      <p:pic>
        <p:nvPicPr>
          <p:cNvPr id="12" name="Picture 10">
            <a:extLst>
              <a:ext uri="{FF2B5EF4-FFF2-40B4-BE49-F238E27FC236}">
                <a16:creationId xmlns:a16="http://schemas.microsoft.com/office/drawing/2014/main" id="{547A5EFE-6FDD-4839-80B7-9203E50B0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0069" y="6393816"/>
            <a:ext cx="5425559" cy="488398"/>
          </a:xfrm>
          <a:prstGeom prst="rect">
            <a:avLst/>
          </a:prstGeom>
        </p:spPr>
      </p:pic>
    </p:spTree>
    <p:extLst>
      <p:ext uri="{BB962C8B-B14F-4D97-AF65-F5344CB8AC3E}">
        <p14:creationId xmlns:p14="http://schemas.microsoft.com/office/powerpoint/2010/main" val="1655361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A5029E-49AF-4F0B-8E99-EC440EC8E4C6}"/>
              </a:ext>
            </a:extLst>
          </p:cNvPr>
          <p:cNvSpPr>
            <a:spLocks noGrp="1"/>
          </p:cNvSpPr>
          <p:nvPr>
            <p:ph type="body" sz="quarter" idx="10"/>
          </p:nvPr>
        </p:nvSpPr>
        <p:spPr>
          <a:xfrm>
            <a:off x="5951984" y="786052"/>
            <a:ext cx="5725666" cy="3579052"/>
          </a:xfrm>
          <a:solidFill>
            <a:srgbClr val="878A8F">
              <a:alpha val="87059"/>
            </a:srgbClr>
          </a:solidFill>
        </p:spPr>
        <p:txBody>
          <a:bodyPr/>
          <a:lstStyle/>
          <a:p>
            <a:pPr algn="ctr"/>
            <a:endParaRPr lang="en-GB" sz="2800" dirty="0"/>
          </a:p>
          <a:p>
            <a:pPr algn="ctr"/>
            <a:r>
              <a:rPr lang="en-GB" sz="2800" dirty="0">
                <a:solidFill>
                  <a:schemeClr val="tx1">
                    <a:alpha val="80000"/>
                  </a:schemeClr>
                </a:solidFill>
              </a:rPr>
              <a:t>“Summing it all up, per annum, we’re looking at savings of about $10m across three sites…”</a:t>
            </a:r>
          </a:p>
          <a:p>
            <a:pPr algn="ctr"/>
            <a:endParaRPr lang="en-GB" sz="2800" dirty="0">
              <a:solidFill>
                <a:schemeClr val="tx1">
                  <a:alpha val="80000"/>
                </a:schemeClr>
              </a:solidFill>
            </a:endParaRPr>
          </a:p>
        </p:txBody>
      </p:sp>
      <p:pic>
        <p:nvPicPr>
          <p:cNvPr id="9" name="Picture 2" descr="http://infoaeroquebec.net/wp-content/uploads/2014/10/Logo-Rolls-Royce.png">
            <a:extLst>
              <a:ext uri="{FF2B5EF4-FFF2-40B4-BE49-F238E27FC236}">
                <a16:creationId xmlns:a16="http://schemas.microsoft.com/office/drawing/2014/main" id="{3A2CFA94-B576-47FF-B26D-54951B094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569" y="620688"/>
            <a:ext cx="2214194" cy="124548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493EF231-1B41-4690-8754-E9E672AF3360}"/>
              </a:ext>
            </a:extLst>
          </p:cNvPr>
          <p:cNvSpPr>
            <a:spLocks noGrp="1"/>
          </p:cNvSpPr>
          <p:nvPr>
            <p:ph type="ftr" sz="quarter" idx="3"/>
          </p:nvPr>
        </p:nvSpPr>
        <p:spPr/>
        <p:txBody>
          <a:bodyPr/>
          <a:lstStyle/>
          <a:p>
            <a:r>
              <a:rPr lang="en-GB"/>
              <a:t>© Granta Design | CONFIDENTIAL</a:t>
            </a:r>
            <a:endParaRPr lang="en-GB" dirty="0"/>
          </a:p>
        </p:txBody>
      </p:sp>
      <p:pic>
        <p:nvPicPr>
          <p:cNvPr id="6" name="Picture 9">
            <a:extLst>
              <a:ext uri="{FF2B5EF4-FFF2-40B4-BE49-F238E27FC236}">
                <a16:creationId xmlns:a16="http://schemas.microsoft.com/office/drawing/2014/main" id="{829240A7-37A2-42EF-83F3-FF9AEBB2B1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7" name="Picture 10">
            <a:extLst>
              <a:ext uri="{FF2B5EF4-FFF2-40B4-BE49-F238E27FC236}">
                <a16:creationId xmlns:a16="http://schemas.microsoft.com/office/drawing/2014/main" id="{3E94D00B-C82D-4E94-AB60-FBC949750B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pic>
        <p:nvPicPr>
          <p:cNvPr id="5" name="Bild 9" descr="Screen Shot 2017-11-02 at 12.44.16.png">
            <a:extLst>
              <a:ext uri="{FF2B5EF4-FFF2-40B4-BE49-F238E27FC236}">
                <a16:creationId xmlns:a16="http://schemas.microsoft.com/office/drawing/2014/main" id="{39D8F55B-6CC9-4E3A-AEA3-3BBA3E0DCF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983459"/>
          </a:xfrm>
          <a:prstGeom prst="rect">
            <a:avLst/>
          </a:prstGeom>
        </p:spPr>
      </p:pic>
    </p:spTree>
    <p:extLst>
      <p:ext uri="{BB962C8B-B14F-4D97-AF65-F5344CB8AC3E}">
        <p14:creationId xmlns:p14="http://schemas.microsoft.com/office/powerpoint/2010/main" val="2689272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 9" descr="Screen Shot 2017-11-02 at 12.44.16.png">
            <a:extLst>
              <a:ext uri="{FF2B5EF4-FFF2-40B4-BE49-F238E27FC236}">
                <a16:creationId xmlns:a16="http://schemas.microsoft.com/office/drawing/2014/main" id="{22BE24D0-D339-4641-8BD9-34E8AFC0F3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184164"/>
          </a:xfrm>
          <a:prstGeom prst="rect">
            <a:avLst/>
          </a:prstGeom>
        </p:spPr>
      </p:pic>
      <p:sp>
        <p:nvSpPr>
          <p:cNvPr id="17" name="Arrow: U-Turn 16">
            <a:extLst>
              <a:ext uri="{FF2B5EF4-FFF2-40B4-BE49-F238E27FC236}">
                <a16:creationId xmlns:a16="http://schemas.microsoft.com/office/drawing/2014/main" id="{D6C33CA6-8648-4997-BE92-BB464C1576C4}"/>
              </a:ext>
            </a:extLst>
          </p:cNvPr>
          <p:cNvSpPr/>
          <p:nvPr/>
        </p:nvSpPr>
        <p:spPr>
          <a:xfrm rot="5400000">
            <a:off x="3879254" y="-986892"/>
            <a:ext cx="4121957" cy="10283876"/>
          </a:xfrm>
          <a:prstGeom prst="uturnArrow">
            <a:avLst>
              <a:gd name="adj1" fmla="val 20743"/>
              <a:gd name="adj2" fmla="val 25000"/>
              <a:gd name="adj3" fmla="val 25000"/>
              <a:gd name="adj4" fmla="val 42686"/>
              <a:gd name="adj5" fmla="val 99910"/>
            </a:avLst>
          </a:prstGeom>
          <a:solidFill>
            <a:schemeClr val="accent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2"/>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832F4B46-68EC-453B-9407-D8900D4620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4981" y="4385437"/>
            <a:ext cx="2083678" cy="1487746"/>
          </a:xfrm>
          <a:prstGeom prst="rect">
            <a:avLst/>
          </a:prstGeom>
          <a:ln>
            <a:solidFill>
              <a:schemeClr val="bg2"/>
            </a:solidFill>
          </a:ln>
          <a:scene3d>
            <a:camera prst="perspectiveRight"/>
            <a:lightRig rig="threePt" dir="t"/>
          </a:scene3d>
        </p:spPr>
      </p:pic>
      <p:pic>
        <p:nvPicPr>
          <p:cNvPr id="11" name="Picture 10">
            <a:extLst>
              <a:ext uri="{FF2B5EF4-FFF2-40B4-BE49-F238E27FC236}">
                <a16:creationId xmlns:a16="http://schemas.microsoft.com/office/drawing/2014/main" id="{F2238A5C-B934-45D8-BBFF-832F61CFEE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04" b="20832"/>
          <a:stretch/>
        </p:blipFill>
        <p:spPr>
          <a:xfrm>
            <a:off x="9071784" y="3902667"/>
            <a:ext cx="1699280" cy="1600831"/>
          </a:xfrm>
          <a:prstGeom prst="rect">
            <a:avLst/>
          </a:prstGeom>
          <a:noFill/>
          <a:ln>
            <a:solidFill>
              <a:schemeClr val="bg2"/>
            </a:solidFill>
          </a:ln>
          <a:scene3d>
            <a:camera prst="perspectiveLeft"/>
            <a:lightRig rig="threePt" dir="t"/>
          </a:scene3d>
        </p:spPr>
      </p:pic>
      <p:pic>
        <p:nvPicPr>
          <p:cNvPr id="8" name="Picture 7">
            <a:extLst>
              <a:ext uri="{FF2B5EF4-FFF2-40B4-BE49-F238E27FC236}">
                <a16:creationId xmlns:a16="http://schemas.microsoft.com/office/drawing/2014/main" id="{EA6594C9-B54C-470B-859D-98E0D36ABB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34" t="4308" r="6307" b="11089"/>
          <a:stretch/>
        </p:blipFill>
        <p:spPr>
          <a:xfrm>
            <a:off x="4752770" y="1789281"/>
            <a:ext cx="2185143" cy="1679413"/>
          </a:xfrm>
          <a:prstGeom prst="rect">
            <a:avLst/>
          </a:prstGeom>
          <a:ln>
            <a:solidFill>
              <a:schemeClr val="bg2"/>
            </a:solidFill>
          </a:ln>
          <a:scene3d>
            <a:camera prst="perspectiveLeft"/>
            <a:lightRig rig="threePt" dir="t"/>
          </a:scene3d>
        </p:spPr>
      </p:pic>
      <p:sp>
        <p:nvSpPr>
          <p:cNvPr id="2" name="Title 1"/>
          <p:cNvSpPr>
            <a:spLocks noGrp="1"/>
          </p:cNvSpPr>
          <p:nvPr>
            <p:ph type="title"/>
          </p:nvPr>
        </p:nvSpPr>
        <p:spPr>
          <a:xfrm>
            <a:off x="0" y="98160"/>
            <a:ext cx="11163300" cy="971550"/>
          </a:xfrm>
        </p:spPr>
        <p:txBody>
          <a:bodyPr>
            <a:normAutofit/>
          </a:bodyPr>
          <a:lstStyle/>
          <a:p>
            <a:r>
              <a:rPr lang="en-GB" sz="3600" dirty="0">
                <a:latin typeface="Calibri Light" panose="020F0302020204030204" pitchFamily="34" charset="0"/>
                <a:cs typeface="Calibri Light" panose="020F0302020204030204" pitchFamily="34" charset="0"/>
              </a:rPr>
              <a:t>Materials information throughout product engineering</a:t>
            </a:r>
          </a:p>
        </p:txBody>
      </p:sp>
      <p:sp>
        <p:nvSpPr>
          <p:cNvPr id="40" name="TextBox 39">
            <a:extLst>
              <a:ext uri="{FF2B5EF4-FFF2-40B4-BE49-F238E27FC236}">
                <a16:creationId xmlns:a16="http://schemas.microsoft.com/office/drawing/2014/main" id="{CCD28CF5-5E8E-4D81-B3AA-2207E2E32589}"/>
              </a:ext>
            </a:extLst>
          </p:cNvPr>
          <p:cNvSpPr txBox="1"/>
          <p:nvPr/>
        </p:nvSpPr>
        <p:spPr>
          <a:xfrm>
            <a:off x="2026388" y="1322738"/>
            <a:ext cx="1252327" cy="369332"/>
          </a:xfrm>
          <a:prstGeom prst="rect">
            <a:avLst/>
          </a:prstGeom>
          <a:noFill/>
        </p:spPr>
        <p:txBody>
          <a:bodyPr wrap="square" rtlCol="0">
            <a:spAutoFit/>
          </a:bodyPr>
          <a:lstStyle/>
          <a:p>
            <a:pPr algn="ctr"/>
            <a:r>
              <a:rPr lang="en-GB" b="1" dirty="0">
                <a:solidFill>
                  <a:schemeClr val="tx2"/>
                </a:solidFill>
                <a:latin typeface="Arial" panose="020B0604020202020204" pitchFamily="34" charset="0"/>
                <a:cs typeface="Arial" panose="020B0604020202020204" pitchFamily="34" charset="0"/>
              </a:rPr>
              <a:t>Concept</a:t>
            </a:r>
          </a:p>
        </p:txBody>
      </p:sp>
      <p:sp>
        <p:nvSpPr>
          <p:cNvPr id="41" name="TextBox 40">
            <a:extLst>
              <a:ext uri="{FF2B5EF4-FFF2-40B4-BE49-F238E27FC236}">
                <a16:creationId xmlns:a16="http://schemas.microsoft.com/office/drawing/2014/main" id="{6001B1EF-08BD-4C21-A694-2DAE5957A198}"/>
              </a:ext>
            </a:extLst>
          </p:cNvPr>
          <p:cNvSpPr txBox="1"/>
          <p:nvPr/>
        </p:nvSpPr>
        <p:spPr>
          <a:xfrm>
            <a:off x="4540097" y="1330139"/>
            <a:ext cx="2661673" cy="369332"/>
          </a:xfrm>
          <a:prstGeom prst="rect">
            <a:avLst/>
          </a:prstGeom>
          <a:noFill/>
        </p:spPr>
        <p:txBody>
          <a:bodyPr wrap="square" rtlCol="0">
            <a:spAutoFit/>
          </a:bodyPr>
          <a:lstStyle/>
          <a:p>
            <a:pPr algn="ctr"/>
            <a:r>
              <a:rPr lang="en-GB" b="1" dirty="0">
                <a:solidFill>
                  <a:schemeClr val="tx2"/>
                </a:solidFill>
                <a:latin typeface="Arial" panose="020B0604020202020204" pitchFamily="34" charset="0"/>
                <a:cs typeface="Arial" panose="020B0604020202020204" pitchFamily="34" charset="0"/>
              </a:rPr>
              <a:t>Engineering Design</a:t>
            </a:r>
          </a:p>
        </p:txBody>
      </p:sp>
      <p:sp>
        <p:nvSpPr>
          <p:cNvPr id="42" name="TextBox 41">
            <a:extLst>
              <a:ext uri="{FF2B5EF4-FFF2-40B4-BE49-F238E27FC236}">
                <a16:creationId xmlns:a16="http://schemas.microsoft.com/office/drawing/2014/main" id="{604F2FAA-AA42-4FE7-B419-9FE5F2C86DAF}"/>
              </a:ext>
            </a:extLst>
          </p:cNvPr>
          <p:cNvSpPr txBox="1"/>
          <p:nvPr/>
        </p:nvSpPr>
        <p:spPr>
          <a:xfrm>
            <a:off x="8528069" y="1405779"/>
            <a:ext cx="1542217" cy="369332"/>
          </a:xfrm>
          <a:prstGeom prst="rect">
            <a:avLst/>
          </a:prstGeom>
          <a:noFill/>
        </p:spPr>
        <p:txBody>
          <a:bodyPr wrap="square" rtlCol="0">
            <a:spAutoFit/>
          </a:bodyPr>
          <a:lstStyle/>
          <a:p>
            <a:pPr algn="ctr"/>
            <a:r>
              <a:rPr lang="en-GB" b="1" dirty="0">
                <a:solidFill>
                  <a:schemeClr val="tx2"/>
                </a:solidFill>
                <a:latin typeface="Arial" panose="020B0604020202020204" pitchFamily="34" charset="0"/>
                <a:cs typeface="Arial" panose="020B0604020202020204" pitchFamily="34" charset="0"/>
              </a:rPr>
              <a:t>Simulation</a:t>
            </a:r>
          </a:p>
        </p:txBody>
      </p:sp>
      <p:sp>
        <p:nvSpPr>
          <p:cNvPr id="44" name="TextBox 43">
            <a:extLst>
              <a:ext uri="{FF2B5EF4-FFF2-40B4-BE49-F238E27FC236}">
                <a16:creationId xmlns:a16="http://schemas.microsoft.com/office/drawing/2014/main" id="{B2B2510D-B8BB-404D-A76A-796B36A1A08D}"/>
              </a:ext>
            </a:extLst>
          </p:cNvPr>
          <p:cNvSpPr txBox="1"/>
          <p:nvPr/>
        </p:nvSpPr>
        <p:spPr>
          <a:xfrm>
            <a:off x="9962583" y="5582746"/>
            <a:ext cx="1659493" cy="369332"/>
          </a:xfrm>
          <a:prstGeom prst="rect">
            <a:avLst/>
          </a:prstGeom>
          <a:noFill/>
        </p:spPr>
        <p:txBody>
          <a:bodyPr wrap="square" rtlCol="0">
            <a:spAutoFit/>
          </a:bodyPr>
          <a:lstStyle/>
          <a:p>
            <a:pPr algn="ctr"/>
            <a:r>
              <a:rPr lang="en-GB" b="1" dirty="0">
                <a:solidFill>
                  <a:schemeClr val="tx2"/>
                </a:solidFill>
                <a:latin typeface="Arial" panose="020B0604020202020204" pitchFamily="34" charset="0"/>
                <a:cs typeface="Arial" panose="020B0604020202020204" pitchFamily="34" charset="0"/>
              </a:rPr>
              <a:t>Prototyping</a:t>
            </a:r>
          </a:p>
        </p:txBody>
      </p:sp>
      <p:sp>
        <p:nvSpPr>
          <p:cNvPr id="46" name="TextBox 45">
            <a:extLst>
              <a:ext uri="{FF2B5EF4-FFF2-40B4-BE49-F238E27FC236}">
                <a16:creationId xmlns:a16="http://schemas.microsoft.com/office/drawing/2014/main" id="{95CC29DB-6286-413A-9F52-2F404513C156}"/>
              </a:ext>
            </a:extLst>
          </p:cNvPr>
          <p:cNvSpPr txBox="1"/>
          <p:nvPr/>
        </p:nvSpPr>
        <p:spPr>
          <a:xfrm>
            <a:off x="5844417" y="5952369"/>
            <a:ext cx="1759634" cy="369332"/>
          </a:xfrm>
          <a:prstGeom prst="rect">
            <a:avLst/>
          </a:prstGeom>
          <a:noFill/>
        </p:spPr>
        <p:txBody>
          <a:bodyPr wrap="square" rtlCol="0">
            <a:spAutoFit/>
          </a:bodyPr>
          <a:lstStyle/>
          <a:p>
            <a:pPr algn="ctr"/>
            <a:r>
              <a:rPr lang="en-GB" b="1" dirty="0">
                <a:solidFill>
                  <a:schemeClr val="tx2"/>
                </a:solidFill>
                <a:latin typeface="Arial" panose="020B0604020202020204" pitchFamily="34" charset="0"/>
                <a:cs typeface="Arial" panose="020B0604020202020204" pitchFamily="34" charset="0"/>
              </a:rPr>
              <a:t>Manufacture</a:t>
            </a:r>
          </a:p>
        </p:txBody>
      </p:sp>
      <p:sp>
        <p:nvSpPr>
          <p:cNvPr id="47" name="TextBox 46">
            <a:extLst>
              <a:ext uri="{FF2B5EF4-FFF2-40B4-BE49-F238E27FC236}">
                <a16:creationId xmlns:a16="http://schemas.microsoft.com/office/drawing/2014/main" id="{1FD9E806-0284-4E49-A7D4-C7C92F2D1E3E}"/>
              </a:ext>
            </a:extLst>
          </p:cNvPr>
          <p:cNvSpPr txBox="1"/>
          <p:nvPr/>
        </p:nvSpPr>
        <p:spPr>
          <a:xfrm>
            <a:off x="2677424" y="5944168"/>
            <a:ext cx="1368284" cy="369332"/>
          </a:xfrm>
          <a:prstGeom prst="rect">
            <a:avLst/>
          </a:prstGeom>
          <a:noFill/>
        </p:spPr>
        <p:txBody>
          <a:bodyPr wrap="square" rtlCol="0">
            <a:spAutoFit/>
          </a:bodyPr>
          <a:lstStyle/>
          <a:p>
            <a:pPr algn="ctr"/>
            <a:r>
              <a:rPr lang="en-GB" b="1" dirty="0">
                <a:solidFill>
                  <a:schemeClr val="tx2"/>
                </a:solidFill>
                <a:latin typeface="Arial" panose="020B0604020202020204" pitchFamily="34" charset="0"/>
                <a:cs typeface="Arial" panose="020B0604020202020204" pitchFamily="34" charset="0"/>
              </a:rPr>
              <a:t>Customer</a:t>
            </a:r>
          </a:p>
        </p:txBody>
      </p:sp>
      <p:sp>
        <p:nvSpPr>
          <p:cNvPr id="35" name="TextBox 34">
            <a:extLst>
              <a:ext uri="{FF2B5EF4-FFF2-40B4-BE49-F238E27FC236}">
                <a16:creationId xmlns:a16="http://schemas.microsoft.com/office/drawing/2014/main" id="{42E6E512-2FFB-4E8C-8F2A-164485AB4410}"/>
              </a:ext>
            </a:extLst>
          </p:cNvPr>
          <p:cNvSpPr txBox="1"/>
          <p:nvPr/>
        </p:nvSpPr>
        <p:spPr>
          <a:xfrm>
            <a:off x="10415529" y="6221100"/>
            <a:ext cx="1342034" cy="246221"/>
          </a:xfrm>
          <a:prstGeom prst="rect">
            <a:avLst/>
          </a:prstGeom>
          <a:noFill/>
        </p:spPr>
        <p:txBody>
          <a:bodyPr wrap="none" rtlCol="0">
            <a:spAutoFit/>
          </a:bodyPr>
          <a:lstStyle/>
          <a:p>
            <a:pPr algn="r"/>
            <a:r>
              <a:rPr lang="en-GB" sz="500" dirty="0">
                <a:solidFill>
                  <a:schemeClr val="tx1">
                    <a:lumMod val="65000"/>
                    <a:lumOff val="35000"/>
                  </a:schemeClr>
                </a:solidFill>
                <a:latin typeface="Arial" panose="020B0604020202020204" pitchFamily="34" charset="0"/>
                <a:cs typeface="Arial" panose="020B0604020202020204" pitchFamily="34" charset="0"/>
              </a:rPr>
              <a:t>Simulation image: Shutterstock</a:t>
            </a:r>
          </a:p>
          <a:p>
            <a:pPr algn="r"/>
            <a:r>
              <a:rPr lang="en-GB" sz="500" dirty="0">
                <a:solidFill>
                  <a:schemeClr val="tx1">
                    <a:lumMod val="65000"/>
                    <a:lumOff val="35000"/>
                  </a:schemeClr>
                </a:solidFill>
                <a:latin typeface="Arial" panose="020B0604020202020204" pitchFamily="34" charset="0"/>
                <a:cs typeface="Arial" panose="020B0604020202020204" pitchFamily="34" charset="0"/>
              </a:rPr>
              <a:t>Other images: Adobe Stock Photography</a:t>
            </a:r>
          </a:p>
        </p:txBody>
      </p:sp>
      <p:pic>
        <p:nvPicPr>
          <p:cNvPr id="5" name="Picture 4">
            <a:extLst>
              <a:ext uri="{FF2B5EF4-FFF2-40B4-BE49-F238E27FC236}">
                <a16:creationId xmlns:a16="http://schemas.microsoft.com/office/drawing/2014/main" id="{A07373C3-8B5B-4086-8F66-910C08ECE3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134" t="5791" r="10972" b="16394"/>
          <a:stretch/>
        </p:blipFill>
        <p:spPr>
          <a:xfrm>
            <a:off x="1580543" y="1791045"/>
            <a:ext cx="2185143" cy="1637198"/>
          </a:xfrm>
          <a:prstGeom prst="rect">
            <a:avLst/>
          </a:prstGeom>
          <a:ln>
            <a:solidFill>
              <a:schemeClr val="bg2"/>
            </a:solidFill>
          </a:ln>
          <a:scene3d>
            <a:camera prst="perspectiveRight"/>
            <a:lightRig rig="threePt" dir="t"/>
          </a:scene3d>
        </p:spPr>
      </p:pic>
      <p:pic>
        <p:nvPicPr>
          <p:cNvPr id="16" name="Picture 15">
            <a:extLst>
              <a:ext uri="{FF2B5EF4-FFF2-40B4-BE49-F238E27FC236}">
                <a16:creationId xmlns:a16="http://schemas.microsoft.com/office/drawing/2014/main" id="{6FB8194A-949A-4744-9E75-B266F0D8FC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7627" t="26655" r="11554" b="27831"/>
          <a:stretch/>
        </p:blipFill>
        <p:spPr>
          <a:xfrm>
            <a:off x="2065292" y="4422006"/>
            <a:ext cx="2454857" cy="1465722"/>
          </a:xfrm>
          <a:prstGeom prst="rect">
            <a:avLst/>
          </a:prstGeom>
          <a:ln>
            <a:solidFill>
              <a:schemeClr val="bg2"/>
            </a:solidFill>
          </a:ln>
          <a:scene3d>
            <a:camera prst="perspectiveLeft"/>
            <a:lightRig rig="threePt" dir="t"/>
          </a:scene3d>
        </p:spPr>
      </p:pic>
      <p:sp>
        <p:nvSpPr>
          <p:cNvPr id="56" name="Rectangle 55">
            <a:extLst>
              <a:ext uri="{FF2B5EF4-FFF2-40B4-BE49-F238E27FC236}">
                <a16:creationId xmlns:a16="http://schemas.microsoft.com/office/drawing/2014/main" id="{E4A9D400-EF5A-49ED-9503-C24C7AB23451}"/>
              </a:ext>
            </a:extLst>
          </p:cNvPr>
          <p:cNvSpPr/>
          <p:nvPr/>
        </p:nvSpPr>
        <p:spPr>
          <a:xfrm>
            <a:off x="1111089" y="5090786"/>
            <a:ext cx="1348728" cy="983919"/>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cs typeface="Calibri" panose="020F0502020204030204" pitchFamily="34" charset="0"/>
              </a:rPr>
              <a:t>In-service data</a:t>
            </a:r>
          </a:p>
        </p:txBody>
      </p:sp>
      <p:pic>
        <p:nvPicPr>
          <p:cNvPr id="4" name="Picture 3">
            <a:extLst>
              <a:ext uri="{FF2B5EF4-FFF2-40B4-BE49-F238E27FC236}">
                <a16:creationId xmlns:a16="http://schemas.microsoft.com/office/drawing/2014/main" id="{7F1A67D5-6DEE-4848-943B-D095AC94D0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48319" y="1830153"/>
            <a:ext cx="2185143" cy="1405714"/>
          </a:xfrm>
          <a:prstGeom prst="rect">
            <a:avLst/>
          </a:prstGeom>
          <a:ln>
            <a:solidFill>
              <a:schemeClr val="bg2"/>
            </a:solidFill>
          </a:ln>
          <a:scene3d>
            <a:camera prst="perspectiveRight"/>
            <a:lightRig rig="threePt" dir="t"/>
          </a:scene3d>
        </p:spPr>
      </p:pic>
      <p:sp>
        <p:nvSpPr>
          <p:cNvPr id="57" name="Rectangle 56">
            <a:extLst>
              <a:ext uri="{FF2B5EF4-FFF2-40B4-BE49-F238E27FC236}">
                <a16:creationId xmlns:a16="http://schemas.microsoft.com/office/drawing/2014/main" id="{29C848B9-FD63-4D77-888E-E8FC3D8C68D6}"/>
              </a:ext>
            </a:extLst>
          </p:cNvPr>
          <p:cNvSpPr/>
          <p:nvPr/>
        </p:nvSpPr>
        <p:spPr>
          <a:xfrm>
            <a:off x="10110035" y="3132753"/>
            <a:ext cx="1324187" cy="961670"/>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cs typeface="Calibri" panose="020F0502020204030204" pitchFamily="34" charset="0"/>
              </a:rPr>
              <a:t>Testing and analysis</a:t>
            </a:r>
          </a:p>
        </p:txBody>
      </p:sp>
      <p:sp>
        <p:nvSpPr>
          <p:cNvPr id="55" name="Rectangle 54">
            <a:extLst>
              <a:ext uri="{FF2B5EF4-FFF2-40B4-BE49-F238E27FC236}">
                <a16:creationId xmlns:a16="http://schemas.microsoft.com/office/drawing/2014/main" id="{3D4DE30F-5239-48C7-B945-AC3D4A4F23A5}"/>
              </a:ext>
            </a:extLst>
          </p:cNvPr>
          <p:cNvSpPr/>
          <p:nvPr/>
        </p:nvSpPr>
        <p:spPr>
          <a:xfrm>
            <a:off x="8178597" y="5131589"/>
            <a:ext cx="1289122" cy="961670"/>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cs typeface="Calibri" panose="020F0502020204030204" pitchFamily="34" charset="0"/>
              </a:rPr>
              <a:t>Supplier specs</a:t>
            </a:r>
          </a:p>
        </p:txBody>
      </p:sp>
      <p:sp>
        <p:nvSpPr>
          <p:cNvPr id="58" name="Rectangle 57">
            <a:extLst>
              <a:ext uri="{FF2B5EF4-FFF2-40B4-BE49-F238E27FC236}">
                <a16:creationId xmlns:a16="http://schemas.microsoft.com/office/drawing/2014/main" id="{97174112-90E7-4D04-AB90-DEE00E2A1A1D}"/>
              </a:ext>
            </a:extLst>
          </p:cNvPr>
          <p:cNvSpPr/>
          <p:nvPr/>
        </p:nvSpPr>
        <p:spPr>
          <a:xfrm>
            <a:off x="4788335" y="4019230"/>
            <a:ext cx="1363012" cy="966098"/>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cs typeface="Calibri" panose="020F0502020204030204" pitchFamily="34" charset="0"/>
              </a:rPr>
              <a:t>Compliance data</a:t>
            </a:r>
          </a:p>
        </p:txBody>
      </p:sp>
      <p:sp>
        <p:nvSpPr>
          <p:cNvPr id="52" name="Rectangle 51">
            <a:extLst>
              <a:ext uri="{FF2B5EF4-FFF2-40B4-BE49-F238E27FC236}">
                <a16:creationId xmlns:a16="http://schemas.microsoft.com/office/drawing/2014/main" id="{5AC5837D-87A2-490F-90E4-6B5937DB5C41}"/>
              </a:ext>
            </a:extLst>
          </p:cNvPr>
          <p:cNvSpPr/>
          <p:nvPr/>
        </p:nvSpPr>
        <p:spPr>
          <a:xfrm>
            <a:off x="3785456" y="2644603"/>
            <a:ext cx="1363013" cy="989739"/>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cs typeface="Calibri" panose="020F0502020204030204" pitchFamily="34" charset="0"/>
              </a:rPr>
              <a:t>Basic material properties</a:t>
            </a:r>
          </a:p>
        </p:txBody>
      </p:sp>
      <p:sp>
        <p:nvSpPr>
          <p:cNvPr id="53" name="Rectangle 52">
            <a:extLst>
              <a:ext uri="{FF2B5EF4-FFF2-40B4-BE49-F238E27FC236}">
                <a16:creationId xmlns:a16="http://schemas.microsoft.com/office/drawing/2014/main" id="{185A1460-784A-4F7B-94D2-A06190937A87}"/>
              </a:ext>
            </a:extLst>
          </p:cNvPr>
          <p:cNvSpPr/>
          <p:nvPr/>
        </p:nvSpPr>
        <p:spPr>
          <a:xfrm>
            <a:off x="6561984" y="2656196"/>
            <a:ext cx="1363013" cy="983919"/>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cs typeface="Calibri" panose="020F0502020204030204" pitchFamily="34" charset="0"/>
              </a:rPr>
              <a:t>Detailed engineering properties</a:t>
            </a:r>
          </a:p>
        </p:txBody>
      </p:sp>
      <p:sp>
        <p:nvSpPr>
          <p:cNvPr id="23" name="Rectangle 22">
            <a:extLst>
              <a:ext uri="{FF2B5EF4-FFF2-40B4-BE49-F238E27FC236}">
                <a16:creationId xmlns:a16="http://schemas.microsoft.com/office/drawing/2014/main" id="{A19CCAF7-BDD5-49F0-BD06-F4F9636FEC14}"/>
              </a:ext>
            </a:extLst>
          </p:cNvPr>
          <p:cNvSpPr/>
          <p:nvPr/>
        </p:nvSpPr>
        <p:spPr>
          <a:xfrm>
            <a:off x="843931" y="2852497"/>
            <a:ext cx="1348728" cy="983919"/>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Aesthetic / Rendering</a:t>
            </a:r>
          </a:p>
        </p:txBody>
      </p:sp>
      <p:sp>
        <p:nvSpPr>
          <p:cNvPr id="54" name="Rectangle 53">
            <a:extLst>
              <a:ext uri="{FF2B5EF4-FFF2-40B4-BE49-F238E27FC236}">
                <a16:creationId xmlns:a16="http://schemas.microsoft.com/office/drawing/2014/main" id="{80696665-7D2E-47FC-910B-D2C9C7D59CD4}"/>
              </a:ext>
            </a:extLst>
          </p:cNvPr>
          <p:cNvSpPr/>
          <p:nvPr/>
        </p:nvSpPr>
        <p:spPr>
          <a:xfrm>
            <a:off x="10030693" y="1267008"/>
            <a:ext cx="1363012" cy="968654"/>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cs typeface="Calibri" panose="020F0502020204030204" pitchFamily="34" charset="0"/>
              </a:rPr>
              <a:t>CAE models</a:t>
            </a:r>
          </a:p>
        </p:txBody>
      </p:sp>
      <p:sp>
        <p:nvSpPr>
          <p:cNvPr id="3" name="Footer Placeholder 2">
            <a:extLst>
              <a:ext uri="{FF2B5EF4-FFF2-40B4-BE49-F238E27FC236}">
                <a16:creationId xmlns:a16="http://schemas.microsoft.com/office/drawing/2014/main" id="{673E0D0B-3492-43DD-9909-0E5498497866}"/>
              </a:ext>
            </a:extLst>
          </p:cNvPr>
          <p:cNvSpPr>
            <a:spLocks noGrp="1"/>
          </p:cNvSpPr>
          <p:nvPr>
            <p:ph type="ftr" sz="quarter" idx="3"/>
          </p:nvPr>
        </p:nvSpPr>
        <p:spPr/>
        <p:txBody>
          <a:bodyPr/>
          <a:lstStyle/>
          <a:p>
            <a:r>
              <a:rPr lang="en-GB"/>
              <a:t>© Granta Design | CONFIDENTIAL</a:t>
            </a:r>
            <a:endParaRPr lang="en-GB" dirty="0"/>
          </a:p>
        </p:txBody>
      </p:sp>
      <p:pic>
        <p:nvPicPr>
          <p:cNvPr id="27" name="Picture 9">
            <a:extLst>
              <a:ext uri="{FF2B5EF4-FFF2-40B4-BE49-F238E27FC236}">
                <a16:creationId xmlns:a16="http://schemas.microsoft.com/office/drawing/2014/main" id="{3A10D297-C483-4126-803E-330B2A3DB6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28" name="Picture 10">
            <a:extLst>
              <a:ext uri="{FF2B5EF4-FFF2-40B4-BE49-F238E27FC236}">
                <a16:creationId xmlns:a16="http://schemas.microsoft.com/office/drawing/2014/main" id="{126E942C-8E55-4795-8F71-D7111BE633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172431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56"/>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5" grpId="0" animBg="1"/>
      <p:bldP spid="58" grpId="0" animBg="1"/>
      <p:bldP spid="52" grpId="0" animBg="1"/>
      <p:bldP spid="53" grpId="0" animBg="1"/>
      <p:bldP spid="23" grpId="0" animBg="1"/>
      <p:bldP spid="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Bild 9" descr="Screen Shot 2017-11-02 at 12.44.16.png">
            <a:extLst>
              <a:ext uri="{FF2B5EF4-FFF2-40B4-BE49-F238E27FC236}">
                <a16:creationId xmlns:a16="http://schemas.microsoft.com/office/drawing/2014/main" id="{D73FF0C1-C180-4223-A613-D74F67DD3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211616"/>
          </a:xfrm>
          <a:prstGeom prst="rect">
            <a:avLst/>
          </a:prstGeom>
        </p:spPr>
      </p:pic>
      <p:sp>
        <p:nvSpPr>
          <p:cNvPr id="81" name="Arrow: U-Turn 80">
            <a:extLst>
              <a:ext uri="{FF2B5EF4-FFF2-40B4-BE49-F238E27FC236}">
                <a16:creationId xmlns:a16="http://schemas.microsoft.com/office/drawing/2014/main" id="{6FBFB118-292B-47F9-8EBF-D51666AB0872}"/>
              </a:ext>
            </a:extLst>
          </p:cNvPr>
          <p:cNvSpPr/>
          <p:nvPr/>
        </p:nvSpPr>
        <p:spPr>
          <a:xfrm rot="5400000">
            <a:off x="3879254" y="-986892"/>
            <a:ext cx="4121957" cy="10283876"/>
          </a:xfrm>
          <a:prstGeom prst="uturnArrow">
            <a:avLst>
              <a:gd name="adj1" fmla="val 20743"/>
              <a:gd name="adj2" fmla="val 25000"/>
              <a:gd name="adj3" fmla="val 25000"/>
              <a:gd name="adj4" fmla="val 42686"/>
              <a:gd name="adj5" fmla="val 99910"/>
            </a:avLst>
          </a:prstGeom>
          <a:solidFill>
            <a:schemeClr val="accent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2"/>
              </a:solidFill>
              <a:latin typeface="Arial" panose="020B0604020202020204" pitchFamily="34" charset="0"/>
              <a:cs typeface="Arial" panose="020B0604020202020204" pitchFamily="34" charset="0"/>
            </a:endParaRPr>
          </a:p>
        </p:txBody>
      </p:sp>
      <p:pic>
        <p:nvPicPr>
          <p:cNvPr id="82" name="Picture 81">
            <a:extLst>
              <a:ext uri="{FF2B5EF4-FFF2-40B4-BE49-F238E27FC236}">
                <a16:creationId xmlns:a16="http://schemas.microsoft.com/office/drawing/2014/main" id="{86CC4EC7-4255-49BA-B9C8-BC0A0CCC05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4981" y="4385437"/>
            <a:ext cx="2083678" cy="1487746"/>
          </a:xfrm>
          <a:prstGeom prst="rect">
            <a:avLst/>
          </a:prstGeom>
          <a:ln>
            <a:solidFill>
              <a:schemeClr val="bg2"/>
            </a:solidFill>
          </a:ln>
          <a:scene3d>
            <a:camera prst="perspectiveRight"/>
            <a:lightRig rig="threePt" dir="t"/>
          </a:scene3d>
        </p:spPr>
      </p:pic>
      <p:pic>
        <p:nvPicPr>
          <p:cNvPr id="83" name="Picture 82">
            <a:extLst>
              <a:ext uri="{FF2B5EF4-FFF2-40B4-BE49-F238E27FC236}">
                <a16:creationId xmlns:a16="http://schemas.microsoft.com/office/drawing/2014/main" id="{684D07DD-23A5-46B4-ADA8-6D0FAC93AC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04" b="20832"/>
          <a:stretch/>
        </p:blipFill>
        <p:spPr>
          <a:xfrm>
            <a:off x="9071784" y="3902667"/>
            <a:ext cx="1699280" cy="1600831"/>
          </a:xfrm>
          <a:prstGeom prst="rect">
            <a:avLst/>
          </a:prstGeom>
          <a:noFill/>
          <a:ln>
            <a:solidFill>
              <a:schemeClr val="bg2"/>
            </a:solidFill>
          </a:ln>
          <a:scene3d>
            <a:camera prst="perspectiveLeft"/>
            <a:lightRig rig="threePt" dir="t"/>
          </a:scene3d>
        </p:spPr>
      </p:pic>
      <p:pic>
        <p:nvPicPr>
          <p:cNvPr id="84" name="Picture 83">
            <a:extLst>
              <a:ext uri="{FF2B5EF4-FFF2-40B4-BE49-F238E27FC236}">
                <a16:creationId xmlns:a16="http://schemas.microsoft.com/office/drawing/2014/main" id="{4CF6B773-E20F-4D93-B040-C4AC5630F6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34" t="4308" r="6307" b="11089"/>
          <a:stretch/>
        </p:blipFill>
        <p:spPr>
          <a:xfrm>
            <a:off x="4752770" y="1789281"/>
            <a:ext cx="2185143" cy="1679413"/>
          </a:xfrm>
          <a:prstGeom prst="rect">
            <a:avLst/>
          </a:prstGeom>
          <a:ln>
            <a:solidFill>
              <a:schemeClr val="bg2"/>
            </a:solidFill>
          </a:ln>
          <a:scene3d>
            <a:camera prst="perspectiveLeft"/>
            <a:lightRig rig="threePt" dir="t"/>
          </a:scene3d>
        </p:spPr>
      </p:pic>
      <p:sp>
        <p:nvSpPr>
          <p:cNvPr id="85" name="TextBox 84">
            <a:extLst>
              <a:ext uri="{FF2B5EF4-FFF2-40B4-BE49-F238E27FC236}">
                <a16:creationId xmlns:a16="http://schemas.microsoft.com/office/drawing/2014/main" id="{0666951F-AE58-4287-8F6A-9588579199F3}"/>
              </a:ext>
            </a:extLst>
          </p:cNvPr>
          <p:cNvSpPr txBox="1"/>
          <p:nvPr/>
        </p:nvSpPr>
        <p:spPr>
          <a:xfrm>
            <a:off x="2026388" y="1322738"/>
            <a:ext cx="1252327" cy="369332"/>
          </a:xfrm>
          <a:prstGeom prst="rect">
            <a:avLst/>
          </a:prstGeom>
          <a:noFill/>
        </p:spPr>
        <p:txBody>
          <a:bodyPr wrap="square" rtlCol="0">
            <a:spAutoFit/>
          </a:bodyPr>
          <a:lstStyle/>
          <a:p>
            <a:pPr algn="ctr"/>
            <a:r>
              <a:rPr lang="en-GB" b="1" dirty="0">
                <a:solidFill>
                  <a:schemeClr val="tx2"/>
                </a:solidFill>
                <a:latin typeface="Arial" panose="020B0604020202020204" pitchFamily="34" charset="0"/>
                <a:cs typeface="Arial" panose="020B0604020202020204" pitchFamily="34" charset="0"/>
              </a:rPr>
              <a:t>Concept</a:t>
            </a:r>
          </a:p>
        </p:txBody>
      </p:sp>
      <p:sp>
        <p:nvSpPr>
          <p:cNvPr id="86" name="TextBox 85">
            <a:extLst>
              <a:ext uri="{FF2B5EF4-FFF2-40B4-BE49-F238E27FC236}">
                <a16:creationId xmlns:a16="http://schemas.microsoft.com/office/drawing/2014/main" id="{FBEAA752-DFE9-4A31-9EC0-4E98909E0D50}"/>
              </a:ext>
            </a:extLst>
          </p:cNvPr>
          <p:cNvSpPr txBox="1"/>
          <p:nvPr/>
        </p:nvSpPr>
        <p:spPr>
          <a:xfrm>
            <a:off x="4540097" y="1330139"/>
            <a:ext cx="2661673" cy="369332"/>
          </a:xfrm>
          <a:prstGeom prst="rect">
            <a:avLst/>
          </a:prstGeom>
          <a:noFill/>
        </p:spPr>
        <p:txBody>
          <a:bodyPr wrap="square" rtlCol="0">
            <a:spAutoFit/>
          </a:bodyPr>
          <a:lstStyle/>
          <a:p>
            <a:pPr algn="ctr"/>
            <a:r>
              <a:rPr lang="en-GB" b="1" dirty="0">
                <a:solidFill>
                  <a:schemeClr val="tx2"/>
                </a:solidFill>
                <a:latin typeface="Arial" panose="020B0604020202020204" pitchFamily="34" charset="0"/>
                <a:cs typeface="Arial" panose="020B0604020202020204" pitchFamily="34" charset="0"/>
              </a:rPr>
              <a:t>Engineering Design</a:t>
            </a:r>
          </a:p>
        </p:txBody>
      </p:sp>
      <p:sp>
        <p:nvSpPr>
          <p:cNvPr id="87" name="TextBox 86">
            <a:extLst>
              <a:ext uri="{FF2B5EF4-FFF2-40B4-BE49-F238E27FC236}">
                <a16:creationId xmlns:a16="http://schemas.microsoft.com/office/drawing/2014/main" id="{A75FCC08-D34C-4843-9C7E-8CB82233507D}"/>
              </a:ext>
            </a:extLst>
          </p:cNvPr>
          <p:cNvSpPr txBox="1"/>
          <p:nvPr/>
        </p:nvSpPr>
        <p:spPr>
          <a:xfrm>
            <a:off x="8528069" y="1405779"/>
            <a:ext cx="1542217" cy="369332"/>
          </a:xfrm>
          <a:prstGeom prst="rect">
            <a:avLst/>
          </a:prstGeom>
          <a:noFill/>
        </p:spPr>
        <p:txBody>
          <a:bodyPr wrap="square" rtlCol="0">
            <a:spAutoFit/>
          </a:bodyPr>
          <a:lstStyle/>
          <a:p>
            <a:pPr algn="ctr"/>
            <a:r>
              <a:rPr lang="en-GB" b="1" dirty="0">
                <a:solidFill>
                  <a:schemeClr val="tx2"/>
                </a:solidFill>
                <a:latin typeface="Arial" panose="020B0604020202020204" pitchFamily="34" charset="0"/>
                <a:cs typeface="Arial" panose="020B0604020202020204" pitchFamily="34" charset="0"/>
              </a:rPr>
              <a:t>Simulation</a:t>
            </a:r>
          </a:p>
        </p:txBody>
      </p:sp>
      <p:sp>
        <p:nvSpPr>
          <p:cNvPr id="88" name="TextBox 87">
            <a:extLst>
              <a:ext uri="{FF2B5EF4-FFF2-40B4-BE49-F238E27FC236}">
                <a16:creationId xmlns:a16="http://schemas.microsoft.com/office/drawing/2014/main" id="{818491BB-9CEE-4BAD-AFAB-E22E865F5A3C}"/>
              </a:ext>
            </a:extLst>
          </p:cNvPr>
          <p:cNvSpPr txBox="1"/>
          <p:nvPr/>
        </p:nvSpPr>
        <p:spPr>
          <a:xfrm>
            <a:off x="9962583" y="5582746"/>
            <a:ext cx="1659493" cy="369332"/>
          </a:xfrm>
          <a:prstGeom prst="rect">
            <a:avLst/>
          </a:prstGeom>
          <a:noFill/>
        </p:spPr>
        <p:txBody>
          <a:bodyPr wrap="square" rtlCol="0">
            <a:spAutoFit/>
          </a:bodyPr>
          <a:lstStyle/>
          <a:p>
            <a:pPr algn="ctr"/>
            <a:r>
              <a:rPr lang="en-GB" b="1" dirty="0">
                <a:solidFill>
                  <a:schemeClr val="tx2"/>
                </a:solidFill>
                <a:latin typeface="Arial" panose="020B0604020202020204" pitchFamily="34" charset="0"/>
                <a:cs typeface="Arial" panose="020B0604020202020204" pitchFamily="34" charset="0"/>
              </a:rPr>
              <a:t>Prototyping</a:t>
            </a:r>
          </a:p>
        </p:txBody>
      </p:sp>
      <p:sp>
        <p:nvSpPr>
          <p:cNvPr id="89" name="TextBox 88">
            <a:extLst>
              <a:ext uri="{FF2B5EF4-FFF2-40B4-BE49-F238E27FC236}">
                <a16:creationId xmlns:a16="http://schemas.microsoft.com/office/drawing/2014/main" id="{2598F935-A7D1-4F6C-9B2F-0CABC2485BDC}"/>
              </a:ext>
            </a:extLst>
          </p:cNvPr>
          <p:cNvSpPr txBox="1"/>
          <p:nvPr/>
        </p:nvSpPr>
        <p:spPr>
          <a:xfrm>
            <a:off x="5844417" y="5952369"/>
            <a:ext cx="1759634" cy="369332"/>
          </a:xfrm>
          <a:prstGeom prst="rect">
            <a:avLst/>
          </a:prstGeom>
          <a:noFill/>
        </p:spPr>
        <p:txBody>
          <a:bodyPr wrap="square" rtlCol="0">
            <a:spAutoFit/>
          </a:bodyPr>
          <a:lstStyle/>
          <a:p>
            <a:pPr algn="ctr"/>
            <a:r>
              <a:rPr lang="en-GB" b="1" dirty="0">
                <a:solidFill>
                  <a:schemeClr val="tx2"/>
                </a:solidFill>
                <a:latin typeface="Arial" panose="020B0604020202020204" pitchFamily="34" charset="0"/>
                <a:cs typeface="Arial" panose="020B0604020202020204" pitchFamily="34" charset="0"/>
              </a:rPr>
              <a:t>Manufacture</a:t>
            </a:r>
          </a:p>
        </p:txBody>
      </p:sp>
      <p:sp>
        <p:nvSpPr>
          <p:cNvPr id="90" name="TextBox 89">
            <a:extLst>
              <a:ext uri="{FF2B5EF4-FFF2-40B4-BE49-F238E27FC236}">
                <a16:creationId xmlns:a16="http://schemas.microsoft.com/office/drawing/2014/main" id="{150353D6-C786-406B-AECB-0B77EC748DDA}"/>
              </a:ext>
            </a:extLst>
          </p:cNvPr>
          <p:cNvSpPr txBox="1"/>
          <p:nvPr/>
        </p:nvSpPr>
        <p:spPr>
          <a:xfrm>
            <a:off x="2677424" y="5944168"/>
            <a:ext cx="1368284" cy="369332"/>
          </a:xfrm>
          <a:prstGeom prst="rect">
            <a:avLst/>
          </a:prstGeom>
          <a:noFill/>
        </p:spPr>
        <p:txBody>
          <a:bodyPr wrap="square" rtlCol="0">
            <a:spAutoFit/>
          </a:bodyPr>
          <a:lstStyle/>
          <a:p>
            <a:pPr algn="ctr"/>
            <a:r>
              <a:rPr lang="en-GB" b="1" dirty="0">
                <a:solidFill>
                  <a:schemeClr val="tx2"/>
                </a:solidFill>
                <a:latin typeface="Arial" panose="020B0604020202020204" pitchFamily="34" charset="0"/>
                <a:cs typeface="Arial" panose="020B0604020202020204" pitchFamily="34" charset="0"/>
              </a:rPr>
              <a:t>Customer</a:t>
            </a:r>
          </a:p>
        </p:txBody>
      </p:sp>
      <p:pic>
        <p:nvPicPr>
          <p:cNvPr id="92" name="Picture 91">
            <a:extLst>
              <a:ext uri="{FF2B5EF4-FFF2-40B4-BE49-F238E27FC236}">
                <a16:creationId xmlns:a16="http://schemas.microsoft.com/office/drawing/2014/main" id="{7843AEC4-3B25-4157-83A3-275C454C49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134" t="5791" r="10972" b="16394"/>
          <a:stretch/>
        </p:blipFill>
        <p:spPr>
          <a:xfrm>
            <a:off x="1580543" y="1791045"/>
            <a:ext cx="2185143" cy="1637198"/>
          </a:xfrm>
          <a:prstGeom prst="rect">
            <a:avLst/>
          </a:prstGeom>
          <a:ln>
            <a:solidFill>
              <a:schemeClr val="bg2"/>
            </a:solidFill>
          </a:ln>
          <a:scene3d>
            <a:camera prst="perspectiveRight"/>
            <a:lightRig rig="threePt" dir="t"/>
          </a:scene3d>
        </p:spPr>
      </p:pic>
      <p:pic>
        <p:nvPicPr>
          <p:cNvPr id="93" name="Picture 92">
            <a:extLst>
              <a:ext uri="{FF2B5EF4-FFF2-40B4-BE49-F238E27FC236}">
                <a16:creationId xmlns:a16="http://schemas.microsoft.com/office/drawing/2014/main" id="{A5A7EFC5-C3CA-493A-AE39-3B8B011E1F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7627" t="26655" r="11554" b="27831"/>
          <a:stretch/>
        </p:blipFill>
        <p:spPr>
          <a:xfrm>
            <a:off x="2065292" y="4422006"/>
            <a:ext cx="2454857" cy="1465722"/>
          </a:xfrm>
          <a:prstGeom prst="rect">
            <a:avLst/>
          </a:prstGeom>
          <a:ln>
            <a:solidFill>
              <a:schemeClr val="bg2"/>
            </a:solidFill>
          </a:ln>
          <a:scene3d>
            <a:camera prst="perspectiveLeft"/>
            <a:lightRig rig="threePt" dir="t"/>
          </a:scene3d>
        </p:spPr>
      </p:pic>
      <p:sp>
        <p:nvSpPr>
          <p:cNvPr id="94" name="Rectangle 93">
            <a:extLst>
              <a:ext uri="{FF2B5EF4-FFF2-40B4-BE49-F238E27FC236}">
                <a16:creationId xmlns:a16="http://schemas.microsoft.com/office/drawing/2014/main" id="{18FD7D79-056A-4070-8167-E54129279E16}"/>
              </a:ext>
            </a:extLst>
          </p:cNvPr>
          <p:cNvSpPr/>
          <p:nvPr/>
        </p:nvSpPr>
        <p:spPr>
          <a:xfrm>
            <a:off x="1111089" y="5090786"/>
            <a:ext cx="1348728" cy="983919"/>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cs typeface="Calibri" panose="020F0502020204030204" pitchFamily="34" charset="0"/>
              </a:rPr>
              <a:t>In-service data</a:t>
            </a:r>
          </a:p>
        </p:txBody>
      </p:sp>
      <p:pic>
        <p:nvPicPr>
          <p:cNvPr id="95" name="Picture 94">
            <a:extLst>
              <a:ext uri="{FF2B5EF4-FFF2-40B4-BE49-F238E27FC236}">
                <a16:creationId xmlns:a16="http://schemas.microsoft.com/office/drawing/2014/main" id="{74000828-8484-45ED-A0FC-4A2BD2C373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48319" y="1830153"/>
            <a:ext cx="2185143" cy="1405714"/>
          </a:xfrm>
          <a:prstGeom prst="rect">
            <a:avLst/>
          </a:prstGeom>
          <a:ln>
            <a:solidFill>
              <a:schemeClr val="bg2"/>
            </a:solidFill>
          </a:ln>
          <a:scene3d>
            <a:camera prst="perspectiveRight"/>
            <a:lightRig rig="threePt" dir="t"/>
          </a:scene3d>
        </p:spPr>
      </p:pic>
      <p:sp>
        <p:nvSpPr>
          <p:cNvPr id="96" name="Rectangle 95">
            <a:extLst>
              <a:ext uri="{FF2B5EF4-FFF2-40B4-BE49-F238E27FC236}">
                <a16:creationId xmlns:a16="http://schemas.microsoft.com/office/drawing/2014/main" id="{A06BBFF5-EA56-454C-8FFD-E022B39D1955}"/>
              </a:ext>
            </a:extLst>
          </p:cNvPr>
          <p:cNvSpPr/>
          <p:nvPr/>
        </p:nvSpPr>
        <p:spPr>
          <a:xfrm>
            <a:off x="10110035" y="3132753"/>
            <a:ext cx="1324187" cy="961670"/>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cs typeface="Calibri" panose="020F0502020204030204" pitchFamily="34" charset="0"/>
              </a:rPr>
              <a:t>Testing and analysis</a:t>
            </a:r>
          </a:p>
        </p:txBody>
      </p:sp>
      <p:sp>
        <p:nvSpPr>
          <p:cNvPr id="97" name="Rectangle 96">
            <a:extLst>
              <a:ext uri="{FF2B5EF4-FFF2-40B4-BE49-F238E27FC236}">
                <a16:creationId xmlns:a16="http://schemas.microsoft.com/office/drawing/2014/main" id="{E2505681-693A-4F21-B5AE-8C398A98AF1E}"/>
              </a:ext>
            </a:extLst>
          </p:cNvPr>
          <p:cNvSpPr/>
          <p:nvPr/>
        </p:nvSpPr>
        <p:spPr>
          <a:xfrm>
            <a:off x="8178597" y="5131589"/>
            <a:ext cx="1289122" cy="961670"/>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cs typeface="Calibri" panose="020F0502020204030204" pitchFamily="34" charset="0"/>
              </a:rPr>
              <a:t>Supplier specs</a:t>
            </a:r>
          </a:p>
        </p:txBody>
      </p:sp>
      <p:sp>
        <p:nvSpPr>
          <p:cNvPr id="98" name="Rectangle 97">
            <a:extLst>
              <a:ext uri="{FF2B5EF4-FFF2-40B4-BE49-F238E27FC236}">
                <a16:creationId xmlns:a16="http://schemas.microsoft.com/office/drawing/2014/main" id="{5468AAB0-AD2C-4D66-ACF9-BE25F09C7922}"/>
              </a:ext>
            </a:extLst>
          </p:cNvPr>
          <p:cNvSpPr/>
          <p:nvPr/>
        </p:nvSpPr>
        <p:spPr>
          <a:xfrm>
            <a:off x="4788335" y="4019230"/>
            <a:ext cx="1363012" cy="966098"/>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cs typeface="Calibri" panose="020F0502020204030204" pitchFamily="34" charset="0"/>
              </a:rPr>
              <a:t>Compliance data</a:t>
            </a:r>
          </a:p>
        </p:txBody>
      </p:sp>
      <p:sp>
        <p:nvSpPr>
          <p:cNvPr id="99" name="Rectangle 98">
            <a:extLst>
              <a:ext uri="{FF2B5EF4-FFF2-40B4-BE49-F238E27FC236}">
                <a16:creationId xmlns:a16="http://schemas.microsoft.com/office/drawing/2014/main" id="{4CF6BAAE-2067-4603-869D-D79F870FB4ED}"/>
              </a:ext>
            </a:extLst>
          </p:cNvPr>
          <p:cNvSpPr/>
          <p:nvPr/>
        </p:nvSpPr>
        <p:spPr>
          <a:xfrm>
            <a:off x="3785456" y="2644603"/>
            <a:ext cx="1363013" cy="989739"/>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cs typeface="Calibri" panose="020F0502020204030204" pitchFamily="34" charset="0"/>
              </a:rPr>
              <a:t>Basic material properties</a:t>
            </a:r>
          </a:p>
        </p:txBody>
      </p:sp>
      <p:sp>
        <p:nvSpPr>
          <p:cNvPr id="100" name="Rectangle 99">
            <a:extLst>
              <a:ext uri="{FF2B5EF4-FFF2-40B4-BE49-F238E27FC236}">
                <a16:creationId xmlns:a16="http://schemas.microsoft.com/office/drawing/2014/main" id="{D22D43DE-FA33-40F1-9BD1-E3014FB85491}"/>
              </a:ext>
            </a:extLst>
          </p:cNvPr>
          <p:cNvSpPr/>
          <p:nvPr/>
        </p:nvSpPr>
        <p:spPr>
          <a:xfrm>
            <a:off x="6561984" y="2656196"/>
            <a:ext cx="1363013" cy="983919"/>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cs typeface="Calibri" panose="020F0502020204030204" pitchFamily="34" charset="0"/>
              </a:rPr>
              <a:t>Detailed engineering properties</a:t>
            </a:r>
          </a:p>
        </p:txBody>
      </p:sp>
      <p:sp>
        <p:nvSpPr>
          <p:cNvPr id="101" name="Rectangle 100">
            <a:extLst>
              <a:ext uri="{FF2B5EF4-FFF2-40B4-BE49-F238E27FC236}">
                <a16:creationId xmlns:a16="http://schemas.microsoft.com/office/drawing/2014/main" id="{D5082358-48AA-46F4-9F61-3DBC8CD01282}"/>
              </a:ext>
            </a:extLst>
          </p:cNvPr>
          <p:cNvSpPr/>
          <p:nvPr/>
        </p:nvSpPr>
        <p:spPr>
          <a:xfrm>
            <a:off x="843931" y="2852497"/>
            <a:ext cx="1348728" cy="983919"/>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Aesthetic / Rendering</a:t>
            </a:r>
          </a:p>
        </p:txBody>
      </p:sp>
      <p:sp>
        <p:nvSpPr>
          <p:cNvPr id="102" name="Rectangle 101">
            <a:extLst>
              <a:ext uri="{FF2B5EF4-FFF2-40B4-BE49-F238E27FC236}">
                <a16:creationId xmlns:a16="http://schemas.microsoft.com/office/drawing/2014/main" id="{F458D8F6-B73B-4B6C-B423-41A438712E5B}"/>
              </a:ext>
            </a:extLst>
          </p:cNvPr>
          <p:cNvSpPr/>
          <p:nvPr/>
        </p:nvSpPr>
        <p:spPr>
          <a:xfrm>
            <a:off x="10030693" y="1267008"/>
            <a:ext cx="1363012" cy="968654"/>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cs typeface="Calibri" panose="020F0502020204030204" pitchFamily="34" charset="0"/>
              </a:rPr>
              <a:t>CAE models</a:t>
            </a:r>
          </a:p>
        </p:txBody>
      </p:sp>
      <p:grpSp>
        <p:nvGrpSpPr>
          <p:cNvPr id="25" name="Group 24">
            <a:extLst>
              <a:ext uri="{FF2B5EF4-FFF2-40B4-BE49-F238E27FC236}">
                <a16:creationId xmlns:a16="http://schemas.microsoft.com/office/drawing/2014/main" id="{43972BA9-5774-46EA-92F0-8C1042A0EBF2}"/>
              </a:ext>
            </a:extLst>
          </p:cNvPr>
          <p:cNvGrpSpPr/>
          <p:nvPr/>
        </p:nvGrpSpPr>
        <p:grpSpPr>
          <a:xfrm>
            <a:off x="355626" y="1267007"/>
            <a:ext cx="11904423" cy="5200314"/>
            <a:chOff x="910847" y="1347412"/>
            <a:chExt cx="10391562" cy="4783515"/>
          </a:xfrm>
        </p:grpSpPr>
        <p:sp>
          <p:nvSpPr>
            <p:cNvPr id="26" name="Rectangle 25">
              <a:extLst>
                <a:ext uri="{FF2B5EF4-FFF2-40B4-BE49-F238E27FC236}">
                  <a16:creationId xmlns:a16="http://schemas.microsoft.com/office/drawing/2014/main" id="{2A2A3F22-D7B1-4264-AD20-D7EC20D4CCE3}"/>
                </a:ext>
              </a:extLst>
            </p:cNvPr>
            <p:cNvSpPr/>
            <p:nvPr/>
          </p:nvSpPr>
          <p:spPr>
            <a:xfrm>
              <a:off x="910847" y="1347412"/>
              <a:ext cx="10391562" cy="4783515"/>
            </a:xfrm>
            <a:prstGeom prst="rect">
              <a:avLst/>
            </a:prstGeom>
            <a:solidFill>
              <a:srgbClr val="FFFFFF">
                <a:alpha val="8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64E921CB-714D-46B7-84CB-AA620A4CD76E}"/>
                </a:ext>
              </a:extLst>
            </p:cNvPr>
            <p:cNvGrpSpPr/>
            <p:nvPr/>
          </p:nvGrpSpPr>
          <p:grpSpPr>
            <a:xfrm>
              <a:off x="1840163" y="1711572"/>
              <a:ext cx="8487729" cy="3714750"/>
              <a:chOff x="316162" y="1711572"/>
              <a:chExt cx="8487729" cy="3714750"/>
            </a:xfrm>
          </p:grpSpPr>
          <p:pic>
            <p:nvPicPr>
              <p:cNvPr id="28" name="Picture 8">
                <a:extLst>
                  <a:ext uri="{FF2B5EF4-FFF2-40B4-BE49-F238E27FC236}">
                    <a16:creationId xmlns:a16="http://schemas.microsoft.com/office/drawing/2014/main" id="{F8FC1B6C-99D3-4277-86E0-C436A49609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8887" y="2110034"/>
                <a:ext cx="993775"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2">
                <a:extLst>
                  <a:ext uri="{FF2B5EF4-FFF2-40B4-BE49-F238E27FC236}">
                    <a16:creationId xmlns:a16="http://schemas.microsoft.com/office/drawing/2014/main" id="{918D3172-3E55-4C8B-A183-2892EB9F2E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3141" y="3100311"/>
                <a:ext cx="1011237"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6">
                <a:extLst>
                  <a:ext uri="{FF2B5EF4-FFF2-40B4-BE49-F238E27FC236}">
                    <a16:creationId xmlns:a16="http://schemas.microsoft.com/office/drawing/2014/main" id="{93899787-E6CD-4D52-954A-8DDC0BDF01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8099" y="1741734"/>
                <a:ext cx="1079500" cy="12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6">
                <a:extLst>
                  <a:ext uri="{FF2B5EF4-FFF2-40B4-BE49-F238E27FC236}">
                    <a16:creationId xmlns:a16="http://schemas.microsoft.com/office/drawing/2014/main" id="{11BD54A6-CA8F-4DAB-AF27-4C407528EC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90266" y="1802059"/>
                <a:ext cx="1225550"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a:extLst>
                  <a:ext uri="{FF2B5EF4-FFF2-40B4-BE49-F238E27FC236}">
                    <a16:creationId xmlns:a16="http://schemas.microsoft.com/office/drawing/2014/main" id="{B539DBEC-A2B8-497B-94DB-37A54E50F2E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6162" y="1789359"/>
                <a:ext cx="1011237"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a:extLst>
                  <a:ext uri="{FF2B5EF4-FFF2-40B4-BE49-F238E27FC236}">
                    <a16:creationId xmlns:a16="http://schemas.microsoft.com/office/drawing/2014/main" id="{F740404F-332E-494F-9377-5837BD3EE70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5641" y="2276545"/>
                <a:ext cx="1285875"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5">
                <a:extLst>
                  <a:ext uri="{FF2B5EF4-FFF2-40B4-BE49-F238E27FC236}">
                    <a16:creationId xmlns:a16="http://schemas.microsoft.com/office/drawing/2014/main" id="{4B3127B1-2574-4CF0-AC97-2C25139EC5A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9062" y="3694359"/>
                <a:ext cx="1011237"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7">
                <a:extLst>
                  <a:ext uri="{FF2B5EF4-FFF2-40B4-BE49-F238E27FC236}">
                    <a16:creationId xmlns:a16="http://schemas.microsoft.com/office/drawing/2014/main" id="{E8BCE7F6-730A-47F2-847B-1B2AB0B8A62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37024" y="1711572"/>
                <a:ext cx="1371600"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10">
                <a:extLst>
                  <a:ext uri="{FF2B5EF4-FFF2-40B4-BE49-F238E27FC236}">
                    <a16:creationId xmlns:a16="http://schemas.microsoft.com/office/drawing/2014/main" id="{4BC19DC4-EBE8-47AC-A60C-8EB888D2C2F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83648" y="3604174"/>
                <a:ext cx="125571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3">
                <a:extLst>
                  <a:ext uri="{FF2B5EF4-FFF2-40B4-BE49-F238E27FC236}">
                    <a16:creationId xmlns:a16="http://schemas.microsoft.com/office/drawing/2014/main" id="{D08C9C18-6D44-4323-8659-F7207F4CAA5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36483" y="2265351"/>
                <a:ext cx="129222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11">
                <a:extLst>
                  <a:ext uri="{FF2B5EF4-FFF2-40B4-BE49-F238E27FC236}">
                    <a16:creationId xmlns:a16="http://schemas.microsoft.com/office/drawing/2014/main" id="{AFE6597E-3DF8-4776-A08C-8520DD4480C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21337" y="4170609"/>
                <a:ext cx="1011237"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14">
                <a:extLst>
                  <a:ext uri="{FF2B5EF4-FFF2-40B4-BE49-F238E27FC236}">
                    <a16:creationId xmlns:a16="http://schemas.microsoft.com/office/drawing/2014/main" id="{705C5C5A-EA39-465D-8134-3774C3A1153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51612" y="3740397"/>
                <a:ext cx="1285875"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15">
                <a:extLst>
                  <a:ext uri="{FF2B5EF4-FFF2-40B4-BE49-F238E27FC236}">
                    <a16:creationId xmlns:a16="http://schemas.microsoft.com/office/drawing/2014/main" id="{D705BB42-9EF0-4A77-88DC-5E5C8625D75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062787" y="1983034"/>
                <a:ext cx="100647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19">
                <a:extLst>
                  <a:ext uri="{FF2B5EF4-FFF2-40B4-BE49-F238E27FC236}">
                    <a16:creationId xmlns:a16="http://schemas.microsoft.com/office/drawing/2014/main" id="{79045DD6-0E79-4539-B950-2353461290D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913054" y="1925884"/>
                <a:ext cx="1189037"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0">
                <a:extLst>
                  <a:ext uri="{FF2B5EF4-FFF2-40B4-BE49-F238E27FC236}">
                    <a16:creationId xmlns:a16="http://schemas.microsoft.com/office/drawing/2014/main" id="{223F0049-0351-4B26-90DF-F84B83AD3AE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86129" y="2856159"/>
                <a:ext cx="1006475"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1">
                <a:extLst>
                  <a:ext uri="{FF2B5EF4-FFF2-40B4-BE49-F238E27FC236}">
                    <a16:creationId xmlns:a16="http://schemas.microsoft.com/office/drawing/2014/main" id="{9FA38E62-D553-4BA5-A2FB-A2DC158A2FC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99374" y="3810247"/>
                <a:ext cx="950913"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2">
                <a:extLst>
                  <a:ext uri="{FF2B5EF4-FFF2-40B4-BE49-F238E27FC236}">
                    <a16:creationId xmlns:a16="http://schemas.microsoft.com/office/drawing/2014/main" id="{04683AF0-E9B2-47C6-B056-62A3822EA1A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421687" y="4151559"/>
                <a:ext cx="1049337" cy="12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3">
                <a:extLst>
                  <a:ext uri="{FF2B5EF4-FFF2-40B4-BE49-F238E27FC236}">
                    <a16:creationId xmlns:a16="http://schemas.microsoft.com/office/drawing/2014/main" id="{2F50CC3C-ED40-42B7-AD6C-E85D17A5199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322754" y="3421309"/>
                <a:ext cx="1169987"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24">
                <a:extLst>
                  <a:ext uri="{FF2B5EF4-FFF2-40B4-BE49-F238E27FC236}">
                    <a16:creationId xmlns:a16="http://schemas.microsoft.com/office/drawing/2014/main" id="{3C9B0DB0-73A4-4391-9987-B2A8246DCCF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846504" y="1962397"/>
                <a:ext cx="12858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3">
                <a:extLst>
                  <a:ext uri="{FF2B5EF4-FFF2-40B4-BE49-F238E27FC236}">
                    <a16:creationId xmlns:a16="http://schemas.microsoft.com/office/drawing/2014/main" id="{A5C92AC6-8D9E-4326-A6E0-0B442E68B84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92654" y="2056059"/>
                <a:ext cx="1011237"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9">
                <a:extLst>
                  <a:ext uri="{FF2B5EF4-FFF2-40B4-BE49-F238E27FC236}">
                    <a16:creationId xmlns:a16="http://schemas.microsoft.com/office/drawing/2014/main" id="{ECF56748-2E04-4A1A-B2AD-E15BC49E7A5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872423" y="3049834"/>
                <a:ext cx="116522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62">
                <a:extLst>
                  <a:ext uri="{FF2B5EF4-FFF2-40B4-BE49-F238E27FC236}">
                    <a16:creationId xmlns:a16="http://schemas.microsoft.com/office/drawing/2014/main" id="{3B3786EE-879E-49DD-A201-91DD94C2A41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20697951">
                <a:off x="1630291" y="3984091"/>
                <a:ext cx="976244" cy="1224743"/>
              </a:xfrm>
              <a:prstGeom prst="rect">
                <a:avLst/>
              </a:prstGeom>
            </p:spPr>
          </p:pic>
          <p:pic>
            <p:nvPicPr>
              <p:cNvPr id="64" name="Picture 26">
                <a:extLst>
                  <a:ext uri="{FF2B5EF4-FFF2-40B4-BE49-F238E27FC236}">
                    <a16:creationId xmlns:a16="http://schemas.microsoft.com/office/drawing/2014/main" id="{1FEBDE1A-0FFF-472B-9AD7-8DE3E78D996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864701" y="3186743"/>
                <a:ext cx="1042987" cy="12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17">
                <a:extLst>
                  <a:ext uri="{FF2B5EF4-FFF2-40B4-BE49-F238E27FC236}">
                    <a16:creationId xmlns:a16="http://schemas.microsoft.com/office/drawing/2014/main" id="{EB8A64A8-FAE7-4D96-83C4-C71205CB703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155521" y="2882354"/>
                <a:ext cx="1139825"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2" name="Title 1"/>
          <p:cNvSpPr>
            <a:spLocks noGrp="1"/>
          </p:cNvSpPr>
          <p:nvPr>
            <p:ph type="title"/>
          </p:nvPr>
        </p:nvSpPr>
        <p:spPr>
          <a:xfrm>
            <a:off x="0" y="116590"/>
            <a:ext cx="11163300" cy="971550"/>
          </a:xfrm>
        </p:spPr>
        <p:txBody>
          <a:bodyPr>
            <a:normAutofit/>
          </a:bodyPr>
          <a:lstStyle/>
          <a:p>
            <a:r>
              <a:rPr lang="en-GB" sz="4400" dirty="0">
                <a:latin typeface="Calibri Light" panose="020F0302020204030204" pitchFamily="34" charset="0"/>
                <a:cs typeface="Calibri Light" panose="020F0302020204030204" pitchFamily="34" charset="0"/>
              </a:rPr>
              <a:t>How is this valuable asset managed today?</a:t>
            </a:r>
          </a:p>
        </p:txBody>
      </p:sp>
      <p:sp>
        <p:nvSpPr>
          <p:cNvPr id="91" name="TextBox 90">
            <a:extLst>
              <a:ext uri="{FF2B5EF4-FFF2-40B4-BE49-F238E27FC236}">
                <a16:creationId xmlns:a16="http://schemas.microsoft.com/office/drawing/2014/main" id="{D97B151B-C919-48AA-8B7F-7A0F8051F25D}"/>
              </a:ext>
            </a:extLst>
          </p:cNvPr>
          <p:cNvSpPr txBox="1"/>
          <p:nvPr/>
        </p:nvSpPr>
        <p:spPr>
          <a:xfrm>
            <a:off x="10415529" y="6221100"/>
            <a:ext cx="1342034" cy="246221"/>
          </a:xfrm>
          <a:prstGeom prst="rect">
            <a:avLst/>
          </a:prstGeom>
          <a:noFill/>
        </p:spPr>
        <p:txBody>
          <a:bodyPr wrap="none" rtlCol="0">
            <a:spAutoFit/>
          </a:bodyPr>
          <a:lstStyle/>
          <a:p>
            <a:pPr algn="r"/>
            <a:r>
              <a:rPr lang="en-GB" sz="500" dirty="0">
                <a:solidFill>
                  <a:schemeClr val="tx1">
                    <a:lumMod val="65000"/>
                    <a:lumOff val="35000"/>
                  </a:schemeClr>
                </a:solidFill>
                <a:latin typeface="Arial" panose="020B0604020202020204" pitchFamily="34" charset="0"/>
                <a:cs typeface="Arial" panose="020B0604020202020204" pitchFamily="34" charset="0"/>
              </a:rPr>
              <a:t>Simulation image: Shutterstock</a:t>
            </a:r>
          </a:p>
          <a:p>
            <a:pPr algn="r"/>
            <a:r>
              <a:rPr lang="en-GB" sz="500" dirty="0">
                <a:solidFill>
                  <a:schemeClr val="tx1">
                    <a:lumMod val="65000"/>
                    <a:lumOff val="35000"/>
                  </a:schemeClr>
                </a:solidFill>
                <a:latin typeface="Arial" panose="020B0604020202020204" pitchFamily="34" charset="0"/>
                <a:cs typeface="Arial" panose="020B0604020202020204" pitchFamily="34" charset="0"/>
              </a:rPr>
              <a:t>Other images: Adobe Stock Photography</a:t>
            </a:r>
          </a:p>
        </p:txBody>
      </p:sp>
      <p:sp>
        <p:nvSpPr>
          <p:cNvPr id="3" name="Footer Placeholder 2">
            <a:extLst>
              <a:ext uri="{FF2B5EF4-FFF2-40B4-BE49-F238E27FC236}">
                <a16:creationId xmlns:a16="http://schemas.microsoft.com/office/drawing/2014/main" id="{4518AB2D-7B56-464C-AB54-BEE9BAB46727}"/>
              </a:ext>
            </a:extLst>
          </p:cNvPr>
          <p:cNvSpPr>
            <a:spLocks noGrp="1"/>
          </p:cNvSpPr>
          <p:nvPr>
            <p:ph type="ftr" sz="quarter" idx="3"/>
          </p:nvPr>
        </p:nvSpPr>
        <p:spPr/>
        <p:txBody>
          <a:bodyPr/>
          <a:lstStyle/>
          <a:p>
            <a:r>
              <a:rPr lang="en-GB"/>
              <a:t>© Granta Design | CONFIDENTIAL</a:t>
            </a:r>
            <a:endParaRPr lang="en-GB" dirty="0"/>
          </a:p>
        </p:txBody>
      </p:sp>
      <p:pic>
        <p:nvPicPr>
          <p:cNvPr id="54" name="Picture 9">
            <a:extLst>
              <a:ext uri="{FF2B5EF4-FFF2-40B4-BE49-F238E27FC236}">
                <a16:creationId xmlns:a16="http://schemas.microsoft.com/office/drawing/2014/main" id="{0FCB47D0-CB1F-48C9-A7AC-B83AD4F9918B}"/>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55" name="Picture 10">
            <a:extLst>
              <a:ext uri="{FF2B5EF4-FFF2-40B4-BE49-F238E27FC236}">
                <a16:creationId xmlns:a16="http://schemas.microsoft.com/office/drawing/2014/main" id="{E76A590A-7DD9-463E-881D-E08C310A113E}"/>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345346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 9" descr="Screen Shot 2017-11-02 at 12.44.16.png">
            <a:extLst>
              <a:ext uri="{FF2B5EF4-FFF2-40B4-BE49-F238E27FC236}">
                <a16:creationId xmlns:a16="http://schemas.microsoft.com/office/drawing/2014/main" id="{6EAFF19C-4AF1-42C1-9577-4C3BBFDFE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194275"/>
          </a:xfrm>
          <a:prstGeom prst="rect">
            <a:avLst/>
          </a:prstGeom>
        </p:spPr>
      </p:pic>
      <p:pic>
        <p:nvPicPr>
          <p:cNvPr id="5" name="Graphic 4">
            <a:extLst>
              <a:ext uri="{FF2B5EF4-FFF2-40B4-BE49-F238E27FC236}">
                <a16:creationId xmlns:a16="http://schemas.microsoft.com/office/drawing/2014/main" id="{F282C01F-81BD-4DED-B0A8-437911D6147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2699"/>
          <a:stretch/>
        </p:blipFill>
        <p:spPr>
          <a:xfrm>
            <a:off x="0" y="1206628"/>
            <a:ext cx="12192000" cy="5259410"/>
          </a:xfrm>
          <a:prstGeom prst="rect">
            <a:avLst/>
          </a:prstGeom>
        </p:spPr>
      </p:pic>
      <p:sp>
        <p:nvSpPr>
          <p:cNvPr id="2" name="Title 1">
            <a:extLst>
              <a:ext uri="{FF2B5EF4-FFF2-40B4-BE49-F238E27FC236}">
                <a16:creationId xmlns:a16="http://schemas.microsoft.com/office/drawing/2014/main" id="{B1DF518F-D228-40FF-A18A-DEFF98713A0A}"/>
              </a:ext>
            </a:extLst>
          </p:cNvPr>
          <p:cNvSpPr>
            <a:spLocks noGrp="1"/>
          </p:cNvSpPr>
          <p:nvPr>
            <p:ph type="title"/>
          </p:nvPr>
        </p:nvSpPr>
        <p:spPr>
          <a:xfrm>
            <a:off x="0" y="100538"/>
            <a:ext cx="11163300" cy="971550"/>
          </a:xfrm>
        </p:spPr>
        <p:txBody>
          <a:bodyPr>
            <a:normAutofit/>
          </a:bodyPr>
          <a:lstStyle/>
          <a:p>
            <a:r>
              <a:rPr lang="en-GB" sz="3600" dirty="0">
                <a:latin typeface="Calibri Light" panose="020F0302020204030204" pitchFamily="34" charset="0"/>
                <a:cs typeface="Calibri Light" panose="020F0302020204030204" pitchFamily="34" charset="0"/>
              </a:rPr>
              <a:t>The big picture: ‘Digitalization’ of business processes </a:t>
            </a:r>
          </a:p>
        </p:txBody>
      </p:sp>
      <p:pic>
        <p:nvPicPr>
          <p:cNvPr id="8" name="Graphic 7">
            <a:extLst>
              <a:ext uri="{FF2B5EF4-FFF2-40B4-BE49-F238E27FC236}">
                <a16:creationId xmlns:a16="http://schemas.microsoft.com/office/drawing/2014/main" id="{3D7EA36F-2FFE-46F2-B785-652A1A26651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140" t="-1" r="4397" b="21212"/>
          <a:stretch/>
        </p:blipFill>
        <p:spPr>
          <a:xfrm>
            <a:off x="0" y="1849821"/>
            <a:ext cx="12192000" cy="4616217"/>
          </a:xfrm>
          <a:prstGeom prst="rect">
            <a:avLst/>
          </a:prstGeom>
        </p:spPr>
      </p:pic>
      <p:pic>
        <p:nvPicPr>
          <p:cNvPr id="9" name="Graphic 8">
            <a:extLst>
              <a:ext uri="{FF2B5EF4-FFF2-40B4-BE49-F238E27FC236}">
                <a16:creationId xmlns:a16="http://schemas.microsoft.com/office/drawing/2014/main" id="{ECEE8F6C-BE06-47C1-80EA-D1F05EDDD4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2515" y="4725478"/>
            <a:ext cx="1743075" cy="1409700"/>
          </a:xfrm>
          <a:prstGeom prst="rect">
            <a:avLst/>
          </a:prstGeom>
        </p:spPr>
      </p:pic>
      <p:pic>
        <p:nvPicPr>
          <p:cNvPr id="10" name="Graphic 9">
            <a:extLst>
              <a:ext uri="{FF2B5EF4-FFF2-40B4-BE49-F238E27FC236}">
                <a16:creationId xmlns:a16="http://schemas.microsoft.com/office/drawing/2014/main" id="{19A06D2C-6E92-44BB-B750-F05AE3A20AB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39889" y="1133475"/>
            <a:ext cx="1428750" cy="1047750"/>
          </a:xfrm>
          <a:prstGeom prst="rect">
            <a:avLst/>
          </a:prstGeom>
        </p:spPr>
      </p:pic>
      <p:grpSp>
        <p:nvGrpSpPr>
          <p:cNvPr id="20" name="Group 19">
            <a:extLst>
              <a:ext uri="{FF2B5EF4-FFF2-40B4-BE49-F238E27FC236}">
                <a16:creationId xmlns:a16="http://schemas.microsoft.com/office/drawing/2014/main" id="{BF0A7EF2-9082-40C0-A095-D86CC43E3DEB}"/>
              </a:ext>
            </a:extLst>
          </p:cNvPr>
          <p:cNvGrpSpPr/>
          <p:nvPr/>
        </p:nvGrpSpPr>
        <p:grpSpPr>
          <a:xfrm>
            <a:off x="8233643" y="1317586"/>
            <a:ext cx="1641489" cy="1133475"/>
            <a:chOff x="8233643" y="1317586"/>
            <a:chExt cx="1641489" cy="1133475"/>
          </a:xfrm>
        </p:grpSpPr>
        <p:pic>
          <p:nvPicPr>
            <p:cNvPr id="11" name="Graphic 10">
              <a:extLst>
                <a:ext uri="{FF2B5EF4-FFF2-40B4-BE49-F238E27FC236}">
                  <a16:creationId xmlns:a16="http://schemas.microsoft.com/office/drawing/2014/main" id="{97DD5576-C432-4F6E-8CD6-9F74E114909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33643" y="1317586"/>
              <a:ext cx="676275" cy="1133475"/>
            </a:xfrm>
            <a:prstGeom prst="rect">
              <a:avLst/>
            </a:prstGeom>
          </p:spPr>
        </p:pic>
        <p:sp>
          <p:nvSpPr>
            <p:cNvPr id="16" name="TextBox 15">
              <a:extLst>
                <a:ext uri="{FF2B5EF4-FFF2-40B4-BE49-F238E27FC236}">
                  <a16:creationId xmlns:a16="http://schemas.microsoft.com/office/drawing/2014/main" id="{38D96E35-7B91-4B9D-92D5-8B1FD246795A}"/>
                </a:ext>
              </a:extLst>
            </p:cNvPr>
            <p:cNvSpPr txBox="1"/>
            <p:nvPr/>
          </p:nvSpPr>
          <p:spPr>
            <a:xfrm>
              <a:off x="8869729" y="1472684"/>
              <a:ext cx="1005403"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Finance</a:t>
              </a:r>
            </a:p>
          </p:txBody>
        </p:sp>
      </p:grpSp>
      <p:grpSp>
        <p:nvGrpSpPr>
          <p:cNvPr id="21" name="Group 20">
            <a:extLst>
              <a:ext uri="{FF2B5EF4-FFF2-40B4-BE49-F238E27FC236}">
                <a16:creationId xmlns:a16="http://schemas.microsoft.com/office/drawing/2014/main" id="{1CE96713-9B33-4606-ACEB-C6A716F06457}"/>
              </a:ext>
            </a:extLst>
          </p:cNvPr>
          <p:cNvGrpSpPr/>
          <p:nvPr/>
        </p:nvGrpSpPr>
        <p:grpSpPr>
          <a:xfrm>
            <a:off x="4006921" y="1525168"/>
            <a:ext cx="2756728" cy="1133475"/>
            <a:chOff x="4006921" y="1525168"/>
            <a:chExt cx="2756728" cy="1133475"/>
          </a:xfrm>
        </p:grpSpPr>
        <p:pic>
          <p:nvPicPr>
            <p:cNvPr id="12" name="Graphic 11">
              <a:extLst>
                <a:ext uri="{FF2B5EF4-FFF2-40B4-BE49-F238E27FC236}">
                  <a16:creationId xmlns:a16="http://schemas.microsoft.com/office/drawing/2014/main" id="{A5803274-E4D1-4CE8-8BC7-2F0FE26B028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87374" y="1525168"/>
              <a:ext cx="676275" cy="1133475"/>
            </a:xfrm>
            <a:prstGeom prst="rect">
              <a:avLst/>
            </a:prstGeom>
          </p:spPr>
        </p:pic>
        <p:sp>
          <p:nvSpPr>
            <p:cNvPr id="17" name="TextBox 16">
              <a:extLst>
                <a:ext uri="{FF2B5EF4-FFF2-40B4-BE49-F238E27FC236}">
                  <a16:creationId xmlns:a16="http://schemas.microsoft.com/office/drawing/2014/main" id="{443B1627-A416-48E3-8910-986526AEC3E7}"/>
                </a:ext>
              </a:extLst>
            </p:cNvPr>
            <p:cNvSpPr txBox="1"/>
            <p:nvPr/>
          </p:nvSpPr>
          <p:spPr>
            <a:xfrm>
              <a:off x="4006921" y="1708720"/>
              <a:ext cx="219005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Human Resources</a:t>
              </a:r>
            </a:p>
          </p:txBody>
        </p:sp>
      </p:grpSp>
      <p:grpSp>
        <p:nvGrpSpPr>
          <p:cNvPr id="22" name="Group 21">
            <a:extLst>
              <a:ext uri="{FF2B5EF4-FFF2-40B4-BE49-F238E27FC236}">
                <a16:creationId xmlns:a16="http://schemas.microsoft.com/office/drawing/2014/main" id="{A5F4F5F3-1318-4CD8-ACF8-D496F976DA68}"/>
              </a:ext>
            </a:extLst>
          </p:cNvPr>
          <p:cNvGrpSpPr/>
          <p:nvPr/>
        </p:nvGrpSpPr>
        <p:grpSpPr>
          <a:xfrm>
            <a:off x="7284738" y="2658643"/>
            <a:ext cx="2438296" cy="1133475"/>
            <a:chOff x="7284738" y="2658643"/>
            <a:chExt cx="2438296" cy="1133475"/>
          </a:xfrm>
        </p:grpSpPr>
        <p:pic>
          <p:nvPicPr>
            <p:cNvPr id="13" name="Graphic 12">
              <a:extLst>
                <a:ext uri="{FF2B5EF4-FFF2-40B4-BE49-F238E27FC236}">
                  <a16:creationId xmlns:a16="http://schemas.microsoft.com/office/drawing/2014/main" id="{44003423-35CF-4D1B-A801-5431A4BCD0A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284738" y="2658643"/>
              <a:ext cx="676275" cy="1133475"/>
            </a:xfrm>
            <a:prstGeom prst="rect">
              <a:avLst/>
            </a:prstGeom>
          </p:spPr>
        </p:pic>
        <p:sp>
          <p:nvSpPr>
            <p:cNvPr id="18" name="TextBox 17">
              <a:extLst>
                <a:ext uri="{FF2B5EF4-FFF2-40B4-BE49-F238E27FC236}">
                  <a16:creationId xmlns:a16="http://schemas.microsoft.com/office/drawing/2014/main" id="{A8A0BA35-6DB4-49E4-9C1E-6887E08B3382}"/>
                </a:ext>
              </a:extLst>
            </p:cNvPr>
            <p:cNvSpPr txBox="1"/>
            <p:nvPr/>
          </p:nvSpPr>
          <p:spPr>
            <a:xfrm>
              <a:off x="7961013" y="2822677"/>
              <a:ext cx="1762021"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Product Design</a:t>
              </a:r>
            </a:p>
          </p:txBody>
        </p:sp>
      </p:grpSp>
      <p:grpSp>
        <p:nvGrpSpPr>
          <p:cNvPr id="23" name="Group 22">
            <a:extLst>
              <a:ext uri="{FF2B5EF4-FFF2-40B4-BE49-F238E27FC236}">
                <a16:creationId xmlns:a16="http://schemas.microsoft.com/office/drawing/2014/main" id="{15C3FDF4-4651-43D5-B48F-B12943EA9962}"/>
              </a:ext>
            </a:extLst>
          </p:cNvPr>
          <p:cNvGrpSpPr/>
          <p:nvPr/>
        </p:nvGrpSpPr>
        <p:grpSpPr>
          <a:xfrm>
            <a:off x="3062543" y="3192043"/>
            <a:ext cx="1844720" cy="1200150"/>
            <a:chOff x="3062543" y="3192043"/>
            <a:chExt cx="1844720" cy="1200150"/>
          </a:xfrm>
        </p:grpSpPr>
        <p:pic>
          <p:nvPicPr>
            <p:cNvPr id="15" name="Graphic 14">
              <a:extLst>
                <a:ext uri="{FF2B5EF4-FFF2-40B4-BE49-F238E27FC236}">
                  <a16:creationId xmlns:a16="http://schemas.microsoft.com/office/drawing/2014/main" id="{3D3CDDD6-8A10-49F9-822E-D245A4905DD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183363" y="3192043"/>
              <a:ext cx="723900" cy="1200150"/>
            </a:xfrm>
            <a:prstGeom prst="rect">
              <a:avLst/>
            </a:prstGeom>
          </p:spPr>
        </p:pic>
        <p:sp>
          <p:nvSpPr>
            <p:cNvPr id="19" name="TextBox 18">
              <a:extLst>
                <a:ext uri="{FF2B5EF4-FFF2-40B4-BE49-F238E27FC236}">
                  <a16:creationId xmlns:a16="http://schemas.microsoft.com/office/drawing/2014/main" id="{09E221C0-0E46-441C-A177-D90FBA6370C9}"/>
                </a:ext>
              </a:extLst>
            </p:cNvPr>
            <p:cNvSpPr txBox="1"/>
            <p:nvPr/>
          </p:nvSpPr>
          <p:spPr>
            <a:xfrm>
              <a:off x="3062543" y="3367314"/>
              <a:ext cx="1120820"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Materials</a:t>
              </a:r>
            </a:p>
          </p:txBody>
        </p:sp>
      </p:grpSp>
      <p:grpSp>
        <p:nvGrpSpPr>
          <p:cNvPr id="7" name="Group 6">
            <a:extLst>
              <a:ext uri="{FF2B5EF4-FFF2-40B4-BE49-F238E27FC236}">
                <a16:creationId xmlns:a16="http://schemas.microsoft.com/office/drawing/2014/main" id="{E3F128AA-93F5-468F-B33F-4B961FD29B5B}"/>
              </a:ext>
            </a:extLst>
          </p:cNvPr>
          <p:cNvGrpSpPr/>
          <p:nvPr/>
        </p:nvGrpSpPr>
        <p:grpSpPr>
          <a:xfrm>
            <a:off x="1814303" y="2509916"/>
            <a:ext cx="1239448" cy="1052696"/>
            <a:chOff x="1814303" y="2541815"/>
            <a:chExt cx="1239448" cy="1052696"/>
          </a:xfrm>
        </p:grpSpPr>
        <p:sp>
          <p:nvSpPr>
            <p:cNvPr id="24" name="TextBox 23">
              <a:extLst>
                <a:ext uri="{FF2B5EF4-FFF2-40B4-BE49-F238E27FC236}">
                  <a16:creationId xmlns:a16="http://schemas.microsoft.com/office/drawing/2014/main" id="{54DFBF59-F13B-44C6-947D-9CE4309F0BA2}"/>
                </a:ext>
              </a:extLst>
            </p:cNvPr>
            <p:cNvSpPr txBox="1"/>
            <p:nvPr/>
          </p:nvSpPr>
          <p:spPr>
            <a:xfrm>
              <a:off x="1814303" y="2541815"/>
              <a:ext cx="813043" cy="369332"/>
            </a:xfrm>
            <a:prstGeom prst="rect">
              <a:avLst/>
            </a:prstGeom>
            <a:noFill/>
          </p:spPr>
          <p:txBody>
            <a:bodyPr wrap="none" rtlCol="0">
              <a:spAutoFit/>
            </a:bodyPr>
            <a:lstStyle/>
            <a:p>
              <a:r>
                <a:rPr lang="en-GB" b="1" dirty="0">
                  <a:latin typeface="Arial" panose="020B0604020202020204" pitchFamily="34" charset="0"/>
                  <a:cs typeface="Arial" panose="020B0604020202020204" pitchFamily="34" charset="0"/>
                </a:rPr>
                <a:t>Why?</a:t>
              </a:r>
            </a:p>
          </p:txBody>
        </p:sp>
        <p:cxnSp>
          <p:nvCxnSpPr>
            <p:cNvPr id="4" name="Connector: Elbow 3">
              <a:extLst>
                <a:ext uri="{FF2B5EF4-FFF2-40B4-BE49-F238E27FC236}">
                  <a16:creationId xmlns:a16="http://schemas.microsoft.com/office/drawing/2014/main" id="{6B39D84D-E12B-49CA-A3E6-3698F4E31722}"/>
                </a:ext>
              </a:extLst>
            </p:cNvPr>
            <p:cNvCxnSpPr>
              <a:cxnSpLocks/>
              <a:stCxn id="24" idx="2"/>
            </p:cNvCxnSpPr>
            <p:nvPr/>
          </p:nvCxnSpPr>
          <p:spPr>
            <a:xfrm rot="16200000" flipH="1">
              <a:off x="2295606" y="2836365"/>
              <a:ext cx="683364" cy="832927"/>
            </a:xfrm>
            <a:prstGeom prst="bentConnector2">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C55F4435-AD85-4B29-943B-9BE576B2DBD8}"/>
              </a:ext>
            </a:extLst>
          </p:cNvPr>
          <p:cNvSpPr>
            <a:spLocks noGrp="1"/>
          </p:cNvSpPr>
          <p:nvPr>
            <p:ph type="ftr" sz="quarter" idx="3"/>
          </p:nvPr>
        </p:nvSpPr>
        <p:spPr/>
        <p:txBody>
          <a:bodyPr/>
          <a:lstStyle/>
          <a:p>
            <a:r>
              <a:rPr lang="en-GB"/>
              <a:t>© Granta Design | CONFIDENTIAL</a:t>
            </a:r>
            <a:endParaRPr lang="en-GB" dirty="0"/>
          </a:p>
        </p:txBody>
      </p:sp>
      <p:pic>
        <p:nvPicPr>
          <p:cNvPr id="26" name="Picture 9">
            <a:extLst>
              <a:ext uri="{FF2B5EF4-FFF2-40B4-BE49-F238E27FC236}">
                <a16:creationId xmlns:a16="http://schemas.microsoft.com/office/drawing/2014/main" id="{5A6B4AFE-9548-4553-A9D0-7ED706A856D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27" name="Picture 10">
            <a:extLst>
              <a:ext uri="{FF2B5EF4-FFF2-40B4-BE49-F238E27FC236}">
                <a16:creationId xmlns:a16="http://schemas.microsoft.com/office/drawing/2014/main" id="{A0169F8E-3D12-4305-A02A-14ED2C4B6F7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186402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 9" descr="Screen Shot 2017-11-02 at 12.44.16.png">
            <a:extLst>
              <a:ext uri="{FF2B5EF4-FFF2-40B4-BE49-F238E27FC236}">
                <a16:creationId xmlns:a16="http://schemas.microsoft.com/office/drawing/2014/main" id="{96961989-2784-4DC5-AFB4-BBA976387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 y="-1"/>
            <a:ext cx="12192000" cy="1198684"/>
          </a:xfrm>
          <a:prstGeom prst="rect">
            <a:avLst/>
          </a:prstGeom>
        </p:spPr>
      </p:pic>
      <p:sp>
        <p:nvSpPr>
          <p:cNvPr id="2" name="Title 1"/>
          <p:cNvSpPr>
            <a:spLocks noGrp="1"/>
          </p:cNvSpPr>
          <p:nvPr>
            <p:ph type="title"/>
          </p:nvPr>
        </p:nvSpPr>
        <p:spPr>
          <a:xfrm>
            <a:off x="0" y="113855"/>
            <a:ext cx="11163300" cy="971550"/>
          </a:xfrm>
        </p:spPr>
        <p:txBody>
          <a:bodyPr>
            <a:normAutofit/>
          </a:bodyPr>
          <a:lstStyle/>
          <a:p>
            <a:r>
              <a:rPr lang="en-GB" sz="3600" dirty="0">
                <a:latin typeface="Calibri Light" panose="020F0302020204030204" pitchFamily="34" charset="0"/>
                <a:cs typeface="Calibri Light" panose="020F0302020204030204" pitchFamily="34" charset="0"/>
              </a:rPr>
              <a:t>Why has materials information lagged behind?</a:t>
            </a:r>
          </a:p>
        </p:txBody>
      </p:sp>
      <p:graphicFrame>
        <p:nvGraphicFramePr>
          <p:cNvPr id="6" name="Diagram 5"/>
          <p:cNvGraphicFramePr/>
          <p:nvPr/>
        </p:nvGraphicFramePr>
        <p:xfrm>
          <a:off x="1599121" y="767271"/>
          <a:ext cx="8993758" cy="59958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2153728" y="1293573"/>
            <a:ext cx="3278038" cy="523220"/>
          </a:xfrm>
          <a:prstGeom prst="wedgeRectCallout">
            <a:avLst>
              <a:gd name="adj1" fmla="val 44379"/>
              <a:gd name="adj2" fmla="val 111005"/>
            </a:avLst>
          </a:prstGeom>
          <a:solidFill>
            <a:schemeClr val="accent2"/>
          </a:solidFill>
          <a:ln w="12700">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n-US"/>
            </a:defPPr>
            <a:lvl1pPr>
              <a:defRPr sz="1400" b="1">
                <a:solidFill>
                  <a:schemeClr val="bg1"/>
                </a:solidFill>
                <a:latin typeface="Arial" panose="020B0604020202020204" pitchFamily="34" charset="0"/>
                <a:cs typeface="Arial" panose="020B0604020202020204" pitchFamily="34" charset="0"/>
              </a:defRPr>
            </a:lvl1pPr>
          </a:lstStyle>
          <a:p>
            <a:pPr algn="ctr"/>
            <a:r>
              <a:rPr lang="en-GB" b="0">
                <a:solidFill>
                  <a:schemeClr val="tx1"/>
                </a:solidFill>
              </a:rPr>
              <a:t>E.g., Multi-dimensional functional data </a:t>
            </a:r>
            <a:br>
              <a:rPr lang="en-GB" b="0">
                <a:solidFill>
                  <a:schemeClr val="tx1"/>
                </a:solidFill>
              </a:rPr>
            </a:br>
            <a:r>
              <a:rPr lang="en-GB" b="0">
                <a:solidFill>
                  <a:schemeClr val="tx1"/>
                </a:solidFill>
              </a:rPr>
              <a:t>(how properties vary with conditions) </a:t>
            </a:r>
          </a:p>
        </p:txBody>
      </p:sp>
      <p:sp>
        <p:nvSpPr>
          <p:cNvPr id="9" name="TextBox 8"/>
          <p:cNvSpPr txBox="1"/>
          <p:nvPr/>
        </p:nvSpPr>
        <p:spPr>
          <a:xfrm>
            <a:off x="7697639" y="1560643"/>
            <a:ext cx="2383765" cy="738664"/>
          </a:xfrm>
          <a:prstGeom prst="wedgeRectCallout">
            <a:avLst>
              <a:gd name="adj1" fmla="val -43779"/>
              <a:gd name="adj2" fmla="val 98433"/>
            </a:avLst>
          </a:prstGeom>
          <a:solidFill>
            <a:schemeClr val="accent2"/>
          </a:solidFill>
          <a:ln w="12700">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n-US"/>
            </a:defPPr>
            <a:lvl1pPr>
              <a:defRPr sz="1400" b="1">
                <a:solidFill>
                  <a:schemeClr val="bg1"/>
                </a:solidFill>
                <a:latin typeface="Arial" panose="020B0604020202020204" pitchFamily="34" charset="0"/>
                <a:cs typeface="Arial" panose="020B0604020202020204" pitchFamily="34" charset="0"/>
              </a:defRPr>
            </a:lvl1pPr>
          </a:lstStyle>
          <a:p>
            <a:pPr algn="ctr"/>
            <a:r>
              <a:rPr lang="en-GB" b="0">
                <a:solidFill>
                  <a:schemeClr val="tx1"/>
                </a:solidFill>
              </a:rPr>
              <a:t>Metals, plastics, composites, additive manufacturing, coatings…</a:t>
            </a:r>
          </a:p>
        </p:txBody>
      </p:sp>
      <p:sp>
        <p:nvSpPr>
          <p:cNvPr id="10" name="TextBox 9"/>
          <p:cNvSpPr txBox="1"/>
          <p:nvPr/>
        </p:nvSpPr>
        <p:spPr>
          <a:xfrm>
            <a:off x="8781691" y="2811083"/>
            <a:ext cx="1713781" cy="954107"/>
          </a:xfrm>
          <a:prstGeom prst="wedgeRectCallout">
            <a:avLst>
              <a:gd name="adj1" fmla="val -49819"/>
              <a:gd name="adj2" fmla="val 84871"/>
            </a:avLst>
          </a:prstGeom>
          <a:solidFill>
            <a:schemeClr val="accent2"/>
          </a:solidFill>
          <a:ln w="12700">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n-US"/>
            </a:defPPr>
            <a:lvl1pPr>
              <a:defRPr sz="1400" b="1">
                <a:solidFill>
                  <a:schemeClr val="bg1"/>
                </a:solidFill>
                <a:latin typeface="Arial" panose="020B0604020202020204" pitchFamily="34" charset="0"/>
                <a:cs typeface="Arial" panose="020B0604020202020204" pitchFamily="34" charset="0"/>
              </a:defRPr>
            </a:lvl1pPr>
          </a:lstStyle>
          <a:p>
            <a:pPr algn="ctr"/>
            <a:r>
              <a:rPr lang="en-GB" b="0">
                <a:solidFill>
                  <a:schemeClr val="tx1"/>
                </a:solidFill>
              </a:rPr>
              <a:t>Complicated </a:t>
            </a:r>
            <a:br>
              <a:rPr lang="en-GB" b="0">
                <a:solidFill>
                  <a:schemeClr val="tx1"/>
                </a:solidFill>
              </a:rPr>
            </a:br>
            <a:r>
              <a:rPr lang="en-GB" b="0">
                <a:solidFill>
                  <a:schemeClr val="tx1"/>
                </a:solidFill>
              </a:rPr>
              <a:t>inter-relationships, units, unique data types…</a:t>
            </a:r>
          </a:p>
        </p:txBody>
      </p:sp>
      <p:sp>
        <p:nvSpPr>
          <p:cNvPr id="11" name="TextBox 10"/>
          <p:cNvSpPr txBox="1"/>
          <p:nvPr/>
        </p:nvSpPr>
        <p:spPr>
          <a:xfrm>
            <a:off x="8032630" y="5585912"/>
            <a:ext cx="1713781" cy="738664"/>
          </a:xfrm>
          <a:prstGeom prst="wedgeRectCallout">
            <a:avLst>
              <a:gd name="adj1" fmla="val -76497"/>
              <a:gd name="adj2" fmla="val -29577"/>
            </a:avLst>
          </a:prstGeom>
          <a:solidFill>
            <a:schemeClr val="accent2"/>
          </a:solidFill>
          <a:ln w="12700">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n-US"/>
            </a:defPPr>
            <a:lvl1pPr>
              <a:defRPr sz="1400" b="1">
                <a:solidFill>
                  <a:schemeClr val="bg1"/>
                </a:solidFill>
                <a:latin typeface="Arial" panose="020B0604020202020204" pitchFamily="34" charset="0"/>
                <a:cs typeface="Arial" panose="020B0604020202020204" pitchFamily="34" charset="0"/>
              </a:defRPr>
            </a:lvl1pPr>
          </a:lstStyle>
          <a:p>
            <a:pPr algn="ctr"/>
            <a:r>
              <a:rPr lang="en-GB" b="0">
                <a:solidFill>
                  <a:schemeClr val="tx1"/>
                </a:solidFill>
              </a:rPr>
              <a:t>Constantly updated with new tests, </a:t>
            </a:r>
            <a:br>
              <a:rPr lang="en-GB" b="0">
                <a:solidFill>
                  <a:schemeClr val="tx1"/>
                </a:solidFill>
              </a:rPr>
            </a:br>
            <a:r>
              <a:rPr lang="en-GB" b="0">
                <a:solidFill>
                  <a:schemeClr val="tx1"/>
                </a:solidFill>
              </a:rPr>
              <a:t>in-service data…</a:t>
            </a:r>
          </a:p>
        </p:txBody>
      </p:sp>
      <p:sp>
        <p:nvSpPr>
          <p:cNvPr id="12" name="TextBox 11"/>
          <p:cNvSpPr txBox="1"/>
          <p:nvPr/>
        </p:nvSpPr>
        <p:spPr>
          <a:xfrm>
            <a:off x="1810110" y="5427762"/>
            <a:ext cx="1713781" cy="954107"/>
          </a:xfrm>
          <a:prstGeom prst="wedgeRectCallout">
            <a:avLst>
              <a:gd name="adj1" fmla="val 74510"/>
              <a:gd name="adj2" fmla="val -64612"/>
            </a:avLst>
          </a:prstGeom>
          <a:solidFill>
            <a:schemeClr val="accent2"/>
          </a:solidFill>
          <a:ln w="12700">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n-US"/>
            </a:defPPr>
            <a:lvl1pPr>
              <a:defRPr sz="1400" b="1">
                <a:solidFill>
                  <a:schemeClr val="bg1"/>
                </a:solidFill>
                <a:latin typeface="Arial" panose="020B0604020202020204" pitchFamily="34" charset="0"/>
                <a:cs typeface="Arial" panose="020B0604020202020204" pitchFamily="34" charset="0"/>
              </a:defRPr>
            </a:lvl1pPr>
          </a:lstStyle>
          <a:p>
            <a:pPr algn="ctr"/>
            <a:r>
              <a:rPr lang="en-GB" b="0">
                <a:solidFill>
                  <a:schemeClr val="tx1"/>
                </a:solidFill>
              </a:rPr>
              <a:t>Generic data in conceptual design </a:t>
            </a:r>
            <a:r>
              <a:rPr lang="en-GB" b="0">
                <a:solidFill>
                  <a:schemeClr val="tx1"/>
                </a:solidFill>
                <a:sym typeface="Wingdings" panose="05000000000000000000" pitchFamily="2" charset="2"/>
              </a:rPr>
              <a:t></a:t>
            </a:r>
            <a:r>
              <a:rPr lang="en-GB" b="0">
                <a:solidFill>
                  <a:schemeClr val="tx1"/>
                </a:solidFill>
              </a:rPr>
              <a:t> grade-specific in manufacturing</a:t>
            </a:r>
          </a:p>
        </p:txBody>
      </p:sp>
      <p:sp>
        <p:nvSpPr>
          <p:cNvPr id="13" name="TextBox 12"/>
          <p:cNvSpPr txBox="1"/>
          <p:nvPr/>
        </p:nvSpPr>
        <p:spPr>
          <a:xfrm>
            <a:off x="1698684" y="3919145"/>
            <a:ext cx="1713781" cy="954107"/>
          </a:xfrm>
          <a:prstGeom prst="wedgeRectCallout">
            <a:avLst>
              <a:gd name="adj1" fmla="val 46322"/>
              <a:gd name="adj2" fmla="val -95352"/>
            </a:avLst>
          </a:prstGeom>
          <a:solidFill>
            <a:schemeClr val="accent2"/>
          </a:solidFill>
          <a:ln w="12700">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n-US"/>
            </a:defPPr>
            <a:lvl1pPr>
              <a:defRPr sz="1400" b="1">
                <a:solidFill>
                  <a:schemeClr val="bg1"/>
                </a:solidFill>
                <a:latin typeface="Arial" panose="020B0604020202020204" pitchFamily="34" charset="0"/>
                <a:cs typeface="Arial" panose="020B0604020202020204" pitchFamily="34" charset="0"/>
              </a:defRPr>
            </a:lvl1pPr>
          </a:lstStyle>
          <a:p>
            <a:pPr algn="ctr"/>
            <a:r>
              <a:rPr lang="en-GB" b="0">
                <a:solidFill>
                  <a:schemeClr val="tx1"/>
                </a:solidFill>
              </a:rPr>
              <a:t>Solutions come through hard-won implementation experience</a:t>
            </a:r>
          </a:p>
        </p:txBody>
      </p:sp>
      <p:sp>
        <p:nvSpPr>
          <p:cNvPr id="3" name="Footer Placeholder 2">
            <a:extLst>
              <a:ext uri="{FF2B5EF4-FFF2-40B4-BE49-F238E27FC236}">
                <a16:creationId xmlns:a16="http://schemas.microsoft.com/office/drawing/2014/main" id="{00BE5848-5033-4500-92B5-DB54E4E7F225}"/>
              </a:ext>
            </a:extLst>
          </p:cNvPr>
          <p:cNvSpPr>
            <a:spLocks noGrp="1"/>
          </p:cNvSpPr>
          <p:nvPr>
            <p:ph type="ftr" sz="quarter" idx="3"/>
          </p:nvPr>
        </p:nvSpPr>
        <p:spPr/>
        <p:txBody>
          <a:bodyPr/>
          <a:lstStyle/>
          <a:p>
            <a:r>
              <a:rPr lang="en-GB"/>
              <a:t>© Granta Design | CONFIDENTIAL</a:t>
            </a:r>
            <a:endParaRPr lang="en-GB" dirty="0"/>
          </a:p>
        </p:txBody>
      </p:sp>
      <p:pic>
        <p:nvPicPr>
          <p:cNvPr id="15" name="Picture 9">
            <a:extLst>
              <a:ext uri="{FF2B5EF4-FFF2-40B4-BE49-F238E27FC236}">
                <a16:creationId xmlns:a16="http://schemas.microsoft.com/office/drawing/2014/main" id="{6318AF7C-2DAC-402B-9E83-8AC78BF1B8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16" name="Picture 10">
            <a:extLst>
              <a:ext uri="{FF2B5EF4-FFF2-40B4-BE49-F238E27FC236}">
                <a16:creationId xmlns:a16="http://schemas.microsoft.com/office/drawing/2014/main" id="{DCC188AD-1FF7-4343-A4DC-F4587599F6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214060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 9" descr="Screen Shot 2017-11-02 at 12.44.16.png">
            <a:extLst>
              <a:ext uri="{FF2B5EF4-FFF2-40B4-BE49-F238E27FC236}">
                <a16:creationId xmlns:a16="http://schemas.microsoft.com/office/drawing/2014/main" id="{5EC8017F-B6E8-4DCB-8D49-50206AB1B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220965"/>
          </a:xfrm>
          <a:prstGeom prst="rect">
            <a:avLst/>
          </a:prstGeom>
        </p:spPr>
      </p:pic>
      <p:pic>
        <p:nvPicPr>
          <p:cNvPr id="13" name="Picture 12">
            <a:extLst>
              <a:ext uri="{FF2B5EF4-FFF2-40B4-BE49-F238E27FC236}">
                <a16:creationId xmlns:a16="http://schemas.microsoft.com/office/drawing/2014/main" id="{294BAB51-398E-43AF-8CBF-81D10B745F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45" t="4709" r="10734" b="6377"/>
          <a:stretch/>
        </p:blipFill>
        <p:spPr>
          <a:xfrm>
            <a:off x="210348" y="1251284"/>
            <a:ext cx="2359800" cy="2753475"/>
          </a:xfrm>
          <a:prstGeom prst="rect">
            <a:avLst/>
          </a:prstGeom>
        </p:spPr>
      </p:pic>
      <p:sp>
        <p:nvSpPr>
          <p:cNvPr id="2" name="Title 1">
            <a:extLst>
              <a:ext uri="{FF2B5EF4-FFF2-40B4-BE49-F238E27FC236}">
                <a16:creationId xmlns:a16="http://schemas.microsoft.com/office/drawing/2014/main" id="{292475E6-2EB8-4212-9F5F-F6085748C759}"/>
              </a:ext>
            </a:extLst>
          </p:cNvPr>
          <p:cNvSpPr>
            <a:spLocks noGrp="1"/>
          </p:cNvSpPr>
          <p:nvPr>
            <p:ph type="title"/>
          </p:nvPr>
        </p:nvSpPr>
        <p:spPr>
          <a:xfrm>
            <a:off x="0" y="121554"/>
            <a:ext cx="11163300" cy="971550"/>
          </a:xfrm>
        </p:spPr>
        <p:txBody>
          <a:bodyPr>
            <a:normAutofit/>
          </a:bodyPr>
          <a:lstStyle/>
          <a:p>
            <a:r>
              <a:rPr lang="en-GB" sz="4400" dirty="0">
                <a:latin typeface="Calibri Light" panose="020F0302020204030204" pitchFamily="34" charset="0"/>
                <a:cs typeface="Calibri Light" panose="020F0302020204030204" pitchFamily="34" charset="0"/>
              </a:rPr>
              <a:t>Consequences</a:t>
            </a:r>
          </a:p>
        </p:txBody>
      </p:sp>
      <p:sp>
        <p:nvSpPr>
          <p:cNvPr id="7" name="Speech Bubble: Rectangle 6">
            <a:extLst>
              <a:ext uri="{FF2B5EF4-FFF2-40B4-BE49-F238E27FC236}">
                <a16:creationId xmlns:a16="http://schemas.microsoft.com/office/drawing/2014/main" id="{CD9620A1-DB98-44EC-8532-9A9106EE49F6}"/>
              </a:ext>
            </a:extLst>
          </p:cNvPr>
          <p:cNvSpPr/>
          <p:nvPr/>
        </p:nvSpPr>
        <p:spPr>
          <a:xfrm>
            <a:off x="2611243" y="1537324"/>
            <a:ext cx="3557752" cy="2056646"/>
          </a:xfrm>
          <a:prstGeom prst="wedgeRectCallout">
            <a:avLst>
              <a:gd name="adj1" fmla="val -57731"/>
              <a:gd name="adj2" fmla="val -12324"/>
            </a:avLst>
          </a:prstGeom>
          <a:solidFill>
            <a:schemeClr val="accent6"/>
          </a:solidFill>
          <a:ln w="12700">
            <a:noFill/>
          </a:ln>
        </p:spPr>
        <p:style>
          <a:lnRef idx="2">
            <a:schemeClr val="accent3"/>
          </a:lnRef>
          <a:fillRef idx="1">
            <a:schemeClr val="lt1"/>
          </a:fillRef>
          <a:effectRef idx="0">
            <a:schemeClr val="accent3"/>
          </a:effectRef>
          <a:fontRef idx="minor">
            <a:schemeClr val="dk1"/>
          </a:fontRef>
        </p:style>
        <p:txBody>
          <a:bodyPr rtlCol="0" anchor="t"/>
          <a:lstStyle/>
          <a:p>
            <a:pPr algn="ctr">
              <a:lnSpc>
                <a:spcPct val="150000"/>
              </a:lnSpc>
            </a:pPr>
            <a:r>
              <a:rPr lang="en-GB" sz="2400" b="1" dirty="0">
                <a:solidFill>
                  <a:schemeClr val="tx1"/>
                </a:solidFill>
                <a:latin typeface="Arial" panose="020B0604020202020204" pitchFamily="34" charset="0"/>
                <a:cs typeface="Arial" panose="020B0604020202020204" pitchFamily="34" charset="0"/>
              </a:rPr>
              <a:t>Weeks of wasted time</a:t>
            </a:r>
          </a:p>
          <a:p>
            <a:pPr marL="285750" indent="-201613">
              <a:lnSpc>
                <a:spcPct val="150000"/>
              </a:lnSpc>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Finding / verifying data</a:t>
            </a:r>
          </a:p>
          <a:p>
            <a:pPr marL="285750" indent="-201613">
              <a:lnSpc>
                <a:spcPct val="150000"/>
              </a:lnSpc>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Re-mapping BoMs</a:t>
            </a:r>
          </a:p>
          <a:p>
            <a:pPr marL="285750" indent="-201613">
              <a:lnSpc>
                <a:spcPct val="150000"/>
              </a:lnSpc>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Repeating tests &amp; analysis…</a:t>
            </a:r>
          </a:p>
        </p:txBody>
      </p:sp>
      <p:grpSp>
        <p:nvGrpSpPr>
          <p:cNvPr id="18" name="Group 17">
            <a:extLst>
              <a:ext uri="{FF2B5EF4-FFF2-40B4-BE49-F238E27FC236}">
                <a16:creationId xmlns:a16="http://schemas.microsoft.com/office/drawing/2014/main" id="{5EF5810C-ABB2-4D35-BED6-296069D484C1}"/>
              </a:ext>
            </a:extLst>
          </p:cNvPr>
          <p:cNvGrpSpPr/>
          <p:nvPr/>
        </p:nvGrpSpPr>
        <p:grpSpPr>
          <a:xfrm>
            <a:off x="194251" y="4209689"/>
            <a:ext cx="6433135" cy="2056646"/>
            <a:chOff x="194251" y="4255409"/>
            <a:chExt cx="6433135" cy="2056646"/>
          </a:xfrm>
        </p:grpSpPr>
        <p:pic>
          <p:nvPicPr>
            <p:cNvPr id="17" name="Picture 16">
              <a:extLst>
                <a:ext uri="{FF2B5EF4-FFF2-40B4-BE49-F238E27FC236}">
                  <a16:creationId xmlns:a16="http://schemas.microsoft.com/office/drawing/2014/main" id="{8D71C47D-CFD7-41D4-9209-8CCEBF705C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9380" y="4255409"/>
              <a:ext cx="3048006" cy="1524003"/>
            </a:xfrm>
            <a:prstGeom prst="rect">
              <a:avLst/>
            </a:prstGeom>
          </p:spPr>
        </p:pic>
        <p:sp>
          <p:nvSpPr>
            <p:cNvPr id="9" name="Speech Bubble: Rectangle 8">
              <a:extLst>
                <a:ext uri="{FF2B5EF4-FFF2-40B4-BE49-F238E27FC236}">
                  <a16:creationId xmlns:a16="http://schemas.microsoft.com/office/drawing/2014/main" id="{4F0E1DC3-D4B5-455C-903A-B5F8FC26B776}"/>
                </a:ext>
              </a:extLst>
            </p:cNvPr>
            <p:cNvSpPr/>
            <p:nvPr/>
          </p:nvSpPr>
          <p:spPr>
            <a:xfrm>
              <a:off x="194251" y="4255409"/>
              <a:ext cx="3557752" cy="2056646"/>
            </a:xfrm>
            <a:prstGeom prst="wedgeRectCallout">
              <a:avLst>
                <a:gd name="adj1" fmla="val 65407"/>
                <a:gd name="adj2" fmla="val 6710"/>
              </a:avLst>
            </a:prstGeom>
            <a:solidFill>
              <a:schemeClr val="accent4"/>
            </a:solidFill>
            <a:ln w="12700">
              <a:noFill/>
            </a:ln>
          </p:spPr>
          <p:style>
            <a:lnRef idx="2">
              <a:schemeClr val="accent3"/>
            </a:lnRef>
            <a:fillRef idx="1">
              <a:schemeClr val="lt1"/>
            </a:fillRef>
            <a:effectRef idx="0">
              <a:schemeClr val="accent3"/>
            </a:effectRef>
            <a:fontRef idx="minor">
              <a:schemeClr val="dk1"/>
            </a:fontRef>
          </p:style>
          <p:txBody>
            <a:bodyPr rtlCol="0" anchor="t"/>
            <a:lstStyle/>
            <a:p>
              <a:pPr algn="ctr">
                <a:lnSpc>
                  <a:spcPct val="150000"/>
                </a:lnSpc>
              </a:pPr>
              <a:r>
                <a:rPr lang="en-GB" sz="2400" b="1" dirty="0">
                  <a:solidFill>
                    <a:schemeClr val="tx1"/>
                  </a:solidFill>
                  <a:latin typeface="Arial" panose="020B0604020202020204" pitchFamily="34" charset="0"/>
                  <a:cs typeface="Arial" panose="020B0604020202020204" pitchFamily="34" charset="0"/>
                </a:rPr>
                <a:t>Broken processes</a:t>
              </a:r>
            </a:p>
            <a:p>
              <a:pPr marL="285750" indent="-201613">
                <a:lnSpc>
                  <a:spcPct val="150000"/>
                </a:lnSpc>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Can’t check compliance</a:t>
              </a:r>
            </a:p>
            <a:p>
              <a:pPr marL="285750" indent="-201613">
                <a:lnSpc>
                  <a:spcPct val="150000"/>
                </a:lnSpc>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CAD and CAE inconsistent</a:t>
              </a:r>
            </a:p>
            <a:p>
              <a:pPr marL="285750" indent="-201613">
                <a:lnSpc>
                  <a:spcPct val="150000"/>
                </a:lnSpc>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Inadequate revision control…</a:t>
              </a:r>
            </a:p>
          </p:txBody>
        </p:sp>
      </p:grpSp>
      <p:grpSp>
        <p:nvGrpSpPr>
          <p:cNvPr id="5" name="Group 4">
            <a:extLst>
              <a:ext uri="{FF2B5EF4-FFF2-40B4-BE49-F238E27FC236}">
                <a16:creationId xmlns:a16="http://schemas.microsoft.com/office/drawing/2014/main" id="{3613458B-923A-4368-B805-FD132C493F91}"/>
              </a:ext>
            </a:extLst>
          </p:cNvPr>
          <p:cNvGrpSpPr/>
          <p:nvPr/>
        </p:nvGrpSpPr>
        <p:grpSpPr>
          <a:xfrm>
            <a:off x="6779173" y="1298775"/>
            <a:ext cx="5412827" cy="2183727"/>
            <a:chOff x="6779173" y="1344495"/>
            <a:chExt cx="5412827" cy="2183727"/>
          </a:xfrm>
        </p:grpSpPr>
        <p:pic>
          <p:nvPicPr>
            <p:cNvPr id="4" name="Picture 3">
              <a:extLst>
                <a:ext uri="{FF2B5EF4-FFF2-40B4-BE49-F238E27FC236}">
                  <a16:creationId xmlns:a16="http://schemas.microsoft.com/office/drawing/2014/main" id="{641A98A4-39CF-4CFC-A68C-0325414A8676}"/>
                </a:ext>
              </a:extLst>
            </p:cNvPr>
            <p:cNvPicPr>
              <a:picLocks noChangeAspect="1"/>
            </p:cNvPicPr>
            <p:nvPr/>
          </p:nvPicPr>
          <p:blipFill rotWithShape="1">
            <a:blip r:embed="rId6">
              <a:extLst>
                <a:ext uri="{28A0092B-C50C-407E-A947-70E740481C1C}">
                  <a14:useLocalDpi xmlns:a14="http://schemas.microsoft.com/office/drawing/2010/main" val="0"/>
                </a:ext>
              </a:extLst>
            </a:blip>
            <a:srcRect r="49066"/>
            <a:stretch/>
          </p:blipFill>
          <p:spPr>
            <a:xfrm>
              <a:off x="9326751" y="1384952"/>
              <a:ext cx="2865249" cy="2143270"/>
            </a:xfrm>
            <a:prstGeom prst="rect">
              <a:avLst/>
            </a:prstGeom>
          </p:spPr>
        </p:pic>
        <p:sp>
          <p:nvSpPr>
            <p:cNvPr id="8" name="Speech Bubble: Rectangle 7">
              <a:extLst>
                <a:ext uri="{FF2B5EF4-FFF2-40B4-BE49-F238E27FC236}">
                  <a16:creationId xmlns:a16="http://schemas.microsoft.com/office/drawing/2014/main" id="{FAEED21B-768F-4C77-9F8C-9D63E4392087}"/>
                </a:ext>
              </a:extLst>
            </p:cNvPr>
            <p:cNvSpPr/>
            <p:nvPr/>
          </p:nvSpPr>
          <p:spPr>
            <a:xfrm>
              <a:off x="6779173" y="1344495"/>
              <a:ext cx="3382507" cy="2056646"/>
            </a:xfrm>
            <a:prstGeom prst="wedgeRectCallout">
              <a:avLst>
                <a:gd name="adj1" fmla="val 62372"/>
                <a:gd name="adj2" fmla="val 2188"/>
              </a:avLst>
            </a:prstGeom>
            <a:solidFill>
              <a:schemeClr val="accent2"/>
            </a:solidFill>
            <a:ln w="12700">
              <a:noFill/>
            </a:ln>
          </p:spPr>
          <p:style>
            <a:lnRef idx="2">
              <a:schemeClr val="accent3"/>
            </a:lnRef>
            <a:fillRef idx="1">
              <a:schemeClr val="lt1"/>
            </a:fillRef>
            <a:effectRef idx="0">
              <a:schemeClr val="accent3"/>
            </a:effectRef>
            <a:fontRef idx="minor">
              <a:schemeClr val="dk1"/>
            </a:fontRef>
          </p:style>
          <p:txBody>
            <a:bodyPr rtlCol="0" anchor="t"/>
            <a:lstStyle/>
            <a:p>
              <a:pPr algn="ctr">
                <a:lnSpc>
                  <a:spcPct val="150000"/>
                </a:lnSpc>
              </a:pPr>
              <a:r>
                <a:rPr lang="en-GB" sz="2400" b="1" dirty="0">
                  <a:solidFill>
                    <a:schemeClr val="tx1"/>
                  </a:solidFill>
                  <a:latin typeface="Arial" panose="020B0604020202020204" pitchFamily="34" charset="0"/>
                  <a:cs typeface="Arial" panose="020B0604020202020204" pitchFamily="34" charset="0"/>
                </a:rPr>
                <a:t>Risk and error</a:t>
              </a:r>
            </a:p>
            <a:p>
              <a:pPr marL="285750" indent="-201613">
                <a:lnSpc>
                  <a:spcPct val="150000"/>
                </a:lnSpc>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Inaccurate weight roll-ups</a:t>
              </a:r>
            </a:p>
            <a:p>
              <a:pPr marL="285750" indent="-201613">
                <a:lnSpc>
                  <a:spcPct val="150000"/>
                </a:lnSpc>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Wrong simulation results</a:t>
              </a:r>
            </a:p>
            <a:p>
              <a:pPr marL="285750" indent="-201613">
                <a:lnSpc>
                  <a:spcPct val="150000"/>
                </a:lnSpc>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Product failures…</a:t>
              </a:r>
            </a:p>
          </p:txBody>
        </p:sp>
      </p:grpSp>
      <p:grpSp>
        <p:nvGrpSpPr>
          <p:cNvPr id="24" name="Group 23">
            <a:extLst>
              <a:ext uri="{FF2B5EF4-FFF2-40B4-BE49-F238E27FC236}">
                <a16:creationId xmlns:a16="http://schemas.microsoft.com/office/drawing/2014/main" id="{0C3E86A1-28B9-45EC-8BBC-AF0D21B158F7}"/>
              </a:ext>
            </a:extLst>
          </p:cNvPr>
          <p:cNvGrpSpPr/>
          <p:nvPr/>
        </p:nvGrpSpPr>
        <p:grpSpPr>
          <a:xfrm>
            <a:off x="6768044" y="3593970"/>
            <a:ext cx="5172512" cy="2630964"/>
            <a:chOff x="6768044" y="3639690"/>
            <a:chExt cx="5172512" cy="2630964"/>
          </a:xfrm>
        </p:grpSpPr>
        <p:pic>
          <p:nvPicPr>
            <p:cNvPr id="21" name="Picture 20">
              <a:extLst>
                <a:ext uri="{FF2B5EF4-FFF2-40B4-BE49-F238E27FC236}">
                  <a16:creationId xmlns:a16="http://schemas.microsoft.com/office/drawing/2014/main" id="{1DD7708C-B68E-4225-B281-B43362CDA4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4681"/>
            <a:stretch/>
          </p:blipFill>
          <p:spPr>
            <a:xfrm>
              <a:off x="6768044" y="3639690"/>
              <a:ext cx="1614760" cy="2538989"/>
            </a:xfrm>
            <a:prstGeom prst="rect">
              <a:avLst/>
            </a:prstGeom>
          </p:spPr>
        </p:pic>
        <p:sp>
          <p:nvSpPr>
            <p:cNvPr id="10" name="Speech Bubble: Rectangle 9">
              <a:extLst>
                <a:ext uri="{FF2B5EF4-FFF2-40B4-BE49-F238E27FC236}">
                  <a16:creationId xmlns:a16="http://schemas.microsoft.com/office/drawing/2014/main" id="{DEDBDBB5-CDB9-4995-A953-56AE73CC118C}"/>
                </a:ext>
              </a:extLst>
            </p:cNvPr>
            <p:cNvSpPr/>
            <p:nvPr/>
          </p:nvSpPr>
          <p:spPr>
            <a:xfrm>
              <a:off x="8382804" y="4214008"/>
              <a:ext cx="3557752" cy="2056646"/>
            </a:xfrm>
            <a:prstGeom prst="wedgeRectCallout">
              <a:avLst>
                <a:gd name="adj1" fmla="val -67685"/>
                <a:gd name="adj2" fmla="val -37644"/>
              </a:avLst>
            </a:prstGeom>
            <a:solidFill>
              <a:schemeClr val="accent5"/>
            </a:solidFill>
            <a:ln w="12700">
              <a:noFill/>
            </a:ln>
          </p:spPr>
          <p:style>
            <a:lnRef idx="2">
              <a:schemeClr val="accent3"/>
            </a:lnRef>
            <a:fillRef idx="1">
              <a:schemeClr val="lt1"/>
            </a:fillRef>
            <a:effectRef idx="0">
              <a:schemeClr val="accent3"/>
            </a:effectRef>
            <a:fontRef idx="minor">
              <a:schemeClr val="dk1"/>
            </a:fontRef>
          </p:style>
          <p:txBody>
            <a:bodyPr rtlCol="0" anchor="t"/>
            <a:lstStyle/>
            <a:p>
              <a:pPr algn="ctr">
                <a:lnSpc>
                  <a:spcPct val="150000"/>
                </a:lnSpc>
              </a:pPr>
              <a:r>
                <a:rPr lang="en-GB" sz="2400" b="1" dirty="0">
                  <a:solidFill>
                    <a:schemeClr val="tx1"/>
                  </a:solidFill>
                  <a:latin typeface="Arial" panose="020B0604020202020204" pitchFamily="34" charset="0"/>
                  <a:cs typeface="Arial" panose="020B0604020202020204" pitchFamily="34" charset="0"/>
                </a:rPr>
                <a:t>Barriers to innovation</a:t>
              </a:r>
            </a:p>
            <a:p>
              <a:pPr marL="285750" indent="-201613">
                <a:lnSpc>
                  <a:spcPct val="150000"/>
                </a:lnSpc>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Complex change processes</a:t>
              </a:r>
            </a:p>
            <a:p>
              <a:pPr marL="285750" indent="-201613">
                <a:lnSpc>
                  <a:spcPct val="150000"/>
                </a:lnSpc>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Experience is not shared</a:t>
              </a:r>
            </a:p>
            <a:p>
              <a:pPr marL="285750" indent="-201613">
                <a:lnSpc>
                  <a:spcPct val="150000"/>
                </a:lnSpc>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Outdated materials lists…</a:t>
              </a:r>
            </a:p>
            <a:p>
              <a:pPr marL="285750" indent="-201613">
                <a:lnSpc>
                  <a:spcPct val="150000"/>
                </a:lnSpc>
                <a:buFont typeface="Arial" panose="020B0604020202020204" pitchFamily="34" charset="0"/>
                <a:buChar char="•"/>
              </a:pPr>
              <a:endParaRPr lang="en-GB" dirty="0">
                <a:solidFill>
                  <a:schemeClr val="tx1"/>
                </a:solidFill>
                <a:latin typeface="Arial" panose="020B0604020202020204" pitchFamily="34" charset="0"/>
                <a:cs typeface="Arial" panose="020B0604020202020204" pitchFamily="34" charset="0"/>
              </a:endParaRPr>
            </a:p>
            <a:p>
              <a:pPr marL="285750" indent="-201613">
                <a:lnSpc>
                  <a:spcPct val="150000"/>
                </a:lnSpc>
                <a:buFont typeface="Arial" panose="020B0604020202020204" pitchFamily="34" charset="0"/>
                <a:buChar char="•"/>
              </a:pPr>
              <a:endParaRPr lang="en-GB" dirty="0">
                <a:solidFill>
                  <a:schemeClr val="tx1"/>
                </a:solidFill>
                <a:latin typeface="Arial" panose="020B0604020202020204" pitchFamily="34" charset="0"/>
                <a:cs typeface="Arial" panose="020B0604020202020204" pitchFamily="34" charset="0"/>
              </a:endParaRPr>
            </a:p>
            <a:p>
              <a:pPr marL="285750" indent="-201613">
                <a:lnSpc>
                  <a:spcPct val="150000"/>
                </a:lnSpc>
                <a:buFont typeface="Arial" panose="020B0604020202020204" pitchFamily="34" charset="0"/>
                <a:buChar char="•"/>
              </a:pPr>
              <a:endParaRPr lang="en-GB" dirty="0">
                <a:solidFill>
                  <a:schemeClr val="tx1"/>
                </a:solidFill>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254AFFB9-063D-4A74-9110-4EACCAE88942}"/>
              </a:ext>
            </a:extLst>
          </p:cNvPr>
          <p:cNvSpPr txBox="1"/>
          <p:nvPr/>
        </p:nvSpPr>
        <p:spPr>
          <a:xfrm>
            <a:off x="10333799" y="48924"/>
            <a:ext cx="1858201" cy="184666"/>
          </a:xfrm>
          <a:prstGeom prst="rect">
            <a:avLst/>
          </a:prstGeom>
          <a:noFill/>
        </p:spPr>
        <p:txBody>
          <a:bodyPr wrap="none" rtlCol="0">
            <a:spAutoFit/>
          </a:bodyPr>
          <a:lstStyle/>
          <a:p>
            <a:r>
              <a:rPr lang="en-GB" sz="600" dirty="0">
                <a:solidFill>
                  <a:schemeClr val="tx1">
                    <a:lumMod val="65000"/>
                    <a:lumOff val="35000"/>
                  </a:schemeClr>
                </a:solidFill>
                <a:latin typeface="Arial" panose="020B0604020202020204" pitchFamily="34" charset="0"/>
                <a:cs typeface="Arial" panose="020B0604020202020204" pitchFamily="34" charset="0"/>
              </a:rPr>
              <a:t>Images: licensed from Adobe Stock Photography</a:t>
            </a:r>
          </a:p>
        </p:txBody>
      </p:sp>
      <p:sp>
        <p:nvSpPr>
          <p:cNvPr id="3" name="Footer Placeholder 2">
            <a:extLst>
              <a:ext uri="{FF2B5EF4-FFF2-40B4-BE49-F238E27FC236}">
                <a16:creationId xmlns:a16="http://schemas.microsoft.com/office/drawing/2014/main" id="{5551C9BA-B6BE-4117-9ACA-241EA7E35E67}"/>
              </a:ext>
            </a:extLst>
          </p:cNvPr>
          <p:cNvSpPr>
            <a:spLocks noGrp="1"/>
          </p:cNvSpPr>
          <p:nvPr>
            <p:ph type="ftr" sz="quarter" idx="3"/>
          </p:nvPr>
        </p:nvSpPr>
        <p:spPr/>
        <p:txBody>
          <a:bodyPr/>
          <a:lstStyle/>
          <a:p>
            <a:r>
              <a:rPr lang="en-GB"/>
              <a:t>© Granta Design | CONFIDENTIAL</a:t>
            </a:r>
            <a:endParaRPr lang="en-GB" dirty="0"/>
          </a:p>
        </p:txBody>
      </p:sp>
      <p:pic>
        <p:nvPicPr>
          <p:cNvPr id="19" name="Picture 9">
            <a:extLst>
              <a:ext uri="{FF2B5EF4-FFF2-40B4-BE49-F238E27FC236}">
                <a16:creationId xmlns:a16="http://schemas.microsoft.com/office/drawing/2014/main" id="{91A6BD97-2A34-4903-9F47-1B79141567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20" name="Picture 10">
            <a:extLst>
              <a:ext uri="{FF2B5EF4-FFF2-40B4-BE49-F238E27FC236}">
                <a16:creationId xmlns:a16="http://schemas.microsoft.com/office/drawing/2014/main" id="{21D6FD18-55B1-48AD-B9E4-30E6C145A2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410417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 9" descr="Screen Shot 2017-11-02 at 12.44.16.png">
            <a:extLst>
              <a:ext uri="{FF2B5EF4-FFF2-40B4-BE49-F238E27FC236}">
                <a16:creationId xmlns:a16="http://schemas.microsoft.com/office/drawing/2014/main" id="{BDD40120-E393-454F-BF91-9DF657F5B8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209375"/>
          </a:xfrm>
          <a:prstGeom prst="rect">
            <a:avLst/>
          </a:prstGeom>
        </p:spPr>
      </p:pic>
      <p:sp>
        <p:nvSpPr>
          <p:cNvPr id="2" name="Title 1"/>
          <p:cNvSpPr>
            <a:spLocks noGrp="1"/>
          </p:cNvSpPr>
          <p:nvPr>
            <p:ph type="title"/>
          </p:nvPr>
        </p:nvSpPr>
        <p:spPr>
          <a:xfrm>
            <a:off x="0" y="103813"/>
            <a:ext cx="11163300" cy="971550"/>
          </a:xfrm>
        </p:spPr>
        <p:txBody>
          <a:bodyPr>
            <a:normAutofit/>
          </a:bodyPr>
          <a:lstStyle/>
          <a:p>
            <a:r>
              <a:rPr lang="en-GB" sz="4400" dirty="0">
                <a:latin typeface="Calibri Light" panose="020F0302020204030204" pitchFamily="34" charset="0"/>
                <a:cs typeface="Calibri Light" panose="020F0302020204030204" pitchFamily="34" charset="0"/>
              </a:rPr>
              <a:t>The cost of lagging behind</a:t>
            </a:r>
          </a:p>
        </p:txBody>
      </p:sp>
      <p:grpSp>
        <p:nvGrpSpPr>
          <p:cNvPr id="3" name="Group 2"/>
          <p:cNvGrpSpPr/>
          <p:nvPr/>
        </p:nvGrpSpPr>
        <p:grpSpPr>
          <a:xfrm>
            <a:off x="7283018" y="1296349"/>
            <a:ext cx="3925124" cy="3781235"/>
            <a:chOff x="5281274" y="1501220"/>
            <a:chExt cx="3925124" cy="3781235"/>
          </a:xfrm>
          <a:solidFill>
            <a:schemeClr val="bg1"/>
          </a:solidFill>
        </p:grpSpPr>
        <p:sp>
          <p:nvSpPr>
            <p:cNvPr id="4" name="Oval 3"/>
            <p:cNvSpPr/>
            <p:nvPr/>
          </p:nvSpPr>
          <p:spPr bwMode="auto">
            <a:xfrm>
              <a:off x="5281274" y="1501220"/>
              <a:ext cx="3893772" cy="3781235"/>
            </a:xfrm>
            <a:prstGeom prst="ellipse">
              <a:avLst/>
            </a:prstGeom>
            <a:solidFill>
              <a:schemeClr val="accent1"/>
            </a:solidFill>
            <a:ln w="5715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1400">
                <a:solidFill>
                  <a:schemeClr val="accent2"/>
                </a:solidFill>
                <a:latin typeface="Arial" charset="0"/>
              </a:endParaRPr>
            </a:p>
          </p:txBody>
        </p:sp>
        <p:sp>
          <p:nvSpPr>
            <p:cNvPr id="5" name="TextBox 4"/>
            <p:cNvSpPr txBox="1"/>
            <p:nvPr/>
          </p:nvSpPr>
          <p:spPr>
            <a:xfrm>
              <a:off x="5318219" y="1917533"/>
              <a:ext cx="3888179" cy="2800767"/>
            </a:xfrm>
            <a:prstGeom prst="rect">
              <a:avLst/>
            </a:prstGeom>
            <a:noFill/>
            <a:ln>
              <a:noFill/>
            </a:ln>
          </p:spPr>
          <p:txBody>
            <a:bodyPr wrap="square" rtlCol="0">
              <a:spAutoFit/>
            </a:bodyPr>
            <a:lstStyle/>
            <a:p>
              <a:pPr algn="ctr"/>
              <a:r>
                <a:rPr lang="en-GB" sz="3200" b="1">
                  <a:solidFill>
                    <a:schemeClr val="bg1"/>
                  </a:solidFill>
                  <a:latin typeface="Arial" panose="020B0604020202020204" pitchFamily="34" charset="0"/>
                  <a:cs typeface="Arial" panose="020B0604020202020204" pitchFamily="34" charset="0"/>
                </a:rPr>
                <a:t>50% </a:t>
              </a:r>
              <a:r>
                <a:rPr lang="en-GB" sz="2400">
                  <a:solidFill>
                    <a:schemeClr val="bg1"/>
                  </a:solidFill>
                  <a:latin typeface="Arial" panose="020B0604020202020204" pitchFamily="34" charset="0"/>
                  <a:cs typeface="Arial" panose="020B0604020202020204" pitchFamily="34" charset="0"/>
                </a:rPr>
                <a:t>of this</a:t>
              </a:r>
            </a:p>
            <a:p>
              <a:pPr algn="ctr"/>
              <a:r>
                <a:rPr lang="en-GB" sz="2400">
                  <a:solidFill>
                    <a:schemeClr val="bg1"/>
                  </a:solidFill>
                  <a:latin typeface="Arial" panose="020B0604020202020204" pitchFamily="34" charset="0"/>
                  <a:cs typeface="Arial" panose="020B0604020202020204" pitchFamily="34" charset="0"/>
                </a:rPr>
                <a:t>expensively-acquired </a:t>
              </a:r>
              <a:br>
                <a:rPr lang="en-GB" sz="2400">
                  <a:solidFill>
                    <a:schemeClr val="bg1"/>
                  </a:solidFill>
                  <a:latin typeface="Arial" panose="020B0604020202020204" pitchFamily="34" charset="0"/>
                  <a:cs typeface="Arial" panose="020B0604020202020204" pitchFamily="34" charset="0"/>
                </a:rPr>
              </a:br>
              <a:r>
                <a:rPr lang="en-GB" sz="2400">
                  <a:solidFill>
                    <a:schemeClr val="bg1"/>
                  </a:solidFill>
                  <a:latin typeface="Arial" panose="020B0604020202020204" pitchFamily="34" charset="0"/>
                  <a:cs typeface="Arial" panose="020B0604020202020204" pitchFamily="34" charset="0"/>
                </a:rPr>
                <a:t>data was </a:t>
              </a:r>
            </a:p>
            <a:p>
              <a:pPr algn="ctr"/>
              <a:r>
                <a:rPr lang="en-GB" sz="3200" b="1">
                  <a:solidFill>
                    <a:schemeClr val="bg1"/>
                  </a:solidFill>
                  <a:latin typeface="Arial" panose="020B0604020202020204" pitchFamily="34" charset="0"/>
                  <a:cs typeface="Arial" panose="020B0604020202020204" pitchFamily="34" charset="0"/>
                </a:rPr>
                <a:t>USED ONCE </a:t>
              </a:r>
            </a:p>
            <a:p>
              <a:pPr algn="ctr"/>
              <a:r>
                <a:rPr lang="en-GB" sz="2400">
                  <a:solidFill>
                    <a:schemeClr val="bg1"/>
                  </a:solidFill>
                  <a:latin typeface="Arial" panose="020B0604020202020204" pitchFamily="34" charset="0"/>
                  <a:cs typeface="Arial" panose="020B0604020202020204" pitchFamily="34" charset="0"/>
                </a:rPr>
                <a:t>and </a:t>
              </a:r>
              <a:r>
                <a:rPr lang="en-GB" sz="3200" b="1">
                  <a:solidFill>
                    <a:schemeClr val="bg1"/>
                  </a:solidFill>
                  <a:latin typeface="Arial" panose="020B0604020202020204" pitchFamily="34" charset="0"/>
                  <a:cs typeface="Arial" panose="020B0604020202020204" pitchFamily="34" charset="0"/>
                </a:rPr>
                <a:t>NEVER</a:t>
              </a:r>
              <a:br>
                <a:rPr lang="en-GB" sz="3200" b="1">
                  <a:solidFill>
                    <a:schemeClr val="bg1"/>
                  </a:solidFill>
                  <a:latin typeface="Arial" panose="020B0604020202020204" pitchFamily="34" charset="0"/>
                  <a:cs typeface="Arial" panose="020B0604020202020204" pitchFamily="34" charset="0"/>
                </a:rPr>
              </a:br>
              <a:r>
                <a:rPr lang="en-GB" sz="3200" b="1">
                  <a:solidFill>
                    <a:schemeClr val="bg1"/>
                  </a:solidFill>
                  <a:latin typeface="Arial" panose="020B0604020202020204" pitchFamily="34" charset="0"/>
                  <a:cs typeface="Arial" panose="020B0604020202020204" pitchFamily="34" charset="0"/>
                </a:rPr>
                <a:t>RE-USED.</a:t>
              </a:r>
            </a:p>
          </p:txBody>
        </p:sp>
      </p:grpSp>
      <p:grpSp>
        <p:nvGrpSpPr>
          <p:cNvPr id="9" name="Group 8"/>
          <p:cNvGrpSpPr/>
          <p:nvPr/>
        </p:nvGrpSpPr>
        <p:grpSpPr>
          <a:xfrm>
            <a:off x="4079776" y="2708920"/>
            <a:ext cx="3788228" cy="3600450"/>
            <a:chOff x="2236925" y="3420891"/>
            <a:chExt cx="3788228" cy="3600450"/>
          </a:xfrm>
        </p:grpSpPr>
        <p:sp>
          <p:nvSpPr>
            <p:cNvPr id="10" name="Oval 9"/>
            <p:cNvSpPr/>
            <p:nvPr/>
          </p:nvSpPr>
          <p:spPr bwMode="auto">
            <a:xfrm>
              <a:off x="2238615" y="3420891"/>
              <a:ext cx="3707606" cy="3600450"/>
            </a:xfrm>
            <a:prstGeom prst="ellipse">
              <a:avLst/>
            </a:prstGeom>
            <a:solidFill>
              <a:schemeClr val="accent5"/>
            </a:solidFill>
            <a:ln w="762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1400">
                <a:solidFill>
                  <a:schemeClr val="accent2"/>
                </a:solidFill>
                <a:latin typeface="Arial" charset="0"/>
              </a:endParaRPr>
            </a:p>
          </p:txBody>
        </p:sp>
        <p:sp>
          <p:nvSpPr>
            <p:cNvPr id="11" name="TextBox 10"/>
            <p:cNvSpPr txBox="1"/>
            <p:nvPr/>
          </p:nvSpPr>
          <p:spPr>
            <a:xfrm>
              <a:off x="2236925" y="4129366"/>
              <a:ext cx="3788228" cy="2185214"/>
            </a:xfrm>
            <a:prstGeom prst="rect">
              <a:avLst/>
            </a:prstGeom>
            <a:noFill/>
          </p:spPr>
          <p:txBody>
            <a:bodyPr wrap="square" rtlCol="0">
              <a:spAutoFit/>
            </a:bodyPr>
            <a:lstStyle/>
            <a:p>
              <a:pPr algn="ctr"/>
              <a:r>
                <a:rPr lang="en-GB" sz="2400">
                  <a:solidFill>
                    <a:schemeClr val="bg1"/>
                  </a:solidFill>
                  <a:latin typeface="Arial" panose="020B0604020202020204" pitchFamily="34" charset="0"/>
                  <a:cs typeface="Arial" panose="020B0604020202020204" pitchFamily="34" charset="0"/>
                </a:rPr>
                <a:t>Typically, </a:t>
              </a:r>
              <a:br>
                <a:rPr lang="en-GB" sz="2400">
                  <a:solidFill>
                    <a:schemeClr val="bg1"/>
                  </a:solidFill>
                  <a:latin typeface="Arial" panose="020B0604020202020204" pitchFamily="34" charset="0"/>
                  <a:cs typeface="Arial" panose="020B0604020202020204" pitchFamily="34" charset="0"/>
                </a:rPr>
              </a:br>
              <a:r>
                <a:rPr lang="en-GB" sz="3200" b="1">
                  <a:solidFill>
                    <a:schemeClr val="bg1"/>
                  </a:solidFill>
                  <a:latin typeface="Arial" panose="020B0604020202020204" pitchFamily="34" charset="0"/>
                  <a:cs typeface="Arial" panose="020B0604020202020204" pitchFamily="34" charset="0"/>
                </a:rPr>
                <a:t>20%</a:t>
              </a:r>
            </a:p>
            <a:p>
              <a:pPr algn="ctr"/>
              <a:r>
                <a:rPr lang="en-GB" sz="2400">
                  <a:solidFill>
                    <a:schemeClr val="bg1"/>
                  </a:solidFill>
                  <a:latin typeface="Arial" panose="020B0604020202020204" pitchFamily="34" charset="0"/>
                  <a:cs typeface="Arial" panose="020B0604020202020204" pitchFamily="34" charset="0"/>
                </a:rPr>
                <a:t>of materials tests</a:t>
              </a:r>
            </a:p>
            <a:p>
              <a:pPr algn="ctr"/>
              <a:r>
                <a:rPr lang="en-GB" sz="3200" b="1">
                  <a:solidFill>
                    <a:schemeClr val="bg1"/>
                  </a:solidFill>
                  <a:latin typeface="Arial" panose="020B0604020202020204" pitchFamily="34" charset="0"/>
                  <a:cs typeface="Arial" panose="020B0604020202020204" pitchFamily="34" charset="0"/>
                </a:rPr>
                <a:t>DUPLICATE</a:t>
              </a:r>
            </a:p>
            <a:p>
              <a:pPr algn="ctr"/>
              <a:r>
                <a:rPr lang="en-GB" sz="2400">
                  <a:solidFill>
                    <a:schemeClr val="bg1"/>
                  </a:solidFill>
                  <a:latin typeface="Arial" panose="020B0604020202020204" pitchFamily="34" charset="0"/>
                  <a:cs typeface="Arial" panose="020B0604020202020204" pitchFamily="34" charset="0"/>
                </a:rPr>
                <a:t>existing work.</a:t>
              </a:r>
            </a:p>
          </p:txBody>
        </p:sp>
      </p:grpSp>
      <p:grpSp>
        <p:nvGrpSpPr>
          <p:cNvPr id="6" name="Group 5"/>
          <p:cNvGrpSpPr/>
          <p:nvPr/>
        </p:nvGrpSpPr>
        <p:grpSpPr>
          <a:xfrm>
            <a:off x="1007050" y="1376331"/>
            <a:ext cx="3826825" cy="3701253"/>
            <a:chOff x="-190579" y="547662"/>
            <a:chExt cx="3826825" cy="3701253"/>
          </a:xfrm>
        </p:grpSpPr>
        <p:sp>
          <p:nvSpPr>
            <p:cNvPr id="7" name="Oval 6"/>
            <p:cNvSpPr/>
            <p:nvPr/>
          </p:nvSpPr>
          <p:spPr bwMode="auto">
            <a:xfrm>
              <a:off x="-190579" y="547662"/>
              <a:ext cx="3811408" cy="3701253"/>
            </a:xfrm>
            <a:prstGeom prst="ellipse">
              <a:avLst/>
            </a:prstGeom>
            <a:solidFill>
              <a:schemeClr val="accent3"/>
            </a:solidFill>
            <a:ln w="762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1400">
                <a:solidFill>
                  <a:schemeClr val="accent2"/>
                </a:solidFill>
                <a:latin typeface="Arial" charset="0"/>
              </a:endParaRPr>
            </a:p>
          </p:txBody>
        </p:sp>
        <p:sp>
          <p:nvSpPr>
            <p:cNvPr id="8" name="TextBox 7"/>
            <p:cNvSpPr txBox="1"/>
            <p:nvPr/>
          </p:nvSpPr>
          <p:spPr>
            <a:xfrm>
              <a:off x="-151982" y="1241180"/>
              <a:ext cx="3788228" cy="2631490"/>
            </a:xfrm>
            <a:prstGeom prst="rect">
              <a:avLst/>
            </a:prstGeom>
            <a:noFill/>
          </p:spPr>
          <p:txBody>
            <a:bodyPr wrap="square" rtlCol="0">
              <a:spAutoFit/>
            </a:bodyPr>
            <a:lstStyle/>
            <a:p>
              <a:pPr algn="ctr"/>
              <a:r>
                <a:rPr lang="en-GB" sz="2400" dirty="0">
                  <a:solidFill>
                    <a:schemeClr val="bg1"/>
                  </a:solidFill>
                  <a:latin typeface="Arial" panose="020B0604020202020204" pitchFamily="34" charset="0"/>
                  <a:cs typeface="Arial" panose="020B0604020202020204" pitchFamily="34" charset="0"/>
                </a:rPr>
                <a:t>The average engineer spent</a:t>
              </a:r>
            </a:p>
            <a:p>
              <a:pPr algn="ctr">
                <a:spcBef>
                  <a:spcPts val="600"/>
                </a:spcBef>
              </a:pPr>
              <a:r>
                <a:rPr lang="en-GB" sz="3200" b="1" dirty="0">
                  <a:solidFill>
                    <a:schemeClr val="bg1"/>
                  </a:solidFill>
                  <a:latin typeface="Arial" panose="020B0604020202020204" pitchFamily="34" charset="0"/>
                  <a:cs typeface="Arial" panose="020B0604020202020204" pitchFamily="34" charset="0"/>
                </a:rPr>
                <a:t>1 HOUR PER WEEK</a:t>
              </a:r>
              <a:endParaRPr lang="en-GB" sz="3600" dirty="0">
                <a:solidFill>
                  <a:schemeClr val="bg1"/>
                </a:solidFill>
                <a:latin typeface="Arial" panose="020B0604020202020204" pitchFamily="34" charset="0"/>
                <a:cs typeface="Arial" panose="020B0604020202020204" pitchFamily="34" charset="0"/>
              </a:endParaRPr>
            </a:p>
            <a:p>
              <a:pPr algn="ctr">
                <a:spcAft>
                  <a:spcPts val="600"/>
                </a:spcAft>
              </a:pPr>
              <a:r>
                <a:rPr lang="en-GB" sz="2400" dirty="0">
                  <a:solidFill>
                    <a:schemeClr val="bg1"/>
                  </a:solidFill>
                  <a:latin typeface="Arial" panose="020B0604020202020204" pitchFamily="34" charset="0"/>
                  <a:cs typeface="Arial" panose="020B0604020202020204" pitchFamily="34" charset="0"/>
                </a:rPr>
                <a:t>just looking for </a:t>
              </a:r>
              <a:br>
                <a:rPr lang="en-GB" sz="2400" dirty="0">
                  <a:solidFill>
                    <a:schemeClr val="bg1"/>
                  </a:solidFill>
                  <a:latin typeface="Arial" panose="020B0604020202020204" pitchFamily="34" charset="0"/>
                  <a:cs typeface="Arial" panose="020B0604020202020204" pitchFamily="34" charset="0"/>
                </a:rPr>
              </a:br>
              <a:r>
                <a:rPr lang="en-GB" sz="2400" dirty="0">
                  <a:solidFill>
                    <a:schemeClr val="bg1"/>
                  </a:solidFill>
                  <a:latin typeface="Arial" panose="020B0604020202020204" pitchFamily="34" charset="0"/>
                  <a:cs typeface="Arial" panose="020B0604020202020204" pitchFamily="34" charset="0"/>
                </a:rPr>
                <a:t>materials data.</a:t>
              </a:r>
            </a:p>
          </p:txBody>
        </p:sp>
      </p:grpSp>
      <p:sp>
        <p:nvSpPr>
          <p:cNvPr id="12" name="TextBox 11"/>
          <p:cNvSpPr txBox="1"/>
          <p:nvPr/>
        </p:nvSpPr>
        <p:spPr>
          <a:xfrm>
            <a:off x="7968208" y="5598452"/>
            <a:ext cx="2973938" cy="646331"/>
          </a:xfrm>
          <a:prstGeom prst="rect">
            <a:avLst/>
          </a:prstGeom>
          <a:noFill/>
        </p:spPr>
        <p:txBody>
          <a:bodyPr wrap="square" rtlCol="0">
            <a:spAutoFit/>
          </a:bodyPr>
          <a:lstStyle/>
          <a:p>
            <a:pPr algn="ctr"/>
            <a:r>
              <a:rPr lang="en-GB">
                <a:latin typeface="Arial" panose="020B0604020202020204" pitchFamily="34" charset="0"/>
                <a:cs typeface="Arial" panose="020B0604020202020204" pitchFamily="34" charset="0"/>
              </a:rPr>
              <a:t>Granta Design 2016 survey</a:t>
            </a:r>
          </a:p>
          <a:p>
            <a:pPr algn="ctr"/>
            <a:r>
              <a:rPr lang="en-GB">
                <a:latin typeface="Arial" panose="020B0604020202020204" pitchFamily="34" charset="0"/>
                <a:cs typeface="Arial" panose="020B0604020202020204" pitchFamily="34" charset="0"/>
              </a:rPr>
              <a:t>300+ respondents</a:t>
            </a:r>
          </a:p>
        </p:txBody>
      </p:sp>
      <p:sp>
        <p:nvSpPr>
          <p:cNvPr id="13" name="Footer Placeholder 12">
            <a:extLst>
              <a:ext uri="{FF2B5EF4-FFF2-40B4-BE49-F238E27FC236}">
                <a16:creationId xmlns:a16="http://schemas.microsoft.com/office/drawing/2014/main" id="{EB62A633-8113-40EC-BE7D-1BFB2758C323}"/>
              </a:ext>
            </a:extLst>
          </p:cNvPr>
          <p:cNvSpPr>
            <a:spLocks noGrp="1"/>
          </p:cNvSpPr>
          <p:nvPr>
            <p:ph type="ftr" sz="quarter" idx="3"/>
          </p:nvPr>
        </p:nvSpPr>
        <p:spPr/>
        <p:txBody>
          <a:bodyPr/>
          <a:lstStyle/>
          <a:p>
            <a:r>
              <a:rPr lang="en-GB"/>
              <a:t>© Granta Design | CONFIDENTIAL</a:t>
            </a:r>
            <a:endParaRPr lang="en-GB" dirty="0"/>
          </a:p>
        </p:txBody>
      </p:sp>
      <p:pic>
        <p:nvPicPr>
          <p:cNvPr id="15" name="Picture 9">
            <a:extLst>
              <a:ext uri="{FF2B5EF4-FFF2-40B4-BE49-F238E27FC236}">
                <a16:creationId xmlns:a16="http://schemas.microsoft.com/office/drawing/2014/main" id="{AA6BFE16-5FB8-47B9-9A51-505E98507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16" name="Picture 10">
            <a:extLst>
              <a:ext uri="{FF2B5EF4-FFF2-40B4-BE49-F238E27FC236}">
                <a16:creationId xmlns:a16="http://schemas.microsoft.com/office/drawing/2014/main" id="{82C2EBC4-5215-4164-9919-B60ED7E49F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21975341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9" descr="Screen Shot 2017-11-02 at 12.44.16.png">
            <a:extLst>
              <a:ext uri="{FF2B5EF4-FFF2-40B4-BE49-F238E27FC236}">
                <a16:creationId xmlns:a16="http://schemas.microsoft.com/office/drawing/2014/main" id="{6FAEFA15-DDD5-4AC6-B65C-2E52F5557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258072"/>
          </a:xfrm>
          <a:prstGeom prst="rect">
            <a:avLst/>
          </a:prstGeom>
        </p:spPr>
      </p:pic>
      <p:sp>
        <p:nvSpPr>
          <p:cNvPr id="3" name="Title 2"/>
          <p:cNvSpPr>
            <a:spLocks noGrp="1"/>
          </p:cNvSpPr>
          <p:nvPr>
            <p:ph type="title"/>
          </p:nvPr>
        </p:nvSpPr>
        <p:spPr>
          <a:xfrm>
            <a:off x="0" y="143260"/>
            <a:ext cx="11163300" cy="971550"/>
          </a:xfrm>
        </p:spPr>
        <p:txBody>
          <a:bodyPr>
            <a:normAutofit/>
          </a:bodyPr>
          <a:lstStyle/>
          <a:p>
            <a:r>
              <a:rPr lang="en-GB" sz="4400" dirty="0">
                <a:latin typeface="Calibri Light" panose="020F0302020204030204" pitchFamily="34" charset="0"/>
                <a:cs typeface="Calibri Light" panose="020F0302020204030204" pitchFamily="34" charset="0"/>
              </a:rPr>
              <a:t>An example productivity business case</a:t>
            </a:r>
          </a:p>
        </p:txBody>
      </p:sp>
      <p:sp>
        <p:nvSpPr>
          <p:cNvPr id="6" name="TextBox 5"/>
          <p:cNvSpPr txBox="1"/>
          <p:nvPr/>
        </p:nvSpPr>
        <p:spPr>
          <a:xfrm>
            <a:off x="2034636" y="5890153"/>
            <a:ext cx="8098971" cy="523220"/>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The Business Case for Materials Information Management, Granta Design, 2012 (page 6)</a:t>
            </a:r>
          </a:p>
          <a:p>
            <a:pPr algn="ctr"/>
            <a:r>
              <a:rPr lang="en-GB" sz="1400" b="1">
                <a:latin typeface="Arial" panose="020B0604020202020204" pitchFamily="34" charset="0"/>
                <a:cs typeface="Arial" panose="020B0604020202020204" pitchFamily="34" charset="0"/>
              </a:rPr>
              <a:t>http://www.grantadesign.com/papers/whitepaper.htm</a:t>
            </a:r>
          </a:p>
        </p:txBody>
      </p:sp>
      <p:graphicFrame>
        <p:nvGraphicFramePr>
          <p:cNvPr id="8" name="Table 7"/>
          <p:cNvGraphicFramePr>
            <a:graphicFrameLocks noGrp="1"/>
          </p:cNvGraphicFramePr>
          <p:nvPr/>
        </p:nvGraphicFramePr>
        <p:xfrm>
          <a:off x="1875098" y="1458557"/>
          <a:ext cx="8441803" cy="4346369"/>
        </p:xfrm>
        <a:graphic>
          <a:graphicData uri="http://schemas.openxmlformats.org/drawingml/2006/table">
            <a:tbl>
              <a:tblPr firstRow="1" firstCol="1" bandRow="1">
                <a:tableStyleId>{B301B821-A1FF-4177-AEE7-76D212191A09}</a:tableStyleId>
              </a:tblPr>
              <a:tblGrid>
                <a:gridCol w="3227748">
                  <a:extLst>
                    <a:ext uri="{9D8B030D-6E8A-4147-A177-3AD203B41FA5}">
                      <a16:colId xmlns:a16="http://schemas.microsoft.com/office/drawing/2014/main" val="20000"/>
                    </a:ext>
                  </a:extLst>
                </a:gridCol>
                <a:gridCol w="993153">
                  <a:extLst>
                    <a:ext uri="{9D8B030D-6E8A-4147-A177-3AD203B41FA5}">
                      <a16:colId xmlns:a16="http://schemas.microsoft.com/office/drawing/2014/main" val="20001"/>
                    </a:ext>
                  </a:extLst>
                </a:gridCol>
                <a:gridCol w="3048429">
                  <a:extLst>
                    <a:ext uri="{9D8B030D-6E8A-4147-A177-3AD203B41FA5}">
                      <a16:colId xmlns:a16="http://schemas.microsoft.com/office/drawing/2014/main" val="20002"/>
                    </a:ext>
                  </a:extLst>
                </a:gridCol>
                <a:gridCol w="1172473">
                  <a:extLst>
                    <a:ext uri="{9D8B030D-6E8A-4147-A177-3AD203B41FA5}">
                      <a16:colId xmlns:a16="http://schemas.microsoft.com/office/drawing/2014/main" val="20003"/>
                    </a:ext>
                  </a:extLst>
                </a:gridCol>
              </a:tblGrid>
              <a:tr h="349586">
                <a:tc gridSpan="4">
                  <a:txBody>
                    <a:bodyPr/>
                    <a:lstStyle/>
                    <a:p>
                      <a:pPr algn="just">
                        <a:lnSpc>
                          <a:spcPct val="115000"/>
                        </a:lnSpc>
                        <a:spcBef>
                          <a:spcPts val="450"/>
                        </a:spcBef>
                        <a:spcAft>
                          <a:spcPts val="450"/>
                        </a:spcAft>
                      </a:pPr>
                      <a:r>
                        <a:rPr lang="en-US" sz="1300">
                          <a:effectLst/>
                        </a:rPr>
                        <a:t>Key assumptions (based on a medium-sized aerospace company with revenues of $2bn)</a:t>
                      </a:r>
                      <a:endParaRPr lang="en-GB" sz="1400">
                        <a:effectLst/>
                        <a:latin typeface="Arial"/>
                        <a:ea typeface="Times New Roman"/>
                        <a:cs typeface="Times New Roman"/>
                      </a:endParaRPr>
                    </a:p>
                  </a:txBody>
                  <a:tcPr marL="99315" marR="99315" marT="0" marB="0"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23041">
                <a:tc>
                  <a:txBody>
                    <a:bodyPr/>
                    <a:lstStyle/>
                    <a:p>
                      <a:pPr algn="l">
                        <a:lnSpc>
                          <a:spcPct val="115000"/>
                        </a:lnSpc>
                        <a:spcBef>
                          <a:spcPts val="450"/>
                        </a:spcBef>
                        <a:spcAft>
                          <a:spcPts val="450"/>
                        </a:spcAft>
                      </a:pPr>
                      <a:r>
                        <a:rPr lang="en-US" sz="1300" b="0">
                          <a:effectLst/>
                        </a:rPr>
                        <a:t># of materials experts</a:t>
                      </a:r>
                      <a:endParaRPr lang="en-GB" sz="1400" b="0">
                        <a:effectLst/>
                        <a:latin typeface="Arial"/>
                        <a:ea typeface="Times New Roman"/>
                        <a:cs typeface="Times New Roman"/>
                      </a:endParaRPr>
                    </a:p>
                  </a:txBody>
                  <a:tcPr marL="99315" marR="99315" marT="0" marB="0" anchor="ctr"/>
                </a:tc>
                <a:tc>
                  <a:txBody>
                    <a:bodyPr/>
                    <a:lstStyle/>
                    <a:p>
                      <a:pPr algn="l">
                        <a:lnSpc>
                          <a:spcPct val="115000"/>
                        </a:lnSpc>
                        <a:spcBef>
                          <a:spcPts val="450"/>
                        </a:spcBef>
                        <a:spcAft>
                          <a:spcPts val="450"/>
                        </a:spcAft>
                      </a:pPr>
                      <a:r>
                        <a:rPr lang="en-US" sz="1300">
                          <a:effectLst/>
                        </a:rPr>
                        <a:t>5</a:t>
                      </a:r>
                      <a:endParaRPr lang="en-GB" sz="1400">
                        <a:effectLst/>
                        <a:latin typeface="Arial"/>
                        <a:ea typeface="Times New Roman"/>
                        <a:cs typeface="Times New Roman"/>
                      </a:endParaRPr>
                    </a:p>
                  </a:txBody>
                  <a:tcPr marL="99315" marR="99315" marT="0" marB="0" anchor="ctr"/>
                </a:tc>
                <a:tc>
                  <a:txBody>
                    <a:bodyPr/>
                    <a:lstStyle/>
                    <a:p>
                      <a:pPr algn="l">
                        <a:lnSpc>
                          <a:spcPct val="115000"/>
                        </a:lnSpc>
                        <a:spcBef>
                          <a:spcPts val="450"/>
                        </a:spcBef>
                        <a:spcAft>
                          <a:spcPts val="450"/>
                        </a:spcAft>
                      </a:pPr>
                      <a:r>
                        <a:rPr lang="en-US" sz="1300">
                          <a:effectLst/>
                        </a:rPr>
                        <a:t># of design engineers</a:t>
                      </a:r>
                      <a:endParaRPr lang="en-GB" sz="1400">
                        <a:effectLst/>
                        <a:latin typeface="Arial"/>
                        <a:ea typeface="Times New Roman"/>
                        <a:cs typeface="Times New Roman"/>
                      </a:endParaRPr>
                    </a:p>
                  </a:txBody>
                  <a:tcPr marL="99315" marR="99315" marT="0" marB="0" anchor="ctr"/>
                </a:tc>
                <a:tc>
                  <a:txBody>
                    <a:bodyPr/>
                    <a:lstStyle/>
                    <a:p>
                      <a:pPr algn="l">
                        <a:lnSpc>
                          <a:spcPct val="115000"/>
                        </a:lnSpc>
                        <a:spcBef>
                          <a:spcPts val="450"/>
                        </a:spcBef>
                        <a:spcAft>
                          <a:spcPts val="450"/>
                        </a:spcAft>
                      </a:pPr>
                      <a:r>
                        <a:rPr lang="en-US" sz="1300">
                          <a:effectLst/>
                        </a:rPr>
                        <a:t>100</a:t>
                      </a:r>
                      <a:endParaRPr lang="en-GB" sz="1400">
                        <a:effectLst/>
                        <a:latin typeface="Arial"/>
                        <a:ea typeface="Times New Roman"/>
                        <a:cs typeface="Times New Roman"/>
                      </a:endParaRPr>
                    </a:p>
                  </a:txBody>
                  <a:tcPr marL="99315" marR="99315" marT="0" marB="0" anchor="ctr"/>
                </a:tc>
                <a:extLst>
                  <a:ext uri="{0D108BD9-81ED-4DB2-BD59-A6C34878D82A}">
                    <a16:rowId xmlns:a16="http://schemas.microsoft.com/office/drawing/2014/main" val="10001"/>
                  </a:ext>
                </a:extLst>
              </a:tr>
              <a:tr h="522514">
                <a:tc>
                  <a:txBody>
                    <a:bodyPr/>
                    <a:lstStyle/>
                    <a:p>
                      <a:pPr algn="l">
                        <a:lnSpc>
                          <a:spcPct val="115000"/>
                        </a:lnSpc>
                        <a:spcBef>
                          <a:spcPts val="450"/>
                        </a:spcBef>
                        <a:spcAft>
                          <a:spcPts val="450"/>
                        </a:spcAft>
                      </a:pPr>
                      <a:r>
                        <a:rPr lang="en-US" sz="1300" b="0">
                          <a:effectLst/>
                        </a:rPr>
                        <a:t># design iterations failed p.a. due to materials data issues</a:t>
                      </a:r>
                      <a:endParaRPr lang="en-GB" sz="1400" b="0">
                        <a:effectLst/>
                        <a:latin typeface="Arial"/>
                        <a:ea typeface="Times New Roman"/>
                        <a:cs typeface="Times New Roman"/>
                      </a:endParaRPr>
                    </a:p>
                  </a:txBody>
                  <a:tcPr marL="99315" marR="99315" marT="0" marB="0" anchor="ctr"/>
                </a:tc>
                <a:tc>
                  <a:txBody>
                    <a:bodyPr/>
                    <a:lstStyle/>
                    <a:p>
                      <a:pPr algn="l">
                        <a:lnSpc>
                          <a:spcPct val="115000"/>
                        </a:lnSpc>
                        <a:spcBef>
                          <a:spcPts val="450"/>
                        </a:spcBef>
                        <a:spcAft>
                          <a:spcPts val="450"/>
                        </a:spcAft>
                      </a:pPr>
                      <a:r>
                        <a:rPr lang="en-US" sz="1300">
                          <a:effectLst/>
                        </a:rPr>
                        <a:t>20</a:t>
                      </a:r>
                      <a:endParaRPr lang="en-GB" sz="1400">
                        <a:effectLst/>
                        <a:latin typeface="Arial"/>
                        <a:ea typeface="Times New Roman"/>
                        <a:cs typeface="Times New Roman"/>
                      </a:endParaRPr>
                    </a:p>
                  </a:txBody>
                  <a:tcPr marL="99315" marR="99315" marT="0" marB="0" anchor="ctr"/>
                </a:tc>
                <a:tc>
                  <a:txBody>
                    <a:bodyPr/>
                    <a:lstStyle/>
                    <a:p>
                      <a:pPr algn="l">
                        <a:lnSpc>
                          <a:spcPct val="115000"/>
                        </a:lnSpc>
                        <a:spcBef>
                          <a:spcPts val="450"/>
                        </a:spcBef>
                        <a:spcAft>
                          <a:spcPts val="450"/>
                        </a:spcAft>
                      </a:pPr>
                      <a:r>
                        <a:rPr lang="en-US" sz="1300" dirty="0">
                          <a:effectLst/>
                        </a:rPr>
                        <a:t>Typical cost of a design iteration</a:t>
                      </a:r>
                      <a:endParaRPr lang="en-GB" sz="1400" dirty="0">
                        <a:effectLst/>
                        <a:latin typeface="Arial"/>
                        <a:ea typeface="Times New Roman"/>
                        <a:cs typeface="Times New Roman"/>
                      </a:endParaRPr>
                    </a:p>
                  </a:txBody>
                  <a:tcPr marL="99315" marR="99315" marT="0" marB="0" anchor="ctr"/>
                </a:tc>
                <a:tc>
                  <a:txBody>
                    <a:bodyPr/>
                    <a:lstStyle/>
                    <a:p>
                      <a:pPr algn="l">
                        <a:lnSpc>
                          <a:spcPct val="115000"/>
                        </a:lnSpc>
                        <a:spcBef>
                          <a:spcPts val="450"/>
                        </a:spcBef>
                        <a:spcAft>
                          <a:spcPts val="450"/>
                        </a:spcAft>
                      </a:pPr>
                      <a:r>
                        <a:rPr lang="en-US" sz="1300">
                          <a:effectLst/>
                        </a:rPr>
                        <a:t>$40,000</a:t>
                      </a:r>
                      <a:endParaRPr lang="en-GB" sz="1400">
                        <a:effectLst/>
                        <a:latin typeface="Arial"/>
                        <a:ea typeface="Times New Roman"/>
                        <a:cs typeface="Times New Roman"/>
                      </a:endParaRPr>
                    </a:p>
                  </a:txBody>
                  <a:tcPr marL="99315" marR="99315" marT="0" marB="0" anchor="ctr"/>
                </a:tc>
                <a:extLst>
                  <a:ext uri="{0D108BD9-81ED-4DB2-BD59-A6C34878D82A}">
                    <a16:rowId xmlns:a16="http://schemas.microsoft.com/office/drawing/2014/main" val="10002"/>
                  </a:ext>
                </a:extLst>
              </a:tr>
              <a:tr h="581891">
                <a:tc>
                  <a:txBody>
                    <a:bodyPr/>
                    <a:lstStyle/>
                    <a:p>
                      <a:pPr algn="l">
                        <a:lnSpc>
                          <a:spcPct val="115000"/>
                        </a:lnSpc>
                        <a:spcBef>
                          <a:spcPts val="450"/>
                        </a:spcBef>
                        <a:spcAft>
                          <a:spcPts val="450"/>
                        </a:spcAft>
                      </a:pPr>
                      <a:r>
                        <a:rPr lang="en-US" sz="1300" b="0">
                          <a:effectLst/>
                        </a:rPr>
                        <a:t>% materials engineer time on tests that are unused or duplicated</a:t>
                      </a:r>
                      <a:endParaRPr lang="en-GB" sz="1400" b="0">
                        <a:effectLst/>
                        <a:latin typeface="Arial"/>
                        <a:ea typeface="Times New Roman"/>
                        <a:cs typeface="Times New Roman"/>
                      </a:endParaRPr>
                    </a:p>
                  </a:txBody>
                  <a:tcPr marL="99315" marR="99315" marT="0" marB="0" anchor="ctr"/>
                </a:tc>
                <a:tc>
                  <a:txBody>
                    <a:bodyPr/>
                    <a:lstStyle/>
                    <a:p>
                      <a:pPr algn="l">
                        <a:lnSpc>
                          <a:spcPct val="115000"/>
                        </a:lnSpc>
                        <a:spcBef>
                          <a:spcPts val="450"/>
                        </a:spcBef>
                        <a:spcAft>
                          <a:spcPts val="450"/>
                        </a:spcAft>
                      </a:pPr>
                      <a:r>
                        <a:rPr lang="en-US" sz="1300">
                          <a:effectLst/>
                        </a:rPr>
                        <a:t>20%</a:t>
                      </a:r>
                      <a:endParaRPr lang="en-GB" sz="1400">
                        <a:effectLst/>
                        <a:latin typeface="Arial"/>
                        <a:ea typeface="Times New Roman"/>
                        <a:cs typeface="Times New Roman"/>
                      </a:endParaRPr>
                    </a:p>
                  </a:txBody>
                  <a:tcPr marL="99315" marR="99315" marT="0" marB="0" anchor="ctr"/>
                </a:tc>
                <a:tc>
                  <a:txBody>
                    <a:bodyPr/>
                    <a:lstStyle/>
                    <a:p>
                      <a:pPr algn="l">
                        <a:lnSpc>
                          <a:spcPct val="115000"/>
                        </a:lnSpc>
                        <a:spcBef>
                          <a:spcPts val="450"/>
                        </a:spcBef>
                        <a:spcAft>
                          <a:spcPts val="450"/>
                        </a:spcAft>
                      </a:pPr>
                      <a:r>
                        <a:rPr lang="en-US" sz="1300">
                          <a:effectLst/>
                        </a:rPr>
                        <a:t>Materials and equipment costs associated with unnecessary tests</a:t>
                      </a:r>
                      <a:endParaRPr lang="en-GB" sz="1400">
                        <a:effectLst/>
                        <a:latin typeface="Arial"/>
                        <a:ea typeface="Times New Roman"/>
                        <a:cs typeface="Times New Roman"/>
                      </a:endParaRPr>
                    </a:p>
                  </a:txBody>
                  <a:tcPr marL="99315" marR="99315" marT="0" marB="0" anchor="ctr"/>
                </a:tc>
                <a:tc>
                  <a:txBody>
                    <a:bodyPr/>
                    <a:lstStyle/>
                    <a:p>
                      <a:pPr algn="l">
                        <a:lnSpc>
                          <a:spcPct val="115000"/>
                        </a:lnSpc>
                        <a:spcBef>
                          <a:spcPts val="450"/>
                        </a:spcBef>
                        <a:spcAft>
                          <a:spcPts val="450"/>
                        </a:spcAft>
                      </a:pPr>
                      <a:r>
                        <a:rPr lang="en-US" sz="1300">
                          <a:effectLst/>
                        </a:rPr>
                        <a:t>$20,000</a:t>
                      </a:r>
                      <a:endParaRPr lang="en-GB" sz="1400">
                        <a:effectLst/>
                        <a:latin typeface="Arial"/>
                        <a:ea typeface="Times New Roman"/>
                        <a:cs typeface="Times New Roman"/>
                      </a:endParaRPr>
                    </a:p>
                  </a:txBody>
                  <a:tcPr marL="99315" marR="99315" marT="0" marB="0" anchor="ctr"/>
                </a:tc>
                <a:extLst>
                  <a:ext uri="{0D108BD9-81ED-4DB2-BD59-A6C34878D82A}">
                    <a16:rowId xmlns:a16="http://schemas.microsoft.com/office/drawing/2014/main" val="10003"/>
                  </a:ext>
                </a:extLst>
              </a:tr>
              <a:tr h="534390">
                <a:tc>
                  <a:txBody>
                    <a:bodyPr/>
                    <a:lstStyle/>
                    <a:p>
                      <a:pPr algn="l">
                        <a:lnSpc>
                          <a:spcPct val="115000"/>
                        </a:lnSpc>
                        <a:spcBef>
                          <a:spcPts val="450"/>
                        </a:spcBef>
                        <a:spcAft>
                          <a:spcPts val="450"/>
                        </a:spcAft>
                      </a:pPr>
                      <a:r>
                        <a:rPr lang="en-US" sz="1300" b="0">
                          <a:effectLst/>
                        </a:rPr>
                        <a:t>% time materials engineers spend rolling up &amp; analyzing data</a:t>
                      </a:r>
                      <a:endParaRPr lang="en-GB" sz="1400" b="0">
                        <a:effectLst/>
                        <a:latin typeface="Arial"/>
                        <a:ea typeface="Times New Roman"/>
                        <a:cs typeface="Times New Roman"/>
                      </a:endParaRPr>
                    </a:p>
                  </a:txBody>
                  <a:tcPr marL="99315" marR="99315" marT="0" marB="0" anchor="ctr"/>
                </a:tc>
                <a:tc>
                  <a:txBody>
                    <a:bodyPr/>
                    <a:lstStyle/>
                    <a:p>
                      <a:pPr algn="l">
                        <a:lnSpc>
                          <a:spcPct val="115000"/>
                        </a:lnSpc>
                        <a:spcBef>
                          <a:spcPts val="450"/>
                        </a:spcBef>
                        <a:spcAft>
                          <a:spcPts val="450"/>
                        </a:spcAft>
                      </a:pPr>
                      <a:r>
                        <a:rPr lang="en-US" sz="1300">
                          <a:effectLst/>
                        </a:rPr>
                        <a:t>20%</a:t>
                      </a:r>
                      <a:endParaRPr lang="en-GB" sz="1400">
                        <a:effectLst/>
                        <a:latin typeface="Arial"/>
                        <a:ea typeface="Times New Roman"/>
                        <a:cs typeface="Times New Roman"/>
                      </a:endParaRPr>
                    </a:p>
                  </a:txBody>
                  <a:tcPr marL="99315" marR="99315" marT="0" marB="0" anchor="ctr"/>
                </a:tc>
                <a:tc>
                  <a:txBody>
                    <a:bodyPr/>
                    <a:lstStyle/>
                    <a:p>
                      <a:pPr algn="l">
                        <a:lnSpc>
                          <a:spcPct val="115000"/>
                        </a:lnSpc>
                        <a:spcBef>
                          <a:spcPts val="450"/>
                        </a:spcBef>
                        <a:spcAft>
                          <a:spcPts val="450"/>
                        </a:spcAft>
                      </a:pPr>
                      <a:r>
                        <a:rPr lang="en-US" sz="1300">
                          <a:effectLst/>
                        </a:rPr>
                        <a:t>Annual cost of an engineer/scientist</a:t>
                      </a:r>
                      <a:endParaRPr lang="en-GB" sz="1400">
                        <a:effectLst/>
                        <a:latin typeface="Arial"/>
                        <a:ea typeface="Times New Roman"/>
                        <a:cs typeface="Times New Roman"/>
                      </a:endParaRPr>
                    </a:p>
                  </a:txBody>
                  <a:tcPr marL="99315" marR="99315" marT="0" marB="0" anchor="ctr"/>
                </a:tc>
                <a:tc>
                  <a:txBody>
                    <a:bodyPr/>
                    <a:lstStyle/>
                    <a:p>
                      <a:pPr algn="l">
                        <a:lnSpc>
                          <a:spcPct val="115000"/>
                        </a:lnSpc>
                        <a:spcBef>
                          <a:spcPts val="450"/>
                        </a:spcBef>
                        <a:spcAft>
                          <a:spcPts val="450"/>
                        </a:spcAft>
                      </a:pPr>
                      <a:r>
                        <a:rPr lang="en-US" sz="1300">
                          <a:effectLst/>
                        </a:rPr>
                        <a:t>$120,000</a:t>
                      </a:r>
                      <a:endParaRPr lang="en-GB" sz="1400">
                        <a:effectLst/>
                        <a:latin typeface="Arial"/>
                        <a:ea typeface="Times New Roman"/>
                        <a:cs typeface="Times New Roman"/>
                      </a:endParaRPr>
                    </a:p>
                  </a:txBody>
                  <a:tcPr marL="99315" marR="99315" marT="0" marB="0" anchor="ctr"/>
                </a:tc>
                <a:extLst>
                  <a:ext uri="{0D108BD9-81ED-4DB2-BD59-A6C34878D82A}">
                    <a16:rowId xmlns:a16="http://schemas.microsoft.com/office/drawing/2014/main" val="10004"/>
                  </a:ext>
                </a:extLst>
              </a:tr>
              <a:tr h="365728">
                <a:tc gridSpan="4">
                  <a:txBody>
                    <a:bodyPr/>
                    <a:lstStyle/>
                    <a:p>
                      <a:pPr algn="just">
                        <a:lnSpc>
                          <a:spcPct val="115000"/>
                        </a:lnSpc>
                        <a:spcBef>
                          <a:spcPts val="450"/>
                        </a:spcBef>
                        <a:spcAft>
                          <a:spcPts val="450"/>
                        </a:spcAft>
                      </a:pPr>
                      <a:r>
                        <a:rPr lang="en-US" sz="1300">
                          <a:solidFill>
                            <a:schemeClr val="bg1"/>
                          </a:solidFill>
                          <a:effectLst/>
                        </a:rPr>
                        <a:t>Business case</a:t>
                      </a:r>
                      <a:endParaRPr lang="en-GB" sz="1400">
                        <a:solidFill>
                          <a:schemeClr val="bg1"/>
                        </a:solidFill>
                        <a:effectLst/>
                        <a:latin typeface="Arial"/>
                        <a:ea typeface="Times New Roman"/>
                        <a:cs typeface="Times New Roman"/>
                      </a:endParaRPr>
                    </a:p>
                  </a:txBody>
                  <a:tcPr marL="99315" marR="99315" marT="0" marB="0" anchor="ctr">
                    <a:solidFill>
                      <a:schemeClr val="accent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r h="327308">
                <a:tc gridSpan="3">
                  <a:txBody>
                    <a:bodyPr/>
                    <a:lstStyle/>
                    <a:p>
                      <a:pPr algn="just">
                        <a:lnSpc>
                          <a:spcPct val="115000"/>
                        </a:lnSpc>
                        <a:spcBef>
                          <a:spcPts val="450"/>
                        </a:spcBef>
                        <a:spcAft>
                          <a:spcPts val="450"/>
                        </a:spcAft>
                      </a:pPr>
                      <a:r>
                        <a:rPr lang="en-US" sz="1300" b="0">
                          <a:effectLst/>
                        </a:rPr>
                        <a:t>(1) Cut time materials engineers spend rolling up &amp; analyzing data by 50%</a:t>
                      </a:r>
                      <a:endParaRPr lang="en-GB" sz="1400" b="0">
                        <a:effectLst/>
                        <a:latin typeface="Arial"/>
                        <a:ea typeface="Times New Roman"/>
                        <a:cs typeface="Times New Roman"/>
                      </a:endParaRPr>
                    </a:p>
                  </a:txBody>
                  <a:tcPr marL="99315" marR="99315" marT="0" marB="0" anchor="ctr"/>
                </a:tc>
                <a:tc hMerge="1">
                  <a:txBody>
                    <a:bodyPr/>
                    <a:lstStyle/>
                    <a:p>
                      <a:endParaRPr lang="en-GB"/>
                    </a:p>
                  </a:txBody>
                  <a:tcPr/>
                </a:tc>
                <a:tc hMerge="1">
                  <a:txBody>
                    <a:bodyPr/>
                    <a:lstStyle/>
                    <a:p>
                      <a:endParaRPr lang="en-GB"/>
                    </a:p>
                  </a:txBody>
                  <a:tcPr/>
                </a:tc>
                <a:tc>
                  <a:txBody>
                    <a:bodyPr/>
                    <a:lstStyle/>
                    <a:p>
                      <a:pPr algn="just">
                        <a:lnSpc>
                          <a:spcPct val="115000"/>
                        </a:lnSpc>
                        <a:spcBef>
                          <a:spcPts val="450"/>
                        </a:spcBef>
                        <a:spcAft>
                          <a:spcPts val="450"/>
                        </a:spcAft>
                      </a:pPr>
                      <a:r>
                        <a:rPr lang="en-US" sz="1300">
                          <a:effectLst/>
                        </a:rPr>
                        <a:t>$60,000</a:t>
                      </a:r>
                      <a:endParaRPr lang="en-GB" sz="1400">
                        <a:effectLst/>
                        <a:latin typeface="Arial"/>
                        <a:ea typeface="Times New Roman"/>
                        <a:cs typeface="Times New Roman"/>
                      </a:endParaRPr>
                    </a:p>
                  </a:txBody>
                  <a:tcPr marL="99315" marR="99315" marT="0" marB="0" anchor="ctr"/>
                </a:tc>
                <a:extLst>
                  <a:ext uri="{0D108BD9-81ED-4DB2-BD59-A6C34878D82A}">
                    <a16:rowId xmlns:a16="http://schemas.microsoft.com/office/drawing/2014/main" val="10006"/>
                  </a:ext>
                </a:extLst>
              </a:tr>
              <a:tr h="308758">
                <a:tc gridSpan="3">
                  <a:txBody>
                    <a:bodyPr/>
                    <a:lstStyle/>
                    <a:p>
                      <a:pPr algn="just">
                        <a:lnSpc>
                          <a:spcPct val="115000"/>
                        </a:lnSpc>
                        <a:spcBef>
                          <a:spcPts val="450"/>
                        </a:spcBef>
                        <a:spcAft>
                          <a:spcPts val="450"/>
                        </a:spcAft>
                      </a:pPr>
                      <a:r>
                        <a:rPr lang="en-US" sz="1300" b="0">
                          <a:effectLst/>
                        </a:rPr>
                        <a:t>(2) Eliminate lost and duplicated tests</a:t>
                      </a:r>
                      <a:endParaRPr lang="en-GB" sz="1400" b="0">
                        <a:effectLst/>
                        <a:latin typeface="Arial"/>
                        <a:ea typeface="Times New Roman"/>
                        <a:cs typeface="Times New Roman"/>
                      </a:endParaRPr>
                    </a:p>
                  </a:txBody>
                  <a:tcPr marL="99315" marR="99315" marT="0" marB="0" anchor="ctr"/>
                </a:tc>
                <a:tc hMerge="1">
                  <a:txBody>
                    <a:bodyPr/>
                    <a:lstStyle/>
                    <a:p>
                      <a:endParaRPr lang="en-GB"/>
                    </a:p>
                  </a:txBody>
                  <a:tcPr/>
                </a:tc>
                <a:tc hMerge="1">
                  <a:txBody>
                    <a:bodyPr/>
                    <a:lstStyle/>
                    <a:p>
                      <a:endParaRPr lang="en-GB"/>
                    </a:p>
                  </a:txBody>
                  <a:tcPr/>
                </a:tc>
                <a:tc>
                  <a:txBody>
                    <a:bodyPr/>
                    <a:lstStyle/>
                    <a:p>
                      <a:pPr algn="just">
                        <a:lnSpc>
                          <a:spcPct val="115000"/>
                        </a:lnSpc>
                        <a:spcBef>
                          <a:spcPts val="450"/>
                        </a:spcBef>
                        <a:spcAft>
                          <a:spcPts val="450"/>
                        </a:spcAft>
                      </a:pPr>
                      <a:r>
                        <a:rPr lang="en-US" sz="1300">
                          <a:effectLst/>
                        </a:rPr>
                        <a:t>$140,000</a:t>
                      </a:r>
                      <a:endParaRPr lang="en-GB" sz="1400">
                        <a:effectLst/>
                        <a:latin typeface="Arial"/>
                        <a:ea typeface="Times New Roman"/>
                        <a:cs typeface="Times New Roman"/>
                      </a:endParaRPr>
                    </a:p>
                  </a:txBody>
                  <a:tcPr marL="99315" marR="99315" marT="0" marB="0" anchor="ctr"/>
                </a:tc>
                <a:extLst>
                  <a:ext uri="{0D108BD9-81ED-4DB2-BD59-A6C34878D82A}">
                    <a16:rowId xmlns:a16="http://schemas.microsoft.com/office/drawing/2014/main" val="10007"/>
                  </a:ext>
                </a:extLst>
              </a:tr>
              <a:tr h="320634">
                <a:tc gridSpan="3">
                  <a:txBody>
                    <a:bodyPr/>
                    <a:lstStyle/>
                    <a:p>
                      <a:pPr algn="just">
                        <a:lnSpc>
                          <a:spcPct val="115000"/>
                        </a:lnSpc>
                        <a:spcBef>
                          <a:spcPts val="450"/>
                        </a:spcBef>
                        <a:spcAft>
                          <a:spcPts val="450"/>
                        </a:spcAft>
                      </a:pPr>
                      <a:r>
                        <a:rPr lang="en-US" sz="1300" b="0">
                          <a:effectLst/>
                        </a:rPr>
                        <a:t>(3) Reduce average weekly time searching for data from 1 hour to 15 </a:t>
                      </a:r>
                      <a:r>
                        <a:rPr lang="en-US" sz="1300" b="0" err="1">
                          <a:effectLst/>
                        </a:rPr>
                        <a:t>mins</a:t>
                      </a:r>
                      <a:r>
                        <a:rPr lang="en-US" sz="1300" b="0">
                          <a:effectLst/>
                        </a:rPr>
                        <a:t> per engineer</a:t>
                      </a:r>
                      <a:endParaRPr lang="en-GB" sz="1400" b="0">
                        <a:effectLst/>
                        <a:latin typeface="Arial"/>
                        <a:ea typeface="Times New Roman"/>
                        <a:cs typeface="Times New Roman"/>
                      </a:endParaRPr>
                    </a:p>
                  </a:txBody>
                  <a:tcPr marL="99315" marR="99315" marT="0" marB="0" anchor="ctr"/>
                </a:tc>
                <a:tc hMerge="1">
                  <a:txBody>
                    <a:bodyPr/>
                    <a:lstStyle/>
                    <a:p>
                      <a:endParaRPr lang="en-GB"/>
                    </a:p>
                  </a:txBody>
                  <a:tcPr/>
                </a:tc>
                <a:tc hMerge="1">
                  <a:txBody>
                    <a:bodyPr/>
                    <a:lstStyle/>
                    <a:p>
                      <a:endParaRPr lang="en-GB"/>
                    </a:p>
                  </a:txBody>
                  <a:tcPr/>
                </a:tc>
                <a:tc>
                  <a:txBody>
                    <a:bodyPr/>
                    <a:lstStyle/>
                    <a:p>
                      <a:pPr algn="just">
                        <a:lnSpc>
                          <a:spcPct val="115000"/>
                        </a:lnSpc>
                        <a:spcBef>
                          <a:spcPts val="450"/>
                        </a:spcBef>
                        <a:spcAft>
                          <a:spcPts val="450"/>
                        </a:spcAft>
                      </a:pPr>
                      <a:r>
                        <a:rPr lang="en-US" sz="1300">
                          <a:effectLst/>
                        </a:rPr>
                        <a:t>~$240,000</a:t>
                      </a:r>
                      <a:endParaRPr lang="en-GB" sz="1400">
                        <a:effectLst/>
                        <a:latin typeface="Arial"/>
                        <a:ea typeface="Times New Roman"/>
                        <a:cs typeface="Times New Roman"/>
                      </a:endParaRPr>
                    </a:p>
                  </a:txBody>
                  <a:tcPr marL="99315" marR="99315" marT="0" marB="0" anchor="ctr"/>
                </a:tc>
                <a:extLst>
                  <a:ext uri="{0D108BD9-81ED-4DB2-BD59-A6C34878D82A}">
                    <a16:rowId xmlns:a16="http://schemas.microsoft.com/office/drawing/2014/main" val="10008"/>
                  </a:ext>
                </a:extLst>
              </a:tr>
              <a:tr h="332509">
                <a:tc gridSpan="3">
                  <a:txBody>
                    <a:bodyPr/>
                    <a:lstStyle/>
                    <a:p>
                      <a:pPr algn="just">
                        <a:lnSpc>
                          <a:spcPct val="115000"/>
                        </a:lnSpc>
                        <a:spcBef>
                          <a:spcPts val="450"/>
                        </a:spcBef>
                        <a:spcAft>
                          <a:spcPts val="450"/>
                        </a:spcAft>
                      </a:pPr>
                      <a:r>
                        <a:rPr lang="en-US" sz="1300" b="0">
                          <a:effectLst/>
                        </a:rPr>
                        <a:t>(4) Reduce design iteration failures by 50%</a:t>
                      </a:r>
                      <a:endParaRPr lang="en-GB" sz="1400" b="0">
                        <a:effectLst/>
                        <a:latin typeface="Arial"/>
                        <a:ea typeface="Times New Roman"/>
                        <a:cs typeface="Times New Roman"/>
                      </a:endParaRPr>
                    </a:p>
                  </a:txBody>
                  <a:tcPr marL="99315" marR="99315" marT="0" marB="0" anchor="ctr"/>
                </a:tc>
                <a:tc hMerge="1">
                  <a:txBody>
                    <a:bodyPr/>
                    <a:lstStyle/>
                    <a:p>
                      <a:endParaRPr lang="en-GB"/>
                    </a:p>
                  </a:txBody>
                  <a:tcPr/>
                </a:tc>
                <a:tc hMerge="1">
                  <a:txBody>
                    <a:bodyPr/>
                    <a:lstStyle/>
                    <a:p>
                      <a:endParaRPr lang="en-GB"/>
                    </a:p>
                  </a:txBody>
                  <a:tcPr/>
                </a:tc>
                <a:tc>
                  <a:txBody>
                    <a:bodyPr/>
                    <a:lstStyle/>
                    <a:p>
                      <a:pPr algn="just">
                        <a:lnSpc>
                          <a:spcPct val="115000"/>
                        </a:lnSpc>
                        <a:spcBef>
                          <a:spcPts val="450"/>
                        </a:spcBef>
                        <a:spcAft>
                          <a:spcPts val="450"/>
                        </a:spcAft>
                      </a:pPr>
                      <a:r>
                        <a:rPr lang="en-US" sz="1300">
                          <a:effectLst/>
                        </a:rPr>
                        <a:t>$400,000</a:t>
                      </a:r>
                      <a:endParaRPr lang="en-GB" sz="1400">
                        <a:effectLst/>
                        <a:latin typeface="Arial"/>
                        <a:ea typeface="Times New Roman"/>
                        <a:cs typeface="Times New Roman"/>
                      </a:endParaRPr>
                    </a:p>
                  </a:txBody>
                  <a:tcPr marL="99315" marR="99315" marT="0" marB="0" anchor="ctr"/>
                </a:tc>
                <a:extLst>
                  <a:ext uri="{0D108BD9-81ED-4DB2-BD59-A6C34878D82A}">
                    <a16:rowId xmlns:a16="http://schemas.microsoft.com/office/drawing/2014/main" val="10009"/>
                  </a:ext>
                </a:extLst>
              </a:tr>
              <a:tr h="380010">
                <a:tc gridSpan="3">
                  <a:txBody>
                    <a:bodyPr/>
                    <a:lstStyle/>
                    <a:p>
                      <a:pPr algn="just">
                        <a:lnSpc>
                          <a:spcPct val="115000"/>
                        </a:lnSpc>
                        <a:spcBef>
                          <a:spcPts val="450"/>
                        </a:spcBef>
                        <a:spcAft>
                          <a:spcPts val="450"/>
                        </a:spcAft>
                      </a:pPr>
                      <a:r>
                        <a:rPr lang="en-US" sz="1300" b="0">
                          <a:effectLst/>
                        </a:rPr>
                        <a:t>Value of increased capacity available due to efficiency gains</a:t>
                      </a:r>
                      <a:endParaRPr lang="en-GB" sz="1400" b="0">
                        <a:effectLst/>
                        <a:latin typeface="Arial"/>
                        <a:ea typeface="Times New Roman"/>
                        <a:cs typeface="Times New Roman"/>
                      </a:endParaRPr>
                    </a:p>
                  </a:txBody>
                  <a:tcPr marL="99315" marR="99315" marT="0" marB="0" anchor="ctr"/>
                </a:tc>
                <a:tc hMerge="1">
                  <a:txBody>
                    <a:bodyPr/>
                    <a:lstStyle/>
                    <a:p>
                      <a:endParaRPr lang="en-GB"/>
                    </a:p>
                  </a:txBody>
                  <a:tcPr/>
                </a:tc>
                <a:tc hMerge="1">
                  <a:txBody>
                    <a:bodyPr/>
                    <a:lstStyle/>
                    <a:p>
                      <a:endParaRPr lang="en-GB"/>
                    </a:p>
                  </a:txBody>
                  <a:tcPr/>
                </a:tc>
                <a:tc>
                  <a:txBody>
                    <a:bodyPr/>
                    <a:lstStyle/>
                    <a:p>
                      <a:pPr algn="just">
                        <a:lnSpc>
                          <a:spcPct val="115000"/>
                        </a:lnSpc>
                        <a:spcBef>
                          <a:spcPts val="450"/>
                        </a:spcBef>
                        <a:spcAft>
                          <a:spcPts val="450"/>
                        </a:spcAft>
                      </a:pPr>
                      <a:r>
                        <a:rPr lang="en-US" sz="1300" dirty="0">
                          <a:effectLst/>
                        </a:rPr>
                        <a:t>~$840,000</a:t>
                      </a:r>
                      <a:endParaRPr lang="en-GB" sz="1400" dirty="0">
                        <a:effectLst/>
                        <a:latin typeface="Arial"/>
                        <a:ea typeface="Times New Roman"/>
                        <a:cs typeface="Times New Roman"/>
                      </a:endParaRPr>
                    </a:p>
                  </a:txBody>
                  <a:tcPr marL="99315" marR="99315" marT="0" marB="0" anchor="ctr"/>
                </a:tc>
                <a:extLst>
                  <a:ext uri="{0D108BD9-81ED-4DB2-BD59-A6C34878D82A}">
                    <a16:rowId xmlns:a16="http://schemas.microsoft.com/office/drawing/2014/main" val="10010"/>
                  </a:ext>
                </a:extLst>
              </a:tr>
            </a:tbl>
          </a:graphicData>
        </a:graphic>
      </p:graphicFrame>
      <p:sp>
        <p:nvSpPr>
          <p:cNvPr id="2" name="Footer Placeholder 1">
            <a:extLst>
              <a:ext uri="{FF2B5EF4-FFF2-40B4-BE49-F238E27FC236}">
                <a16:creationId xmlns:a16="http://schemas.microsoft.com/office/drawing/2014/main" id="{E0E002D7-D7F9-42AA-A9B9-3C9828D0A9FA}"/>
              </a:ext>
            </a:extLst>
          </p:cNvPr>
          <p:cNvSpPr>
            <a:spLocks noGrp="1"/>
          </p:cNvSpPr>
          <p:nvPr>
            <p:ph type="ftr" sz="quarter" idx="3"/>
          </p:nvPr>
        </p:nvSpPr>
        <p:spPr/>
        <p:txBody>
          <a:bodyPr/>
          <a:lstStyle/>
          <a:p>
            <a:r>
              <a:rPr lang="en-GB"/>
              <a:t>© Granta Design | CONFIDENTIAL</a:t>
            </a:r>
            <a:endParaRPr lang="en-GB" dirty="0"/>
          </a:p>
        </p:txBody>
      </p:sp>
      <p:pic>
        <p:nvPicPr>
          <p:cNvPr id="9" name="Picture 9">
            <a:extLst>
              <a:ext uri="{FF2B5EF4-FFF2-40B4-BE49-F238E27FC236}">
                <a16:creationId xmlns:a16="http://schemas.microsoft.com/office/drawing/2014/main" id="{7BF52BAB-9FAB-4948-9B42-5CEE446EAC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10" name="Picture 10">
            <a:extLst>
              <a:ext uri="{FF2B5EF4-FFF2-40B4-BE49-F238E27FC236}">
                <a16:creationId xmlns:a16="http://schemas.microsoft.com/office/drawing/2014/main" id="{AB9E27F4-97C8-4331-B03D-20D3D704CD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2831122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 9" descr="Screen Shot 2017-11-02 at 12.44.16.png">
            <a:extLst>
              <a:ext uri="{FF2B5EF4-FFF2-40B4-BE49-F238E27FC236}">
                <a16:creationId xmlns:a16="http://schemas.microsoft.com/office/drawing/2014/main" id="{270FDC67-76E0-40E0-BDCD-86F8C4545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196977"/>
          </a:xfrm>
          <a:prstGeom prst="rect">
            <a:avLst/>
          </a:prstGeom>
        </p:spPr>
      </p:pic>
      <p:sp>
        <p:nvSpPr>
          <p:cNvPr id="2" name="Title 1">
            <a:extLst>
              <a:ext uri="{FF2B5EF4-FFF2-40B4-BE49-F238E27FC236}">
                <a16:creationId xmlns:a16="http://schemas.microsoft.com/office/drawing/2014/main" id="{B1C181EC-5EFB-4425-BFE0-A75AB08FCF6A}"/>
              </a:ext>
            </a:extLst>
          </p:cNvPr>
          <p:cNvSpPr>
            <a:spLocks noGrp="1"/>
          </p:cNvSpPr>
          <p:nvPr>
            <p:ph type="title"/>
          </p:nvPr>
        </p:nvSpPr>
        <p:spPr>
          <a:xfrm>
            <a:off x="0" y="132809"/>
            <a:ext cx="11163300" cy="971550"/>
          </a:xfrm>
        </p:spPr>
        <p:txBody>
          <a:bodyPr>
            <a:normAutofit/>
          </a:bodyPr>
          <a:lstStyle/>
          <a:p>
            <a:r>
              <a:rPr lang="en-GB" sz="4400" dirty="0">
                <a:latin typeface="Calibri Light" panose="020F0302020204030204" pitchFamily="34" charset="0"/>
                <a:cs typeface="Calibri Light" panose="020F0302020204030204" pitchFamily="34" charset="0"/>
              </a:rPr>
              <a:t>Introducing GRANTA MI</a:t>
            </a:r>
          </a:p>
        </p:txBody>
      </p:sp>
      <p:sp>
        <p:nvSpPr>
          <p:cNvPr id="28" name="Rectangle 27">
            <a:extLst>
              <a:ext uri="{FF2B5EF4-FFF2-40B4-BE49-F238E27FC236}">
                <a16:creationId xmlns:a16="http://schemas.microsoft.com/office/drawing/2014/main" id="{DC7CFE99-9145-4F3C-B177-30C4BE9C3AFA}"/>
              </a:ext>
            </a:extLst>
          </p:cNvPr>
          <p:cNvSpPr/>
          <p:nvPr/>
        </p:nvSpPr>
        <p:spPr>
          <a:xfrm>
            <a:off x="4539430" y="1441424"/>
            <a:ext cx="1364400" cy="982800"/>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Aesthetic / Rendering</a:t>
            </a:r>
          </a:p>
        </p:txBody>
      </p:sp>
      <p:sp>
        <p:nvSpPr>
          <p:cNvPr id="29" name="Rectangle 28">
            <a:extLst>
              <a:ext uri="{FF2B5EF4-FFF2-40B4-BE49-F238E27FC236}">
                <a16:creationId xmlns:a16="http://schemas.microsoft.com/office/drawing/2014/main" id="{F732FF42-72A3-4B3B-A5CB-46E6E2DBC8BC}"/>
              </a:ext>
            </a:extLst>
          </p:cNvPr>
          <p:cNvSpPr/>
          <p:nvPr/>
        </p:nvSpPr>
        <p:spPr>
          <a:xfrm>
            <a:off x="3211874" y="3942377"/>
            <a:ext cx="1364400" cy="982800"/>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Testing and analysis</a:t>
            </a:r>
          </a:p>
        </p:txBody>
      </p:sp>
      <p:sp>
        <p:nvSpPr>
          <p:cNvPr id="30" name="Rectangle 29">
            <a:extLst>
              <a:ext uri="{FF2B5EF4-FFF2-40B4-BE49-F238E27FC236}">
                <a16:creationId xmlns:a16="http://schemas.microsoft.com/office/drawing/2014/main" id="{D2A63129-0281-4B29-9995-5AE2BC981327}"/>
              </a:ext>
            </a:extLst>
          </p:cNvPr>
          <p:cNvSpPr/>
          <p:nvPr/>
        </p:nvSpPr>
        <p:spPr>
          <a:xfrm>
            <a:off x="6236306" y="5318013"/>
            <a:ext cx="1364400" cy="982800"/>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CAE models</a:t>
            </a:r>
          </a:p>
        </p:txBody>
      </p:sp>
      <p:sp>
        <p:nvSpPr>
          <p:cNvPr id="31" name="Rectangle 30">
            <a:extLst>
              <a:ext uri="{FF2B5EF4-FFF2-40B4-BE49-F238E27FC236}">
                <a16:creationId xmlns:a16="http://schemas.microsoft.com/office/drawing/2014/main" id="{20D6174F-DE70-498E-8F6B-E19BC52D5F51}"/>
              </a:ext>
            </a:extLst>
          </p:cNvPr>
          <p:cNvSpPr/>
          <p:nvPr/>
        </p:nvSpPr>
        <p:spPr>
          <a:xfrm>
            <a:off x="7519288" y="2759908"/>
            <a:ext cx="1364400" cy="982800"/>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Compliance data</a:t>
            </a:r>
          </a:p>
        </p:txBody>
      </p:sp>
      <p:sp>
        <p:nvSpPr>
          <p:cNvPr id="32" name="Rectangle 31">
            <a:extLst>
              <a:ext uri="{FF2B5EF4-FFF2-40B4-BE49-F238E27FC236}">
                <a16:creationId xmlns:a16="http://schemas.microsoft.com/office/drawing/2014/main" id="{8EC70A8D-C650-42D7-86C5-80DA245B480A}"/>
              </a:ext>
            </a:extLst>
          </p:cNvPr>
          <p:cNvSpPr/>
          <p:nvPr/>
        </p:nvSpPr>
        <p:spPr>
          <a:xfrm>
            <a:off x="6288172" y="1456912"/>
            <a:ext cx="1364400" cy="982800"/>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In-service data</a:t>
            </a:r>
          </a:p>
        </p:txBody>
      </p:sp>
      <p:sp>
        <p:nvSpPr>
          <p:cNvPr id="33" name="Rectangle 32">
            <a:extLst>
              <a:ext uri="{FF2B5EF4-FFF2-40B4-BE49-F238E27FC236}">
                <a16:creationId xmlns:a16="http://schemas.microsoft.com/office/drawing/2014/main" id="{73644478-4DA0-41EB-A2A8-5BAD2B85C6DC}"/>
              </a:ext>
            </a:extLst>
          </p:cNvPr>
          <p:cNvSpPr/>
          <p:nvPr/>
        </p:nvSpPr>
        <p:spPr>
          <a:xfrm>
            <a:off x="3211085" y="2646569"/>
            <a:ext cx="1364400" cy="982800"/>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Basic material properties</a:t>
            </a:r>
          </a:p>
        </p:txBody>
      </p:sp>
      <p:sp>
        <p:nvSpPr>
          <p:cNvPr id="34" name="Rectangle 33">
            <a:extLst>
              <a:ext uri="{FF2B5EF4-FFF2-40B4-BE49-F238E27FC236}">
                <a16:creationId xmlns:a16="http://schemas.microsoft.com/office/drawing/2014/main" id="{E08F5212-4357-4251-ABCA-6DA9C1BA26C0}"/>
              </a:ext>
            </a:extLst>
          </p:cNvPr>
          <p:cNvSpPr/>
          <p:nvPr/>
        </p:nvSpPr>
        <p:spPr>
          <a:xfrm>
            <a:off x="7532188" y="4010752"/>
            <a:ext cx="1364400" cy="982800"/>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Supplier specs</a:t>
            </a:r>
          </a:p>
        </p:txBody>
      </p:sp>
      <p:sp>
        <p:nvSpPr>
          <p:cNvPr id="35" name="Rectangle 34">
            <a:extLst>
              <a:ext uri="{FF2B5EF4-FFF2-40B4-BE49-F238E27FC236}">
                <a16:creationId xmlns:a16="http://schemas.microsoft.com/office/drawing/2014/main" id="{307D8175-1EC9-4EAF-9069-F2201525B740}"/>
              </a:ext>
            </a:extLst>
          </p:cNvPr>
          <p:cNvSpPr/>
          <p:nvPr/>
        </p:nvSpPr>
        <p:spPr>
          <a:xfrm>
            <a:off x="4575485" y="5314639"/>
            <a:ext cx="1364400" cy="982800"/>
          </a:xfrm>
          <a:prstGeom prst="rect">
            <a:avLst/>
          </a:prstGeom>
          <a:solidFill>
            <a:schemeClr val="accent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Detailed engineering properties</a:t>
            </a:r>
          </a:p>
        </p:txBody>
      </p:sp>
      <p:sp>
        <p:nvSpPr>
          <p:cNvPr id="43" name="TextBox 42">
            <a:extLst>
              <a:ext uri="{FF2B5EF4-FFF2-40B4-BE49-F238E27FC236}">
                <a16:creationId xmlns:a16="http://schemas.microsoft.com/office/drawing/2014/main" id="{2F502F8C-20DA-4EA5-9A26-277D741F6CE2}"/>
              </a:ext>
            </a:extLst>
          </p:cNvPr>
          <p:cNvSpPr txBox="1"/>
          <p:nvPr/>
        </p:nvSpPr>
        <p:spPr>
          <a:xfrm>
            <a:off x="9485452" y="1403995"/>
            <a:ext cx="2352721" cy="4801314"/>
          </a:xfrm>
          <a:prstGeom prst="rect">
            <a:avLst/>
          </a:prstGeom>
          <a:solidFill>
            <a:schemeClr val="bg2">
              <a:lumMod val="20000"/>
              <a:lumOff val="80000"/>
            </a:schemeClr>
          </a:solidFill>
          <a:ln>
            <a:noFill/>
          </a:ln>
        </p:spPr>
        <p:txBody>
          <a:bodyPr wrap="square" rtlCol="0">
            <a:spAutoFit/>
          </a:bodyPr>
          <a:lstStyle/>
          <a:p>
            <a:r>
              <a:rPr lang="en-GB" b="1" dirty="0">
                <a:latin typeface="Arial" panose="020B0604020202020204" pitchFamily="34" charset="0"/>
                <a:cs typeface="Arial" panose="020B0604020202020204" pitchFamily="34" charset="0"/>
              </a:rPr>
              <a:t>Features include:</a:t>
            </a:r>
          </a:p>
          <a:p>
            <a:endParaRPr lang="en-GB"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Specialist materials data structures </a:t>
            </a:r>
          </a:p>
          <a:p>
            <a:pPr marL="285750" indent="-285750">
              <a:buFont typeface="Wingdings" panose="05000000000000000000" pitchFamily="2" charset="2"/>
              <a:buChar char="§"/>
            </a:pPr>
            <a:endParaRPr lang="en-GB"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Tools to manage the materials data lifecycle</a:t>
            </a:r>
          </a:p>
          <a:p>
            <a:pPr marL="285750" indent="-285750">
              <a:buFont typeface="Wingdings" panose="05000000000000000000" pitchFamily="2" charset="2"/>
              <a:buChar char="§"/>
            </a:pPr>
            <a:endParaRPr lang="en-GB"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Full traceability</a:t>
            </a:r>
          </a:p>
          <a:p>
            <a:pPr marL="285750" indent="-285750">
              <a:buFont typeface="Wingdings" panose="05000000000000000000" pitchFamily="2" charset="2"/>
              <a:buChar char="§"/>
            </a:pPr>
            <a:endParaRPr lang="en-GB"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Access and change control, workflow</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F6037DD7-DEFB-44C5-B81A-B905AD52612E}"/>
              </a:ext>
            </a:extLst>
          </p:cNvPr>
          <p:cNvGrpSpPr/>
          <p:nvPr/>
        </p:nvGrpSpPr>
        <p:grpSpPr>
          <a:xfrm>
            <a:off x="291308" y="1403995"/>
            <a:ext cx="2669959" cy="4891895"/>
            <a:chOff x="291308" y="1403995"/>
            <a:chExt cx="2669959" cy="4891895"/>
          </a:xfrm>
        </p:grpSpPr>
        <p:grpSp>
          <p:nvGrpSpPr>
            <p:cNvPr id="36" name="Group 35">
              <a:extLst>
                <a:ext uri="{FF2B5EF4-FFF2-40B4-BE49-F238E27FC236}">
                  <a16:creationId xmlns:a16="http://schemas.microsoft.com/office/drawing/2014/main" id="{945A2B1F-E5DC-4EC8-B88D-61E31FA61996}"/>
                </a:ext>
              </a:extLst>
            </p:cNvPr>
            <p:cNvGrpSpPr/>
            <p:nvPr/>
          </p:nvGrpSpPr>
          <p:grpSpPr>
            <a:xfrm>
              <a:off x="308428" y="4581114"/>
              <a:ext cx="2652839" cy="1714776"/>
              <a:chOff x="425448" y="4556704"/>
              <a:chExt cx="2652839" cy="1714776"/>
            </a:xfrm>
          </p:grpSpPr>
          <p:pic>
            <p:nvPicPr>
              <p:cNvPr id="37" name="Picture 36">
                <a:extLst>
                  <a:ext uri="{FF2B5EF4-FFF2-40B4-BE49-F238E27FC236}">
                    <a16:creationId xmlns:a16="http://schemas.microsoft.com/office/drawing/2014/main" id="{AB36760A-E861-433C-BDC3-65E185FAE7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542" y="4556704"/>
                <a:ext cx="1408685" cy="802256"/>
              </a:xfrm>
              <a:prstGeom prst="rect">
                <a:avLst/>
              </a:prstGeom>
            </p:spPr>
          </p:pic>
          <p:sp>
            <p:nvSpPr>
              <p:cNvPr id="38" name="TextBox 37">
                <a:extLst>
                  <a:ext uri="{FF2B5EF4-FFF2-40B4-BE49-F238E27FC236}">
                    <a16:creationId xmlns:a16="http://schemas.microsoft.com/office/drawing/2014/main" id="{85A116B9-1B17-4E49-9BF6-AAF02F1481E3}"/>
                  </a:ext>
                </a:extLst>
              </p:cNvPr>
              <p:cNvSpPr txBox="1"/>
              <p:nvPr/>
            </p:nvSpPr>
            <p:spPr>
              <a:xfrm>
                <a:off x="425448" y="5394317"/>
                <a:ext cx="2652839" cy="877163"/>
              </a:xfrm>
              <a:prstGeom prst="rect">
                <a:avLst/>
              </a:prstGeom>
              <a:noFill/>
            </p:spPr>
            <p:txBody>
              <a:bodyPr wrap="square" rtlCol="0">
                <a:spAutoFit/>
              </a:bodyPr>
              <a:lstStyle/>
              <a:p>
                <a:pPr algn="ctr"/>
                <a:r>
                  <a:rPr lang="en-GB" sz="1600" b="1" dirty="0">
                    <a:solidFill>
                      <a:schemeClr val="tx1"/>
                    </a:solidFill>
                  </a:rPr>
                  <a:t>A comprehensive library </a:t>
                </a:r>
                <a:r>
                  <a:rPr lang="en-GB" sz="1200" b="1" dirty="0">
                    <a:solidFill>
                      <a:schemeClr val="tx1"/>
                    </a:solidFill>
                  </a:rPr>
                  <a:t>of material reference information:</a:t>
                </a:r>
              </a:p>
              <a:p>
                <a:pPr algn="ctr"/>
                <a:r>
                  <a:rPr lang="en-GB" sz="1200" b="1" dirty="0">
                    <a:solidFill>
                      <a:schemeClr val="tx1"/>
                    </a:solidFill>
                  </a:rPr>
                  <a:t>Metals, plastics, composites…</a:t>
                </a:r>
                <a:br>
                  <a:rPr lang="en-GB" sz="1200" b="1" dirty="0">
                    <a:solidFill>
                      <a:schemeClr val="tx1"/>
                    </a:solidFill>
                  </a:rPr>
                </a:br>
                <a:endParaRPr lang="en-GB" sz="1100" dirty="0">
                  <a:solidFill>
                    <a:schemeClr val="accent1"/>
                  </a:solidFill>
                </a:endParaRPr>
              </a:p>
            </p:txBody>
          </p:sp>
        </p:grpSp>
        <p:grpSp>
          <p:nvGrpSpPr>
            <p:cNvPr id="39" name="Group 38">
              <a:extLst>
                <a:ext uri="{FF2B5EF4-FFF2-40B4-BE49-F238E27FC236}">
                  <a16:creationId xmlns:a16="http://schemas.microsoft.com/office/drawing/2014/main" id="{EE7EB1FB-E55A-42EC-A90D-8242520B5ACB}"/>
                </a:ext>
              </a:extLst>
            </p:cNvPr>
            <p:cNvGrpSpPr/>
            <p:nvPr/>
          </p:nvGrpSpPr>
          <p:grpSpPr>
            <a:xfrm>
              <a:off x="291308" y="1403995"/>
              <a:ext cx="2605176" cy="2345714"/>
              <a:chOff x="6448965" y="3992899"/>
              <a:chExt cx="2605176" cy="2345714"/>
            </a:xfrm>
          </p:grpSpPr>
          <p:pic>
            <p:nvPicPr>
              <p:cNvPr id="40" name="Picture 39">
                <a:extLst>
                  <a:ext uri="{FF2B5EF4-FFF2-40B4-BE49-F238E27FC236}">
                    <a16:creationId xmlns:a16="http://schemas.microsoft.com/office/drawing/2014/main" id="{3FBA4C6E-9C7A-40C7-AB7C-3107FFE9A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079" y="3992899"/>
                <a:ext cx="1916565" cy="1345440"/>
              </a:xfrm>
              <a:prstGeom prst="rect">
                <a:avLst/>
              </a:prstGeom>
            </p:spPr>
          </p:pic>
          <p:sp>
            <p:nvSpPr>
              <p:cNvPr id="41" name="TextBox 40">
                <a:extLst>
                  <a:ext uri="{FF2B5EF4-FFF2-40B4-BE49-F238E27FC236}">
                    <a16:creationId xmlns:a16="http://schemas.microsoft.com/office/drawing/2014/main" id="{03E5D7FA-507A-4DD9-A32E-4DF3E5FAFCBE}"/>
                  </a:ext>
                </a:extLst>
              </p:cNvPr>
              <p:cNvSpPr txBox="1"/>
              <p:nvPr/>
            </p:nvSpPr>
            <p:spPr>
              <a:xfrm>
                <a:off x="6448965" y="5338339"/>
                <a:ext cx="2605176" cy="1000274"/>
              </a:xfrm>
              <a:prstGeom prst="rect">
                <a:avLst/>
              </a:prstGeom>
              <a:noFill/>
            </p:spPr>
            <p:txBody>
              <a:bodyPr wrap="square" rtlCol="0">
                <a:spAutoFit/>
              </a:bodyPr>
              <a:lstStyle/>
              <a:p>
                <a:pPr algn="ctr"/>
                <a:r>
                  <a:rPr lang="en-GB" sz="1600" b="1" dirty="0">
                    <a:solidFill>
                      <a:schemeClr val="tx1"/>
                    </a:solidFill>
                  </a:rPr>
                  <a:t>Proprietary </a:t>
                </a:r>
                <a:br>
                  <a:rPr lang="en-GB" sz="1600" b="1" dirty="0">
                    <a:solidFill>
                      <a:schemeClr val="tx1"/>
                    </a:solidFill>
                  </a:rPr>
                </a:br>
                <a:r>
                  <a:rPr lang="en-GB" sz="1600" b="1" dirty="0">
                    <a:solidFill>
                      <a:schemeClr val="tx1"/>
                    </a:solidFill>
                  </a:rPr>
                  <a:t>materials</a:t>
                </a:r>
                <a:br>
                  <a:rPr lang="en-GB" sz="1600" b="1" dirty="0">
                    <a:solidFill>
                      <a:schemeClr val="tx1"/>
                    </a:solidFill>
                  </a:rPr>
                </a:br>
                <a:r>
                  <a:rPr lang="en-GB" sz="1600" b="1" dirty="0">
                    <a:solidFill>
                      <a:schemeClr val="tx1"/>
                    </a:solidFill>
                  </a:rPr>
                  <a:t>information</a:t>
                </a:r>
                <a:br>
                  <a:rPr lang="en-GB" sz="1600" b="1" dirty="0">
                    <a:solidFill>
                      <a:schemeClr val="tx1"/>
                    </a:solidFill>
                  </a:rPr>
                </a:br>
                <a:endParaRPr lang="en-GB" sz="1100" dirty="0">
                  <a:solidFill>
                    <a:schemeClr val="accent1"/>
                  </a:solidFill>
                </a:endParaRPr>
              </a:p>
            </p:txBody>
          </p:sp>
        </p:grpSp>
        <p:sp>
          <p:nvSpPr>
            <p:cNvPr id="42" name="TextBox 41">
              <a:extLst>
                <a:ext uri="{FF2B5EF4-FFF2-40B4-BE49-F238E27FC236}">
                  <a16:creationId xmlns:a16="http://schemas.microsoft.com/office/drawing/2014/main" id="{FA3B5B4B-C3A3-4594-8775-AE17E14D7B75}"/>
                </a:ext>
              </a:extLst>
            </p:cNvPr>
            <p:cNvSpPr txBox="1"/>
            <p:nvPr/>
          </p:nvSpPr>
          <p:spPr>
            <a:xfrm>
              <a:off x="1334484" y="3595254"/>
              <a:ext cx="543739" cy="830997"/>
            </a:xfrm>
            <a:prstGeom prst="rect">
              <a:avLst/>
            </a:prstGeom>
            <a:noFill/>
          </p:spPr>
          <p:txBody>
            <a:bodyPr wrap="none" rtlCol="0">
              <a:spAutoFit/>
            </a:bodyPr>
            <a:lstStyle/>
            <a:p>
              <a:r>
                <a:rPr lang="en-GB" sz="4800" dirty="0">
                  <a:latin typeface="Arial" panose="020B0604020202020204" pitchFamily="34" charset="0"/>
                  <a:cs typeface="Arial" panose="020B0604020202020204" pitchFamily="34" charset="0"/>
                </a:rPr>
                <a:t>+</a:t>
              </a:r>
            </a:p>
          </p:txBody>
        </p:sp>
      </p:grpSp>
      <p:grpSp>
        <p:nvGrpSpPr>
          <p:cNvPr id="4" name="Group 3">
            <a:extLst>
              <a:ext uri="{FF2B5EF4-FFF2-40B4-BE49-F238E27FC236}">
                <a16:creationId xmlns:a16="http://schemas.microsoft.com/office/drawing/2014/main" id="{2D36EEE9-8984-4F38-8A63-A4B3879B4D79}"/>
              </a:ext>
            </a:extLst>
          </p:cNvPr>
          <p:cNvGrpSpPr/>
          <p:nvPr/>
        </p:nvGrpSpPr>
        <p:grpSpPr>
          <a:xfrm>
            <a:off x="4646762" y="2879667"/>
            <a:ext cx="2898476" cy="1600018"/>
            <a:chOff x="3174521" y="4015787"/>
            <a:chExt cx="2898476" cy="1600018"/>
          </a:xfrm>
        </p:grpSpPr>
        <p:pic>
          <p:nvPicPr>
            <p:cNvPr id="5" name="Picture 4">
              <a:extLst>
                <a:ext uri="{FF2B5EF4-FFF2-40B4-BE49-F238E27FC236}">
                  <a16:creationId xmlns:a16="http://schemas.microsoft.com/office/drawing/2014/main" id="{DE372B90-191C-4A70-9809-6F2DA2C221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5728" y="4274089"/>
              <a:ext cx="1584406" cy="1341716"/>
            </a:xfrm>
            <a:prstGeom prst="rect">
              <a:avLst/>
            </a:prstGeom>
          </p:spPr>
        </p:pic>
        <p:sp>
          <p:nvSpPr>
            <p:cNvPr id="6" name="TextBox 5">
              <a:extLst>
                <a:ext uri="{FF2B5EF4-FFF2-40B4-BE49-F238E27FC236}">
                  <a16:creationId xmlns:a16="http://schemas.microsoft.com/office/drawing/2014/main" id="{73AD46B6-F96D-476C-9680-F1D925376B4D}"/>
                </a:ext>
              </a:extLst>
            </p:cNvPr>
            <p:cNvSpPr txBox="1"/>
            <p:nvPr/>
          </p:nvSpPr>
          <p:spPr>
            <a:xfrm>
              <a:off x="3174521" y="4056920"/>
              <a:ext cx="2898476" cy="834281"/>
            </a:xfrm>
            <a:prstGeom prst="rect">
              <a:avLst/>
            </a:prstGeom>
            <a:noFill/>
          </p:spPr>
          <p:txBody>
            <a:bodyPr wrap="square" rtlCol="0">
              <a:prstTxWarp prst="textArchDown">
                <a:avLst/>
              </a:prstTxWarp>
              <a:spAutoFit/>
            </a:bodyPr>
            <a:lstStyle/>
            <a:p>
              <a:pPr algn="ctr"/>
              <a:r>
                <a:rPr lang="en-GB" sz="1200" b="1" dirty="0">
                  <a:solidFill>
                    <a:schemeClr val="bg1"/>
                  </a:solidFill>
                </a:rPr>
                <a:t>CORPORATE</a:t>
              </a:r>
              <a:br>
                <a:rPr lang="en-GB" sz="1200" b="1" dirty="0">
                  <a:solidFill>
                    <a:schemeClr val="bg1"/>
                  </a:solidFill>
                </a:rPr>
              </a:br>
              <a:r>
                <a:rPr lang="en-GB" sz="1200" b="1" dirty="0">
                  <a:solidFill>
                    <a:schemeClr val="bg1"/>
                  </a:solidFill>
                </a:rPr>
                <a:t>MATERIALS</a:t>
              </a:r>
              <a:br>
                <a:rPr lang="en-GB" sz="1200" b="1" dirty="0">
                  <a:solidFill>
                    <a:schemeClr val="bg1"/>
                  </a:solidFill>
                </a:rPr>
              </a:br>
              <a:r>
                <a:rPr lang="en-GB" sz="1200" b="1" dirty="0">
                  <a:solidFill>
                    <a:schemeClr val="bg1"/>
                  </a:solidFill>
                </a:rPr>
                <a:t>INFORMATION</a:t>
              </a:r>
            </a:p>
          </p:txBody>
        </p:sp>
        <p:pic>
          <p:nvPicPr>
            <p:cNvPr id="7" name="Picture 6">
              <a:extLst>
                <a:ext uri="{FF2B5EF4-FFF2-40B4-BE49-F238E27FC236}">
                  <a16:creationId xmlns:a16="http://schemas.microsoft.com/office/drawing/2014/main" id="{074D7ED1-F2C4-47A4-A48B-7DA678B8BB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3951" y="4015787"/>
              <a:ext cx="502720" cy="471747"/>
            </a:xfrm>
            <a:prstGeom prst="rect">
              <a:avLst/>
            </a:prstGeom>
          </p:spPr>
        </p:pic>
      </p:grpSp>
      <p:sp>
        <p:nvSpPr>
          <p:cNvPr id="25" name="TextBox 24">
            <a:extLst>
              <a:ext uri="{FF2B5EF4-FFF2-40B4-BE49-F238E27FC236}">
                <a16:creationId xmlns:a16="http://schemas.microsoft.com/office/drawing/2014/main" id="{9970DD17-6907-43F7-86E2-8AEFBC4D84F2}"/>
              </a:ext>
            </a:extLst>
          </p:cNvPr>
          <p:cNvSpPr txBox="1"/>
          <p:nvPr/>
        </p:nvSpPr>
        <p:spPr>
          <a:xfrm>
            <a:off x="5362497" y="4479685"/>
            <a:ext cx="1467005" cy="369332"/>
          </a:xfrm>
          <a:prstGeom prst="rect">
            <a:avLst/>
          </a:prstGeom>
          <a:noFill/>
        </p:spPr>
        <p:txBody>
          <a:bodyPr wrap="none" rtlCol="0">
            <a:spAutoFit/>
          </a:bodyPr>
          <a:lstStyle/>
          <a:p>
            <a:pPr algn="ctr"/>
            <a:r>
              <a:rPr lang="en-GB" b="1" dirty="0">
                <a:solidFill>
                  <a:schemeClr val="accent1"/>
                </a:solidFill>
                <a:latin typeface="Arial" panose="020B0604020202020204" pitchFamily="34" charset="0"/>
                <a:cs typeface="Arial" panose="020B0604020202020204" pitchFamily="34" charset="0"/>
              </a:rPr>
              <a:t>GRANTA MI</a:t>
            </a:r>
          </a:p>
        </p:txBody>
      </p:sp>
      <p:sp>
        <p:nvSpPr>
          <p:cNvPr id="3" name="Footer Placeholder 2">
            <a:extLst>
              <a:ext uri="{FF2B5EF4-FFF2-40B4-BE49-F238E27FC236}">
                <a16:creationId xmlns:a16="http://schemas.microsoft.com/office/drawing/2014/main" id="{929179CD-54CD-4551-A90F-B8DC8E9FF3B2}"/>
              </a:ext>
            </a:extLst>
          </p:cNvPr>
          <p:cNvSpPr>
            <a:spLocks noGrp="1"/>
          </p:cNvSpPr>
          <p:nvPr>
            <p:ph type="ftr" sz="quarter" idx="3"/>
          </p:nvPr>
        </p:nvSpPr>
        <p:spPr/>
        <p:txBody>
          <a:bodyPr/>
          <a:lstStyle/>
          <a:p>
            <a:r>
              <a:rPr lang="en-GB"/>
              <a:t>© Granta Design | CONFIDENTIAL</a:t>
            </a:r>
            <a:endParaRPr lang="en-GB" dirty="0"/>
          </a:p>
        </p:txBody>
      </p:sp>
      <p:pic>
        <p:nvPicPr>
          <p:cNvPr id="27" name="Picture 9">
            <a:extLst>
              <a:ext uri="{FF2B5EF4-FFF2-40B4-BE49-F238E27FC236}">
                <a16:creationId xmlns:a16="http://schemas.microsoft.com/office/drawing/2014/main" id="{BB3E6465-D111-4E53-B8B3-00D3296BAF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44" name="Picture 10">
            <a:extLst>
              <a:ext uri="{FF2B5EF4-FFF2-40B4-BE49-F238E27FC236}">
                <a16:creationId xmlns:a16="http://schemas.microsoft.com/office/drawing/2014/main" id="{9D0AD732-71FF-45FC-95D3-A21F1007B9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342163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2.96296E-6 L 0.07174 0.26505 " pathEditMode="relative" rAng="0" ptsTypes="AA">
                                      <p:cBhvr>
                                        <p:cTn id="6" dur="2000" fill="hold"/>
                                        <p:tgtEl>
                                          <p:spTgt spid="28"/>
                                        </p:tgtEl>
                                        <p:attrNameLst>
                                          <p:attrName>ppt_x</p:attrName>
                                          <p:attrName>ppt_y</p:attrName>
                                        </p:attrNameLst>
                                      </p:cBhvr>
                                      <p:rCtr x="3581" y="13241"/>
                                    </p:animMotion>
                                  </p:childTnLst>
                                  <p:subTnLst>
                                    <p:set>
                                      <p:cBhvr override="childStyle">
                                        <p:cTn dur="1" fill="hold" display="0" masterRel="sameClick" afterEffect="1">
                                          <p:stCondLst>
                                            <p:cond evt="end" delay="0">
                                              <p:tn val="5"/>
                                            </p:cond>
                                          </p:stCondLst>
                                        </p:cTn>
                                        <p:tgtEl>
                                          <p:spTgt spid="28"/>
                                        </p:tgtEl>
                                        <p:attrNameLst>
                                          <p:attrName>style.visibility</p:attrName>
                                        </p:attrNameLst>
                                      </p:cBhvr>
                                      <p:to>
                                        <p:strVal val="hidden"/>
                                      </p:to>
                                    </p:set>
                                  </p:subTnLst>
                                </p:cTn>
                              </p:par>
                              <p:par>
                                <p:cTn id="7" presetID="42" presetClass="path" presetSubtype="0" accel="50000" decel="50000" fill="hold" grpId="0" nodeType="withEffect">
                                  <p:stCondLst>
                                    <p:cond delay="0"/>
                                  </p:stCondLst>
                                  <p:childTnLst>
                                    <p:animMotion origin="layout" path="M -8.33333E-7 2.59259E-6 L 0.18073 0.09537 " pathEditMode="relative" rAng="0" ptsTypes="AA">
                                      <p:cBhvr>
                                        <p:cTn id="8" dur="2000" fill="hold"/>
                                        <p:tgtEl>
                                          <p:spTgt spid="33"/>
                                        </p:tgtEl>
                                        <p:attrNameLst>
                                          <p:attrName>ppt_x</p:attrName>
                                          <p:attrName>ppt_y</p:attrName>
                                        </p:attrNameLst>
                                      </p:cBhvr>
                                      <p:rCtr x="9036" y="4769"/>
                                    </p:animMotion>
                                  </p:childTnLst>
                                  <p:subTnLst>
                                    <p:set>
                                      <p:cBhvr override="childStyle">
                                        <p:cTn dur="1" fill="hold" display="0" masterRel="sameClick" afterEffect="1">
                                          <p:stCondLst>
                                            <p:cond evt="end" delay="0">
                                              <p:tn val="7"/>
                                            </p:cond>
                                          </p:stCondLst>
                                        </p:cTn>
                                        <p:tgtEl>
                                          <p:spTgt spid="33"/>
                                        </p:tgtEl>
                                        <p:attrNameLst>
                                          <p:attrName>style.visibility</p:attrName>
                                        </p:attrNameLst>
                                      </p:cBhvr>
                                      <p:to>
                                        <p:strVal val="hidden"/>
                                      </p:to>
                                    </p:set>
                                  </p:subTnLst>
                                </p:cTn>
                              </p:par>
                              <p:par>
                                <p:cTn id="9" presetID="42" presetClass="path" presetSubtype="0" accel="50000" decel="50000" fill="hold" grpId="0" nodeType="withEffect">
                                  <p:stCondLst>
                                    <p:cond delay="0"/>
                                  </p:stCondLst>
                                  <p:childTnLst>
                                    <p:animMotion origin="layout" path="M -1.04167E-6 3.7037E-6 L 0.1806 -0.0875 " pathEditMode="relative" rAng="0" ptsTypes="AA">
                                      <p:cBhvr>
                                        <p:cTn id="10" dur="2000" fill="hold"/>
                                        <p:tgtEl>
                                          <p:spTgt spid="29"/>
                                        </p:tgtEl>
                                        <p:attrNameLst>
                                          <p:attrName>ppt_x</p:attrName>
                                          <p:attrName>ppt_y</p:attrName>
                                        </p:attrNameLst>
                                      </p:cBhvr>
                                      <p:rCtr x="9023" y="-4375"/>
                                    </p:animMotion>
                                  </p:childTnLst>
                                  <p:subTnLst>
                                    <p:set>
                                      <p:cBhvr override="childStyle">
                                        <p:cTn dur="1" fill="hold" display="0" masterRel="sameClick" afterEffect="1">
                                          <p:stCondLst>
                                            <p:cond evt="end" delay="0">
                                              <p:tn val="9"/>
                                            </p:cond>
                                          </p:stCondLst>
                                        </p:cTn>
                                        <p:tgtEl>
                                          <p:spTgt spid="29"/>
                                        </p:tgtEl>
                                        <p:attrNameLst>
                                          <p:attrName>style.visibility</p:attrName>
                                        </p:attrNameLst>
                                      </p:cBhvr>
                                      <p:to>
                                        <p:strVal val="hidden"/>
                                      </p:to>
                                    </p:set>
                                  </p:subTnLst>
                                </p:cTn>
                              </p:par>
                              <p:par>
                                <p:cTn id="11" presetID="42" presetClass="path" presetSubtype="0" accel="50000" decel="50000" fill="hold" grpId="0" nodeType="withEffect">
                                  <p:stCondLst>
                                    <p:cond delay="0"/>
                                  </p:stCondLst>
                                  <p:childTnLst>
                                    <p:animMotion origin="layout" path="M 5.55112E-17 2.22222E-6 L 0.06875 -0.29306 " pathEditMode="relative" rAng="0" ptsTypes="AA">
                                      <p:cBhvr>
                                        <p:cTn id="12" dur="2000" fill="hold"/>
                                        <p:tgtEl>
                                          <p:spTgt spid="35"/>
                                        </p:tgtEl>
                                        <p:attrNameLst>
                                          <p:attrName>ppt_x</p:attrName>
                                          <p:attrName>ppt_y</p:attrName>
                                        </p:attrNameLst>
                                      </p:cBhvr>
                                      <p:rCtr x="3438" y="-14653"/>
                                    </p:animMotion>
                                  </p:childTnLst>
                                  <p:subTnLst>
                                    <p:set>
                                      <p:cBhvr override="childStyle">
                                        <p:cTn dur="1" fill="hold" display="0" masterRel="sameClick" afterEffect="1">
                                          <p:stCondLst>
                                            <p:cond evt="end" delay="0">
                                              <p:tn val="11"/>
                                            </p:cond>
                                          </p:stCondLst>
                                        </p:cTn>
                                        <p:tgtEl>
                                          <p:spTgt spid="35"/>
                                        </p:tgtEl>
                                        <p:attrNameLst>
                                          <p:attrName>style.visibility</p:attrName>
                                        </p:attrNameLst>
                                      </p:cBhvr>
                                      <p:to>
                                        <p:strVal val="hidden"/>
                                      </p:to>
                                    </p:set>
                                  </p:subTnLst>
                                </p:cTn>
                              </p:par>
                              <p:par>
                                <p:cTn id="13" presetID="42" presetClass="path" presetSubtype="0" accel="50000" decel="50000" fill="hold" grpId="0" nodeType="withEffect">
                                  <p:stCondLst>
                                    <p:cond delay="0"/>
                                  </p:stCondLst>
                                  <p:childTnLst>
                                    <p:animMotion origin="layout" path="M 2.08333E-6 -7.40741E-7 L -0.06745 -0.28981 " pathEditMode="relative" rAng="0" ptsTypes="AA">
                                      <p:cBhvr>
                                        <p:cTn id="14" dur="2000" fill="hold"/>
                                        <p:tgtEl>
                                          <p:spTgt spid="30"/>
                                        </p:tgtEl>
                                        <p:attrNameLst>
                                          <p:attrName>ppt_x</p:attrName>
                                          <p:attrName>ppt_y</p:attrName>
                                        </p:attrNameLst>
                                      </p:cBhvr>
                                      <p:rCtr x="-3372" y="-14491"/>
                                    </p:animMotion>
                                  </p:childTnLst>
                                  <p:subTnLst>
                                    <p:set>
                                      <p:cBhvr override="childStyle">
                                        <p:cTn dur="1" fill="hold" display="0" masterRel="sameClick" afterEffect="1">
                                          <p:stCondLst>
                                            <p:cond evt="end" delay="0">
                                              <p:tn val="13"/>
                                            </p:cond>
                                          </p:stCondLst>
                                        </p:cTn>
                                        <p:tgtEl>
                                          <p:spTgt spid="30"/>
                                        </p:tgtEl>
                                        <p:attrNameLst>
                                          <p:attrName>style.visibility</p:attrName>
                                        </p:attrNameLst>
                                      </p:cBhvr>
                                      <p:to>
                                        <p:strVal val="hidden"/>
                                      </p:to>
                                    </p:set>
                                  </p:subTnLst>
                                </p:cTn>
                              </p:par>
                              <p:par>
                                <p:cTn id="15" presetID="42" presetClass="path" presetSubtype="0" accel="50000" decel="50000" fill="hold" grpId="0" nodeType="withEffect">
                                  <p:stCondLst>
                                    <p:cond delay="0"/>
                                  </p:stCondLst>
                                  <p:childTnLst>
                                    <p:animMotion origin="layout" path="M 2.08333E-6 -1.48148E-6 L -0.1737 -0.09537 " pathEditMode="relative" rAng="0" ptsTypes="AA">
                                      <p:cBhvr>
                                        <p:cTn id="16" dur="2000" fill="hold"/>
                                        <p:tgtEl>
                                          <p:spTgt spid="34"/>
                                        </p:tgtEl>
                                        <p:attrNameLst>
                                          <p:attrName>ppt_x</p:attrName>
                                          <p:attrName>ppt_y</p:attrName>
                                        </p:attrNameLst>
                                      </p:cBhvr>
                                      <p:rCtr x="-8685" y="-4769"/>
                                    </p:animMotion>
                                  </p:childTnLst>
                                  <p:subTnLst>
                                    <p:set>
                                      <p:cBhvr override="childStyle">
                                        <p:cTn dur="1" fill="hold" display="0" masterRel="sameClick" afterEffect="1">
                                          <p:stCondLst>
                                            <p:cond evt="end" delay="0">
                                              <p:tn val="15"/>
                                            </p:cond>
                                          </p:stCondLst>
                                        </p:cTn>
                                        <p:tgtEl>
                                          <p:spTgt spid="34"/>
                                        </p:tgtEl>
                                        <p:attrNameLst>
                                          <p:attrName>style.visibility</p:attrName>
                                        </p:attrNameLst>
                                      </p:cBhvr>
                                      <p:to>
                                        <p:strVal val="hidden"/>
                                      </p:to>
                                    </p:set>
                                  </p:subTnLst>
                                </p:cTn>
                              </p:par>
                              <p:par>
                                <p:cTn id="17" presetID="42" presetClass="path" presetSubtype="0" accel="50000" decel="50000" fill="hold" grpId="0" nodeType="withEffect">
                                  <p:stCondLst>
                                    <p:cond delay="0"/>
                                  </p:stCondLst>
                                  <p:childTnLst>
                                    <p:animMotion origin="layout" path="M 3.75E-6 -4.07407E-6 L -0.17266 0.07871 " pathEditMode="relative" rAng="0" ptsTypes="AA">
                                      <p:cBhvr>
                                        <p:cTn id="18" dur="2000" fill="hold"/>
                                        <p:tgtEl>
                                          <p:spTgt spid="31"/>
                                        </p:tgtEl>
                                        <p:attrNameLst>
                                          <p:attrName>ppt_x</p:attrName>
                                          <p:attrName>ppt_y</p:attrName>
                                        </p:attrNameLst>
                                      </p:cBhvr>
                                      <p:rCtr x="-8633" y="3935"/>
                                    </p:animMotion>
                                  </p:childTnLst>
                                  <p:subTnLst>
                                    <p:set>
                                      <p:cBhvr override="childStyle">
                                        <p:cTn dur="1" fill="hold" display="0" masterRel="sameClick" afterEffect="1">
                                          <p:stCondLst>
                                            <p:cond evt="end" delay="0">
                                              <p:tn val="17"/>
                                            </p:cond>
                                          </p:stCondLst>
                                        </p:cTn>
                                        <p:tgtEl>
                                          <p:spTgt spid="31"/>
                                        </p:tgtEl>
                                        <p:attrNameLst>
                                          <p:attrName>style.visibility</p:attrName>
                                        </p:attrNameLst>
                                      </p:cBhvr>
                                      <p:to>
                                        <p:strVal val="hidden"/>
                                      </p:to>
                                    </p:set>
                                  </p:subTnLst>
                                </p:cTn>
                              </p:par>
                              <p:par>
                                <p:cTn id="19" presetID="42" presetClass="path" presetSubtype="0" accel="50000" decel="50000" fill="hold" grpId="0" nodeType="withEffect">
                                  <p:stCondLst>
                                    <p:cond delay="0"/>
                                  </p:stCondLst>
                                  <p:childTnLst>
                                    <p:animMotion origin="layout" path="M -4.79167E-6 2.22222E-6 L -0.07174 0.26273 " pathEditMode="relative" rAng="0" ptsTypes="AA">
                                      <p:cBhvr>
                                        <p:cTn id="20" dur="2000" fill="hold"/>
                                        <p:tgtEl>
                                          <p:spTgt spid="32"/>
                                        </p:tgtEl>
                                        <p:attrNameLst>
                                          <p:attrName>ppt_x</p:attrName>
                                          <p:attrName>ppt_y</p:attrName>
                                        </p:attrNameLst>
                                      </p:cBhvr>
                                      <p:rCtr x="-3594" y="13125"/>
                                    </p:animMotion>
                                  </p:childTnLst>
                                  <p:subTnLst>
                                    <p:set>
                                      <p:cBhvr override="childStyle">
                                        <p:cTn dur="1" fill="hold" display="0" masterRel="sameClick" afterEffect="1">
                                          <p:stCondLst>
                                            <p:cond evt="end" delay="0">
                                              <p:tn val="19"/>
                                            </p:cond>
                                          </p:stCondLst>
                                        </p:cTn>
                                        <p:tgtEl>
                                          <p:spTgt spid="3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up)">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Bild 9" descr="Screen Shot 2017-11-02 at 12.44.16.png">
            <a:extLst>
              <a:ext uri="{FF2B5EF4-FFF2-40B4-BE49-F238E27FC236}">
                <a16:creationId xmlns:a16="http://schemas.microsoft.com/office/drawing/2014/main" id="{930EB6A6-5A1A-48F4-A6BA-6F6F7A8AC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201155"/>
          </a:xfrm>
          <a:prstGeom prst="rect">
            <a:avLst/>
          </a:prstGeom>
        </p:spPr>
      </p:pic>
      <p:grpSp>
        <p:nvGrpSpPr>
          <p:cNvPr id="3" name="Group 2"/>
          <p:cNvGrpSpPr/>
          <p:nvPr/>
        </p:nvGrpSpPr>
        <p:grpSpPr>
          <a:xfrm>
            <a:off x="1415480" y="1556792"/>
            <a:ext cx="7372230" cy="3820785"/>
            <a:chOff x="413808" y="1482064"/>
            <a:chExt cx="7372230" cy="3820785"/>
          </a:xfrm>
        </p:grpSpPr>
        <p:cxnSp>
          <p:nvCxnSpPr>
            <p:cNvPr id="14" name="Straight Connector 13"/>
            <p:cNvCxnSpPr/>
            <p:nvPr/>
          </p:nvCxnSpPr>
          <p:spPr>
            <a:xfrm>
              <a:off x="795035" y="2512702"/>
              <a:ext cx="43324" cy="19057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15784" y="2505218"/>
              <a:ext cx="52753" cy="136466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13808" y="2505218"/>
              <a:ext cx="8379" cy="273260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a:off x="1332827" y="2482067"/>
              <a:ext cx="4074343" cy="282078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35848" y="2491394"/>
              <a:ext cx="1033311" cy="1499545"/>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223219" y="2496118"/>
              <a:ext cx="2235347" cy="215407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a:xfrm>
              <a:off x="1368304" y="2439449"/>
              <a:ext cx="3492191" cy="203865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455525" y="2413747"/>
              <a:ext cx="4735727" cy="207145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45486" y="2512702"/>
              <a:ext cx="858701" cy="99344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447950" y="2356758"/>
              <a:ext cx="6338088" cy="229343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447950" y="2223830"/>
              <a:ext cx="2020147" cy="52710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443800" y="2121079"/>
              <a:ext cx="3254219" cy="75982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460754" y="2004937"/>
              <a:ext cx="4626446" cy="90712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439286" y="1880730"/>
              <a:ext cx="6321352" cy="92528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465066" y="1482064"/>
              <a:ext cx="6320972" cy="3662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460754" y="1594125"/>
              <a:ext cx="4598968" cy="14849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451876" y="1752862"/>
              <a:ext cx="3213598" cy="20855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439286" y="1667401"/>
              <a:ext cx="599483" cy="51655"/>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3724" y="119204"/>
            <a:ext cx="11163300" cy="971550"/>
          </a:xfrm>
        </p:spPr>
        <p:txBody>
          <a:bodyPr>
            <a:noAutofit/>
          </a:bodyPr>
          <a:lstStyle/>
          <a:p>
            <a:r>
              <a:rPr lang="en-GB" sz="3600" dirty="0">
                <a:latin typeface="Calibri Light" panose="020F0302020204030204" pitchFamily="34" charset="0"/>
                <a:cs typeface="Calibri Light" panose="020F0302020204030204" pitchFamily="34" charset="0"/>
              </a:rPr>
              <a:t>Our materials information library</a:t>
            </a:r>
            <a:br>
              <a:rPr lang="en-GB" sz="3600" dirty="0">
                <a:latin typeface="Calibri Light" panose="020F0302020204030204" pitchFamily="34" charset="0"/>
                <a:cs typeface="Calibri Light" panose="020F0302020204030204" pitchFamily="34" charset="0"/>
              </a:rPr>
            </a:br>
            <a:r>
              <a:rPr lang="en-GB" sz="3600" dirty="0">
                <a:latin typeface="Calibri Light" panose="020F0302020204030204" pitchFamily="34" charset="0"/>
                <a:cs typeface="Calibri Light" panose="020F0302020204030204" pitchFamily="34" charset="0"/>
              </a:rPr>
              <a:t>Unique, comprehensive, linked</a:t>
            </a:r>
          </a:p>
        </p:txBody>
      </p:sp>
      <p:grpSp>
        <p:nvGrpSpPr>
          <p:cNvPr id="84" name="Group 83"/>
          <p:cNvGrpSpPr/>
          <p:nvPr/>
        </p:nvGrpSpPr>
        <p:grpSpPr>
          <a:xfrm>
            <a:off x="9869759" y="1515793"/>
            <a:ext cx="1874432" cy="1190858"/>
            <a:chOff x="7295446" y="36296"/>
            <a:chExt cx="1874432" cy="1190858"/>
          </a:xfrm>
        </p:grpSpPr>
        <p:grpSp>
          <p:nvGrpSpPr>
            <p:cNvPr id="86" name="Group 85"/>
            <p:cNvGrpSpPr/>
            <p:nvPr/>
          </p:nvGrpSpPr>
          <p:grpSpPr>
            <a:xfrm>
              <a:off x="7295446" y="36296"/>
              <a:ext cx="1874432" cy="1190858"/>
              <a:chOff x="7295446" y="36296"/>
              <a:chExt cx="1874432" cy="1190858"/>
            </a:xfrm>
          </p:grpSpPr>
          <p:sp>
            <p:nvSpPr>
              <p:cNvPr id="90" name="Rectangle 89"/>
              <p:cNvSpPr/>
              <p:nvPr/>
            </p:nvSpPr>
            <p:spPr>
              <a:xfrm>
                <a:off x="7295446" y="44303"/>
                <a:ext cx="1797754" cy="1182851"/>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grpSp>
            <p:nvGrpSpPr>
              <p:cNvPr id="91" name="Group 90"/>
              <p:cNvGrpSpPr/>
              <p:nvPr/>
            </p:nvGrpSpPr>
            <p:grpSpPr>
              <a:xfrm>
                <a:off x="7397721" y="201702"/>
                <a:ext cx="1772157" cy="999049"/>
                <a:chOff x="7448521" y="5205924"/>
                <a:chExt cx="1772157" cy="999049"/>
              </a:xfrm>
            </p:grpSpPr>
            <p:sp>
              <p:nvSpPr>
                <p:cNvPr id="93" name="Rectangle 92"/>
                <p:cNvSpPr/>
                <p:nvPr/>
              </p:nvSpPr>
              <p:spPr>
                <a:xfrm>
                  <a:off x="7448525" y="5272839"/>
                  <a:ext cx="542925" cy="115200"/>
                </a:xfrm>
                <a:prstGeom prst="rect">
                  <a:avLst/>
                </a:prstGeom>
                <a:solidFill>
                  <a:sysClr val="window" lastClr="FFFFFF"/>
                </a:solidFill>
                <a:ln w="19050" cap="flat" cmpd="sng" algn="ctr">
                  <a:solidFill>
                    <a:schemeClr val="accent1"/>
                  </a:solidFill>
                  <a:prstDash val="solid"/>
                  <a:miter lim="800000"/>
                </a:ln>
                <a:effectLst/>
              </p:spPr>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914400">
                    <a:defRPr/>
                  </a:pPr>
                  <a:endParaRPr lang="en-GB" kern="0">
                    <a:solidFill>
                      <a:sysClr val="windowText" lastClr="000000"/>
                    </a:solidFill>
                    <a:latin typeface="Calibri" panose="020F0502020204030204"/>
                  </a:endParaRPr>
                </a:p>
              </p:txBody>
            </p:sp>
            <p:sp>
              <p:nvSpPr>
                <p:cNvPr id="94" name="Rectangle 93"/>
                <p:cNvSpPr/>
                <p:nvPr/>
              </p:nvSpPr>
              <p:spPr>
                <a:xfrm>
                  <a:off x="7448525" y="5418325"/>
                  <a:ext cx="542925" cy="115200"/>
                </a:xfrm>
                <a:prstGeom prst="rect">
                  <a:avLst/>
                </a:prstGeom>
                <a:solidFill>
                  <a:sysClr val="window" lastClr="FFFFFF"/>
                </a:solidFill>
                <a:ln w="19050" cap="flat" cmpd="sng" algn="ctr">
                  <a:solidFill>
                    <a:schemeClr val="accent3"/>
                  </a:solidFill>
                  <a:prstDash val="solid"/>
                  <a:miter lim="800000"/>
                </a:ln>
                <a:effectLst/>
              </p:spPr>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914400">
                    <a:defRPr/>
                  </a:pPr>
                  <a:endParaRPr lang="en-GB" kern="0">
                    <a:solidFill>
                      <a:srgbClr val="6699FF"/>
                    </a:solidFill>
                    <a:latin typeface="Calibri" panose="020F0502020204030204"/>
                  </a:endParaRPr>
                </a:p>
              </p:txBody>
            </p:sp>
            <p:sp>
              <p:nvSpPr>
                <p:cNvPr id="95" name="Rectangle 94"/>
                <p:cNvSpPr/>
                <p:nvPr/>
              </p:nvSpPr>
              <p:spPr>
                <a:xfrm>
                  <a:off x="7448522" y="5719656"/>
                  <a:ext cx="542925" cy="115200"/>
                </a:xfrm>
                <a:prstGeom prst="rect">
                  <a:avLst/>
                </a:prstGeom>
                <a:solidFill>
                  <a:sysClr val="window" lastClr="FFFFFF"/>
                </a:solidFill>
                <a:ln w="19050" cap="flat" cmpd="sng" algn="ctr">
                  <a:solidFill>
                    <a:schemeClr val="accent2"/>
                  </a:solidFill>
                  <a:prstDash val="solid"/>
                  <a:miter lim="800000"/>
                </a:ln>
                <a:effectLst/>
              </p:spPr>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914400">
                    <a:defRPr/>
                  </a:pPr>
                  <a:endParaRPr lang="en-GB" kern="0">
                    <a:solidFill>
                      <a:srgbClr val="6699FF"/>
                    </a:solidFill>
                    <a:latin typeface="Calibri" panose="020F0502020204030204"/>
                  </a:endParaRPr>
                </a:p>
              </p:txBody>
            </p:sp>
            <p:sp>
              <p:nvSpPr>
                <p:cNvPr id="96" name="Rectangle 95"/>
                <p:cNvSpPr/>
                <p:nvPr/>
              </p:nvSpPr>
              <p:spPr>
                <a:xfrm>
                  <a:off x="7448521" y="5867833"/>
                  <a:ext cx="542925" cy="115200"/>
                </a:xfrm>
                <a:prstGeom prst="rect">
                  <a:avLst/>
                </a:prstGeom>
                <a:solidFill>
                  <a:sysClr val="window" lastClr="FFFFFF"/>
                </a:solidFill>
                <a:ln w="19050" cap="flat" cmpd="sng" algn="ctr">
                  <a:solidFill>
                    <a:schemeClr val="accent5"/>
                  </a:solidFill>
                  <a:prstDash val="solid"/>
                  <a:miter lim="800000"/>
                </a:ln>
                <a:effectLst/>
              </p:spPr>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914400">
                    <a:defRPr/>
                  </a:pPr>
                  <a:endParaRPr lang="en-GB" kern="0">
                    <a:solidFill>
                      <a:srgbClr val="6699FF"/>
                    </a:solidFill>
                    <a:latin typeface="Calibri" panose="020F0502020204030204"/>
                  </a:endParaRPr>
                </a:p>
              </p:txBody>
            </p:sp>
            <p:sp>
              <p:nvSpPr>
                <p:cNvPr id="97" name="Rectangle 96"/>
                <p:cNvSpPr/>
                <p:nvPr/>
              </p:nvSpPr>
              <p:spPr>
                <a:xfrm>
                  <a:off x="7448521" y="6016067"/>
                  <a:ext cx="542925" cy="115200"/>
                </a:xfrm>
                <a:prstGeom prst="rect">
                  <a:avLst/>
                </a:prstGeom>
                <a:solidFill>
                  <a:sysClr val="window" lastClr="FFFFFF"/>
                </a:solidFill>
                <a:ln w="19050" cap="flat" cmpd="sng" algn="ctr">
                  <a:solidFill>
                    <a:schemeClr val="accent6"/>
                  </a:solidFill>
                  <a:prstDash val="solid"/>
                  <a:miter lim="800000"/>
                </a:ln>
                <a:effectLst/>
              </p:spPr>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914400">
                    <a:defRPr/>
                  </a:pPr>
                  <a:endParaRPr lang="en-GB" kern="0">
                    <a:solidFill>
                      <a:srgbClr val="6699FF"/>
                    </a:solidFill>
                    <a:latin typeface="Calibri" panose="020F0502020204030204"/>
                  </a:endParaRPr>
                </a:p>
              </p:txBody>
            </p:sp>
            <p:sp>
              <p:nvSpPr>
                <p:cNvPr id="98" name="TextBox 97"/>
                <p:cNvSpPr txBox="1"/>
                <p:nvPr/>
              </p:nvSpPr>
              <p:spPr>
                <a:xfrm>
                  <a:off x="7937662" y="5205924"/>
                  <a:ext cx="987453"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Generic data</a:t>
                  </a:r>
                </a:p>
              </p:txBody>
            </p:sp>
            <p:sp>
              <p:nvSpPr>
                <p:cNvPr id="99" name="TextBox 98"/>
                <p:cNvSpPr txBox="1"/>
                <p:nvPr/>
              </p:nvSpPr>
              <p:spPr>
                <a:xfrm>
                  <a:off x="7937662" y="5353565"/>
                  <a:ext cx="987453"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Design data</a:t>
                  </a:r>
                </a:p>
              </p:txBody>
            </p:sp>
            <p:sp>
              <p:nvSpPr>
                <p:cNvPr id="100" name="TextBox 99"/>
                <p:cNvSpPr txBox="1"/>
                <p:nvPr/>
              </p:nvSpPr>
              <p:spPr>
                <a:xfrm>
                  <a:off x="7946288" y="5654874"/>
                  <a:ext cx="1274390"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Standards, specs</a:t>
                  </a:r>
                </a:p>
              </p:txBody>
            </p:sp>
            <p:sp>
              <p:nvSpPr>
                <p:cNvPr id="101" name="TextBox 100"/>
                <p:cNvSpPr txBox="1"/>
                <p:nvPr/>
              </p:nvSpPr>
              <p:spPr>
                <a:xfrm>
                  <a:off x="7951635" y="5798274"/>
                  <a:ext cx="987453"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Test data</a:t>
                  </a:r>
                </a:p>
              </p:txBody>
            </p:sp>
            <p:sp>
              <p:nvSpPr>
                <p:cNvPr id="102" name="TextBox 101"/>
                <p:cNvSpPr txBox="1"/>
                <p:nvPr/>
              </p:nvSpPr>
              <p:spPr>
                <a:xfrm>
                  <a:off x="7946286" y="5958752"/>
                  <a:ext cx="987453"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Specialist</a:t>
                  </a:r>
                  <a:endParaRPr lang="en-GB" sz="1050">
                    <a:latin typeface="Arial" panose="020B0604020202020204" pitchFamily="34" charset="0"/>
                    <a:cs typeface="Arial" panose="020B0604020202020204" pitchFamily="34" charset="0"/>
                  </a:endParaRPr>
                </a:p>
              </p:txBody>
            </p:sp>
          </p:grpSp>
          <p:sp>
            <p:nvSpPr>
              <p:cNvPr id="92" name="TextBox 91"/>
              <p:cNvSpPr txBox="1"/>
              <p:nvPr/>
            </p:nvSpPr>
            <p:spPr>
              <a:xfrm>
                <a:off x="7295446" y="36296"/>
                <a:ext cx="418704" cy="246221"/>
              </a:xfrm>
              <a:prstGeom prst="rect">
                <a:avLst/>
              </a:prstGeom>
              <a:noFill/>
            </p:spPr>
            <p:txBody>
              <a:bodyPr wrap="none" rtlCol="0">
                <a:spAutoFit/>
              </a:bodyPr>
              <a:lstStyle/>
              <a:p>
                <a:r>
                  <a:rPr lang="en-GB" sz="1000" b="1">
                    <a:latin typeface="Arial" panose="020B0604020202020204" pitchFamily="34" charset="0"/>
                    <a:cs typeface="Arial" panose="020B0604020202020204" pitchFamily="34" charset="0"/>
                  </a:rPr>
                  <a:t>Key</a:t>
                </a:r>
                <a:endParaRPr lang="en-GB" b="1">
                  <a:latin typeface="Arial" panose="020B0604020202020204" pitchFamily="34" charset="0"/>
                  <a:cs typeface="Arial" panose="020B0604020202020204" pitchFamily="34" charset="0"/>
                </a:endParaRPr>
              </a:p>
            </p:txBody>
          </p:sp>
        </p:grpSp>
        <p:sp>
          <p:nvSpPr>
            <p:cNvPr id="87" name="Rectangle 86"/>
            <p:cNvSpPr/>
            <p:nvPr/>
          </p:nvSpPr>
          <p:spPr>
            <a:xfrm>
              <a:off x="7397721" y="563532"/>
              <a:ext cx="542925" cy="115200"/>
            </a:xfrm>
            <a:prstGeom prst="rect">
              <a:avLst/>
            </a:prstGeom>
            <a:solidFill>
              <a:sysClr val="window" lastClr="FFFFFF"/>
            </a:solidFill>
            <a:ln w="19050" cap="flat" cmpd="sng" algn="ctr">
              <a:solidFill>
                <a:schemeClr val="tx2"/>
              </a:solidFill>
              <a:prstDash val="solid"/>
              <a:miter lim="800000"/>
            </a:ln>
            <a:effectLst/>
          </p:spPr>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914400">
                <a:defRPr/>
              </a:pPr>
              <a:endParaRPr lang="en-GB" kern="0">
                <a:solidFill>
                  <a:srgbClr val="6699FF"/>
                </a:solidFill>
                <a:latin typeface="Calibri" panose="020F0502020204030204"/>
              </a:endParaRPr>
            </a:p>
          </p:txBody>
        </p:sp>
        <p:sp>
          <p:nvSpPr>
            <p:cNvPr id="89" name="TextBox 88"/>
            <p:cNvSpPr txBox="1"/>
            <p:nvPr/>
          </p:nvSpPr>
          <p:spPr>
            <a:xfrm>
              <a:off x="7895487" y="498750"/>
              <a:ext cx="1274390"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Supplier data</a:t>
              </a:r>
            </a:p>
          </p:txBody>
        </p:sp>
      </p:grpSp>
      <p:grpSp>
        <p:nvGrpSpPr>
          <p:cNvPr id="11" name="Group 10"/>
          <p:cNvGrpSpPr/>
          <p:nvPr/>
        </p:nvGrpSpPr>
        <p:grpSpPr>
          <a:xfrm>
            <a:off x="928412" y="1308589"/>
            <a:ext cx="1634734" cy="1294642"/>
            <a:chOff x="69698" y="1244048"/>
            <a:chExt cx="1634734" cy="1294642"/>
          </a:xfrm>
        </p:grpSpPr>
        <p:sp>
          <p:nvSpPr>
            <p:cNvPr id="5" name="Rectangle 4"/>
            <p:cNvSpPr/>
            <p:nvPr/>
          </p:nvSpPr>
          <p:spPr>
            <a:xfrm>
              <a:off x="69698" y="1244048"/>
              <a:ext cx="1569370" cy="1294642"/>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a:srcRect l="32275" t="7090" r="5225" b="32334"/>
            <a:stretch/>
          </p:blipFill>
          <p:spPr>
            <a:xfrm>
              <a:off x="330847" y="1301335"/>
              <a:ext cx="1026198" cy="903054"/>
            </a:xfrm>
            <a:prstGeom prst="rect">
              <a:avLst/>
            </a:prstGeom>
            <a:ln w="38100">
              <a:noFill/>
            </a:ln>
          </p:spPr>
        </p:pic>
        <p:sp>
          <p:nvSpPr>
            <p:cNvPr id="6" name="TextBox 5"/>
            <p:cNvSpPr txBox="1"/>
            <p:nvPr/>
          </p:nvSpPr>
          <p:spPr>
            <a:xfrm>
              <a:off x="137978" y="2172351"/>
              <a:ext cx="1566454" cy="276999"/>
            </a:xfrm>
            <a:prstGeom prst="rect">
              <a:avLst/>
            </a:prstGeom>
            <a:noFill/>
          </p:spPr>
          <p:txBody>
            <a:bodyPr wrap="none" rtlCol="0">
              <a:spAutoFit/>
            </a:bodyPr>
            <a:lstStyle/>
            <a:p>
              <a:r>
                <a:rPr lang="en-GB" sz="1200" b="1" err="1">
                  <a:latin typeface="Arial" panose="020B0604020202020204" pitchFamily="34" charset="0"/>
                  <a:cs typeface="Arial" panose="020B0604020202020204" pitchFamily="34" charset="0"/>
                </a:rPr>
                <a:t>MaterialUniverse</a:t>
              </a:r>
              <a:r>
                <a:rPr lang="en-GB" sz="1200" b="1">
                  <a:latin typeface="Arial" panose="020B0604020202020204" pitchFamily="34" charset="0"/>
                  <a:cs typeface="Arial" panose="020B0604020202020204" pitchFamily="34" charset="0"/>
                </a:rPr>
                <a:t>™</a:t>
              </a:r>
            </a:p>
          </p:txBody>
        </p:sp>
      </p:grpSp>
      <p:grpSp>
        <p:nvGrpSpPr>
          <p:cNvPr id="200" name="Group 199"/>
          <p:cNvGrpSpPr/>
          <p:nvPr/>
        </p:nvGrpSpPr>
        <p:grpSpPr>
          <a:xfrm>
            <a:off x="1165699" y="2724688"/>
            <a:ext cx="1152538" cy="3629326"/>
            <a:chOff x="235961" y="2660148"/>
            <a:chExt cx="1152538" cy="3629326"/>
          </a:xfrm>
        </p:grpSpPr>
        <p:grpSp>
          <p:nvGrpSpPr>
            <p:cNvPr id="17" name="Group 16"/>
            <p:cNvGrpSpPr/>
            <p:nvPr/>
          </p:nvGrpSpPr>
          <p:grpSpPr>
            <a:xfrm>
              <a:off x="235961" y="2660148"/>
              <a:ext cx="1140996" cy="1140996"/>
              <a:chOff x="235961" y="2660148"/>
              <a:chExt cx="1140996" cy="1140996"/>
            </a:xfrm>
          </p:grpSpPr>
          <p:sp>
            <p:nvSpPr>
              <p:cNvPr id="13" name="Rectangle 12"/>
              <p:cNvSpPr/>
              <p:nvPr/>
            </p:nvSpPr>
            <p:spPr>
              <a:xfrm>
                <a:off x="235961" y="2660148"/>
                <a:ext cx="1140996" cy="1140996"/>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pic>
            <p:nvPicPr>
              <p:cNvPr id="80" name="Picture 8" descr="http://www.grantadesign.com/images/mi7/icons/restricted-substances-big.png"/>
              <p:cNvPicPr>
                <a:picLocks noChangeAspect="1" noChangeArrowheads="1"/>
              </p:cNvPicPr>
              <p:nvPr/>
            </p:nvPicPr>
            <p:blipFill rotWithShape="1">
              <a:blip r:embed="rId5">
                <a:extLst>
                  <a:ext uri="{28A0092B-C50C-407E-A947-70E740481C1C}">
                    <a14:useLocalDpi xmlns:a14="http://schemas.microsoft.com/office/drawing/2010/main" val="0"/>
                  </a:ext>
                </a:extLst>
              </a:blip>
              <a:srcRect t="1147" b="37740"/>
              <a:stretch/>
            </p:blipFill>
            <p:spPr bwMode="auto">
              <a:xfrm>
                <a:off x="480410" y="2827286"/>
                <a:ext cx="650688" cy="396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01173" y="3279077"/>
                <a:ext cx="1029449" cy="461665"/>
              </a:xfrm>
              <a:prstGeom prst="rect">
                <a:avLst/>
              </a:prstGeom>
              <a:noFill/>
            </p:spPr>
            <p:txBody>
              <a:bodyPr wrap="none" rtlCol="0">
                <a:spAutoFit/>
              </a:bodyPr>
              <a:lstStyle/>
              <a:p>
                <a:pPr algn="ctr"/>
                <a:r>
                  <a:rPr lang="en-GB" sz="1200" b="1">
                    <a:latin typeface="Arial" panose="020B0604020202020204" pitchFamily="34" charset="0"/>
                    <a:cs typeface="Arial" panose="020B0604020202020204" pitchFamily="34" charset="0"/>
                  </a:rPr>
                  <a:t>Restricted</a:t>
                </a:r>
                <a:br>
                  <a:rPr lang="en-GB" sz="1200" b="1">
                    <a:latin typeface="Arial" panose="020B0604020202020204" pitchFamily="34" charset="0"/>
                    <a:cs typeface="Arial" panose="020B0604020202020204" pitchFamily="34" charset="0"/>
                  </a:rPr>
                </a:br>
                <a:r>
                  <a:rPr lang="en-GB" sz="1200" b="1">
                    <a:latin typeface="Arial" panose="020B0604020202020204" pitchFamily="34" charset="0"/>
                    <a:cs typeface="Arial" panose="020B0604020202020204" pitchFamily="34" charset="0"/>
                  </a:rPr>
                  <a:t>substances</a:t>
                </a:r>
              </a:p>
            </p:txBody>
          </p:sp>
        </p:grpSp>
        <p:grpSp>
          <p:nvGrpSpPr>
            <p:cNvPr id="21" name="Group 20"/>
            <p:cNvGrpSpPr/>
            <p:nvPr/>
          </p:nvGrpSpPr>
          <p:grpSpPr>
            <a:xfrm>
              <a:off x="247503" y="5148478"/>
              <a:ext cx="1140996" cy="1140996"/>
              <a:chOff x="256129" y="5139852"/>
              <a:chExt cx="1140996" cy="1140996"/>
            </a:xfrm>
          </p:grpSpPr>
          <p:sp>
            <p:nvSpPr>
              <p:cNvPr id="85" name="Rectangle 84"/>
              <p:cNvSpPr/>
              <p:nvPr/>
            </p:nvSpPr>
            <p:spPr>
              <a:xfrm>
                <a:off x="256129" y="5139852"/>
                <a:ext cx="1140996" cy="1140996"/>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103" name="TextBox 102"/>
              <p:cNvSpPr txBox="1"/>
              <p:nvPr/>
            </p:nvSpPr>
            <p:spPr>
              <a:xfrm>
                <a:off x="393428" y="5812190"/>
                <a:ext cx="849913" cy="461665"/>
              </a:xfrm>
              <a:prstGeom prst="rect">
                <a:avLst/>
              </a:prstGeom>
              <a:noFill/>
            </p:spPr>
            <p:txBody>
              <a:bodyPr wrap="none" rtlCol="0">
                <a:spAutoFit/>
              </a:bodyPr>
              <a:lstStyle/>
              <a:p>
                <a:pPr algn="ctr"/>
                <a:r>
                  <a:rPr lang="en-GB" sz="1200" b="1">
                    <a:latin typeface="Arial" panose="020B0604020202020204" pitchFamily="34" charset="0"/>
                    <a:cs typeface="Arial" panose="020B0604020202020204" pitchFamily="34" charset="0"/>
                  </a:rPr>
                  <a:t>Critical</a:t>
                </a:r>
                <a:br>
                  <a:rPr lang="en-GB" sz="1200" b="1">
                    <a:latin typeface="Arial" panose="020B0604020202020204" pitchFamily="34" charset="0"/>
                    <a:cs typeface="Arial" panose="020B0604020202020204" pitchFamily="34" charset="0"/>
                  </a:rPr>
                </a:br>
                <a:r>
                  <a:rPr lang="en-GB" sz="1200" b="1">
                    <a:latin typeface="Arial" panose="020B0604020202020204" pitchFamily="34" charset="0"/>
                    <a:cs typeface="Arial" panose="020B0604020202020204" pitchFamily="34" charset="0"/>
                  </a:rPr>
                  <a:t>Materials</a:t>
                </a:r>
              </a:p>
            </p:txBody>
          </p:sp>
          <p:pic>
            <p:nvPicPr>
              <p:cNvPr id="104" name="Picture 10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978" y="5318770"/>
                <a:ext cx="975634" cy="536219"/>
              </a:xfrm>
              <a:prstGeom prst="rect">
                <a:avLst/>
              </a:prstGeom>
            </p:spPr>
          </p:pic>
        </p:grpSp>
        <p:grpSp>
          <p:nvGrpSpPr>
            <p:cNvPr id="18" name="Group 17"/>
            <p:cNvGrpSpPr/>
            <p:nvPr/>
          </p:nvGrpSpPr>
          <p:grpSpPr>
            <a:xfrm>
              <a:off x="244874" y="3895869"/>
              <a:ext cx="1140996" cy="1140996"/>
              <a:chOff x="244874" y="3887243"/>
              <a:chExt cx="1140996" cy="1140996"/>
            </a:xfrm>
          </p:grpSpPr>
          <p:sp>
            <p:nvSpPr>
              <p:cNvPr id="83" name="Rectangle 82"/>
              <p:cNvSpPr/>
              <p:nvPr/>
            </p:nvSpPr>
            <p:spPr>
              <a:xfrm>
                <a:off x="244874" y="3887243"/>
                <a:ext cx="1140996" cy="1140996"/>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88" name="TextBox 87"/>
              <p:cNvSpPr txBox="1"/>
              <p:nvPr/>
            </p:nvSpPr>
            <p:spPr>
              <a:xfrm>
                <a:off x="375349" y="4523730"/>
                <a:ext cx="902811" cy="461665"/>
              </a:xfrm>
              <a:prstGeom prst="rect">
                <a:avLst/>
              </a:prstGeom>
              <a:noFill/>
            </p:spPr>
            <p:txBody>
              <a:bodyPr wrap="none" rtlCol="0">
                <a:spAutoFit/>
              </a:bodyPr>
              <a:lstStyle/>
              <a:p>
                <a:pPr algn="ctr"/>
                <a:r>
                  <a:rPr lang="en-GB" sz="1200" b="1" err="1">
                    <a:latin typeface="Arial" panose="020B0604020202020204" pitchFamily="34" charset="0"/>
                    <a:cs typeface="Arial" panose="020B0604020202020204" pitchFamily="34" charset="0"/>
                  </a:rPr>
                  <a:t>ecoInvent</a:t>
                </a:r>
                <a:br>
                  <a:rPr lang="en-GB" sz="1200" b="1">
                    <a:latin typeface="Arial" panose="020B0604020202020204" pitchFamily="34" charset="0"/>
                    <a:cs typeface="Arial" panose="020B0604020202020204" pitchFamily="34" charset="0"/>
                  </a:rPr>
                </a:br>
                <a:r>
                  <a:rPr lang="en-GB" sz="1200" b="1">
                    <a:latin typeface="Arial" panose="020B0604020202020204" pitchFamily="34" charset="0"/>
                    <a:cs typeface="Arial" panose="020B0604020202020204" pitchFamily="34" charset="0"/>
                  </a:rPr>
                  <a:t>materials</a:t>
                </a:r>
              </a:p>
            </p:txBody>
          </p:sp>
          <p:pic>
            <p:nvPicPr>
              <p:cNvPr id="105" name="Picture 10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313" y="3983285"/>
                <a:ext cx="669445" cy="580534"/>
              </a:xfrm>
              <a:prstGeom prst="rect">
                <a:avLst/>
              </a:prstGeom>
            </p:spPr>
          </p:pic>
        </p:grpSp>
      </p:grpSp>
      <p:grpSp>
        <p:nvGrpSpPr>
          <p:cNvPr id="62" name="Group 61"/>
          <p:cNvGrpSpPr/>
          <p:nvPr/>
        </p:nvGrpSpPr>
        <p:grpSpPr>
          <a:xfrm>
            <a:off x="2807351" y="1434493"/>
            <a:ext cx="1145463" cy="3695958"/>
            <a:chOff x="1975270" y="1369953"/>
            <a:chExt cx="1145463" cy="3695958"/>
          </a:xfrm>
        </p:grpSpPr>
        <p:grpSp>
          <p:nvGrpSpPr>
            <p:cNvPr id="27" name="Group 26"/>
            <p:cNvGrpSpPr/>
            <p:nvPr/>
          </p:nvGrpSpPr>
          <p:grpSpPr>
            <a:xfrm>
              <a:off x="1979737" y="1369953"/>
              <a:ext cx="1140996" cy="1140996"/>
              <a:chOff x="2697267" y="1085506"/>
              <a:chExt cx="1140996" cy="1140996"/>
            </a:xfrm>
          </p:grpSpPr>
          <p:sp>
            <p:nvSpPr>
              <p:cNvPr id="107" name="Rectangle 106"/>
              <p:cNvSpPr/>
              <p:nvPr/>
            </p:nvSpPr>
            <p:spPr>
              <a:xfrm>
                <a:off x="2697267" y="1085506"/>
                <a:ext cx="1140996" cy="1140996"/>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latin typeface="Arial" panose="020B0604020202020204" pitchFamily="34" charset="0"/>
                  <a:cs typeface="Arial" panose="020B0604020202020204" pitchFamily="34" charset="0"/>
                </a:endParaRPr>
              </a:p>
            </p:txBody>
          </p:sp>
          <p:sp>
            <p:nvSpPr>
              <p:cNvPr id="109" name="TextBox 108"/>
              <p:cNvSpPr txBox="1"/>
              <p:nvPr/>
            </p:nvSpPr>
            <p:spPr>
              <a:xfrm>
                <a:off x="2727214" y="1704435"/>
                <a:ext cx="1099981" cy="461665"/>
              </a:xfrm>
              <a:prstGeom prst="rect">
                <a:avLst/>
              </a:prstGeom>
              <a:noFill/>
            </p:spPr>
            <p:txBody>
              <a:bodyPr wrap="none" rtlCol="0">
                <a:spAutoFit/>
              </a:bodyPr>
              <a:lstStyle/>
              <a:p>
                <a:pPr algn="ctr"/>
                <a:r>
                  <a:rPr lang="en-GB" sz="1200" b="1">
                    <a:latin typeface="Arial" panose="020B0604020202020204" pitchFamily="34" charset="0"/>
                    <a:cs typeface="Arial" panose="020B0604020202020204" pitchFamily="34" charset="0"/>
                  </a:rPr>
                  <a:t>Prospector</a:t>
                </a:r>
                <a:r>
                  <a:rPr lang="en-GB" sz="1200" b="1" baseline="30000">
                    <a:latin typeface="Arial" panose="020B0604020202020204" pitchFamily="34" charset="0"/>
                    <a:cs typeface="Arial" panose="020B0604020202020204" pitchFamily="34" charset="0"/>
                  </a:rPr>
                  <a:t> ®</a:t>
                </a:r>
                <a:br>
                  <a:rPr lang="en-GB" sz="1200" b="1">
                    <a:latin typeface="Arial" panose="020B0604020202020204" pitchFamily="34" charset="0"/>
                    <a:cs typeface="Arial" panose="020B0604020202020204" pitchFamily="34" charset="0"/>
                  </a:rPr>
                </a:br>
                <a:r>
                  <a:rPr lang="en-GB" sz="1200" b="1">
                    <a:latin typeface="Arial" panose="020B0604020202020204" pitchFamily="34" charset="0"/>
                    <a:cs typeface="Arial" panose="020B0604020202020204" pitchFamily="34" charset="0"/>
                  </a:rPr>
                  <a:t>Plastics</a:t>
                </a:r>
              </a:p>
            </p:txBody>
          </p:sp>
          <p:pic>
            <p:nvPicPr>
              <p:cNvPr id="110" name="Picture 109"/>
              <p:cNvPicPr>
                <a:picLocks noChangeAspect="1"/>
              </p:cNvPicPr>
              <p:nvPr/>
            </p:nvPicPr>
            <p:blipFill rotWithShape="1">
              <a:blip r:embed="rId8"/>
              <a:srcRect l="20915" t="12172" r="6779" b="31591"/>
              <a:stretch/>
            </p:blipFill>
            <p:spPr>
              <a:xfrm>
                <a:off x="2831298" y="1122226"/>
                <a:ext cx="864000" cy="648000"/>
              </a:xfrm>
              <a:prstGeom prst="rect">
                <a:avLst/>
              </a:prstGeom>
            </p:spPr>
          </p:pic>
        </p:grpSp>
        <p:grpSp>
          <p:nvGrpSpPr>
            <p:cNvPr id="111" name="Group 110"/>
            <p:cNvGrpSpPr/>
            <p:nvPr/>
          </p:nvGrpSpPr>
          <p:grpSpPr>
            <a:xfrm>
              <a:off x="1977730" y="2651030"/>
              <a:ext cx="1140996" cy="1140996"/>
              <a:chOff x="2697267" y="1085506"/>
              <a:chExt cx="1140996" cy="1140996"/>
            </a:xfrm>
          </p:grpSpPr>
          <p:sp>
            <p:nvSpPr>
              <p:cNvPr id="112" name="Rectangle 111"/>
              <p:cNvSpPr/>
              <p:nvPr/>
            </p:nvSpPr>
            <p:spPr>
              <a:xfrm>
                <a:off x="2697267" y="1085506"/>
                <a:ext cx="1140996" cy="1140996"/>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113" name="TextBox 112"/>
              <p:cNvSpPr txBox="1"/>
              <p:nvPr/>
            </p:nvSpPr>
            <p:spPr>
              <a:xfrm>
                <a:off x="2800151" y="1704435"/>
                <a:ext cx="954107" cy="461665"/>
              </a:xfrm>
              <a:prstGeom prst="rect">
                <a:avLst/>
              </a:prstGeom>
              <a:noFill/>
            </p:spPr>
            <p:txBody>
              <a:bodyPr wrap="none" rtlCol="0">
                <a:spAutoFit/>
              </a:bodyPr>
              <a:lstStyle/>
              <a:p>
                <a:pPr algn="ctr"/>
                <a:r>
                  <a:rPr lang="en-GB" sz="1200" b="1">
                    <a:latin typeface="Arial" panose="020B0604020202020204" pitchFamily="34" charset="0"/>
                    <a:cs typeface="Arial" panose="020B0604020202020204" pitchFamily="34" charset="0"/>
                  </a:rPr>
                  <a:t>CAMPUS</a:t>
                </a:r>
                <a:r>
                  <a:rPr lang="en-GB" sz="1200" b="1" baseline="30000">
                    <a:latin typeface="Arial" panose="020B0604020202020204" pitchFamily="34" charset="0"/>
                    <a:cs typeface="Arial" panose="020B0604020202020204" pitchFamily="34" charset="0"/>
                  </a:rPr>
                  <a:t> ®</a:t>
                </a:r>
                <a:br>
                  <a:rPr lang="en-GB" sz="1200" b="1">
                    <a:latin typeface="Arial" panose="020B0604020202020204" pitchFamily="34" charset="0"/>
                    <a:cs typeface="Arial" panose="020B0604020202020204" pitchFamily="34" charset="0"/>
                  </a:rPr>
                </a:br>
                <a:r>
                  <a:rPr lang="en-GB" sz="1200" b="1">
                    <a:latin typeface="Arial" panose="020B0604020202020204" pitchFamily="34" charset="0"/>
                    <a:cs typeface="Arial" panose="020B0604020202020204" pitchFamily="34" charset="0"/>
                  </a:rPr>
                  <a:t>Plastics</a:t>
                </a:r>
              </a:p>
            </p:txBody>
          </p:sp>
          <p:pic>
            <p:nvPicPr>
              <p:cNvPr id="114" name="Picture 113"/>
              <p:cNvPicPr>
                <a:picLocks noChangeAspect="1"/>
              </p:cNvPicPr>
              <p:nvPr/>
            </p:nvPicPr>
            <p:blipFill rotWithShape="1">
              <a:blip r:embed="rId8"/>
              <a:srcRect l="20915" t="12172" r="6779" b="31591"/>
              <a:stretch/>
            </p:blipFill>
            <p:spPr>
              <a:xfrm>
                <a:off x="2831298" y="1122226"/>
                <a:ext cx="864000" cy="648000"/>
              </a:xfrm>
              <a:prstGeom prst="rect">
                <a:avLst/>
              </a:prstGeom>
            </p:spPr>
          </p:pic>
        </p:grpSp>
        <p:grpSp>
          <p:nvGrpSpPr>
            <p:cNvPr id="116" name="Group 115"/>
            <p:cNvGrpSpPr/>
            <p:nvPr/>
          </p:nvGrpSpPr>
          <p:grpSpPr>
            <a:xfrm>
              <a:off x="1975270" y="3924915"/>
              <a:ext cx="1140996" cy="1140996"/>
              <a:chOff x="2697267" y="1085506"/>
              <a:chExt cx="1140996" cy="1140996"/>
            </a:xfrm>
          </p:grpSpPr>
          <p:sp>
            <p:nvSpPr>
              <p:cNvPr id="117" name="Rectangle 116"/>
              <p:cNvSpPr/>
              <p:nvPr/>
            </p:nvSpPr>
            <p:spPr>
              <a:xfrm>
                <a:off x="2697267" y="1085506"/>
                <a:ext cx="1140996" cy="1140996"/>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118" name="TextBox 117"/>
              <p:cNvSpPr txBox="1"/>
              <p:nvPr/>
            </p:nvSpPr>
            <p:spPr>
              <a:xfrm>
                <a:off x="2814577" y="1704435"/>
                <a:ext cx="925253" cy="461665"/>
              </a:xfrm>
              <a:prstGeom prst="rect">
                <a:avLst/>
              </a:prstGeom>
              <a:noFill/>
            </p:spPr>
            <p:txBody>
              <a:bodyPr wrap="none" rtlCol="0">
                <a:spAutoFit/>
              </a:bodyPr>
              <a:lstStyle/>
              <a:p>
                <a:pPr algn="ctr"/>
                <a:r>
                  <a:rPr lang="en-GB" sz="1200" b="1">
                    <a:latin typeface="Arial" panose="020B0604020202020204" pitchFamily="34" charset="0"/>
                    <a:cs typeface="Arial" panose="020B0604020202020204" pitchFamily="34" charset="0"/>
                  </a:rPr>
                  <a:t>CAMPUS</a:t>
                </a:r>
                <a:r>
                  <a:rPr lang="en-GB" sz="1200" b="1" baseline="30000">
                    <a:latin typeface="Arial" panose="020B0604020202020204" pitchFamily="34" charset="0"/>
                    <a:cs typeface="Arial" panose="020B0604020202020204" pitchFamily="34" charset="0"/>
                  </a:rPr>
                  <a:t>®</a:t>
                </a:r>
                <a:br>
                  <a:rPr lang="en-GB" sz="1200" b="1">
                    <a:latin typeface="Arial" panose="020B0604020202020204" pitchFamily="34" charset="0"/>
                    <a:cs typeface="Arial" panose="020B0604020202020204" pitchFamily="34" charset="0"/>
                  </a:rPr>
                </a:br>
                <a:r>
                  <a:rPr lang="en-GB" sz="1200" b="1">
                    <a:latin typeface="Arial" panose="020B0604020202020204" pitchFamily="34" charset="0"/>
                    <a:cs typeface="Arial" panose="020B0604020202020204" pitchFamily="34" charset="0"/>
                  </a:rPr>
                  <a:t>&amp; M-Base</a:t>
                </a:r>
              </a:p>
            </p:txBody>
          </p:sp>
          <p:pic>
            <p:nvPicPr>
              <p:cNvPr id="119" name="Picture 118"/>
              <p:cNvPicPr>
                <a:picLocks noChangeAspect="1"/>
              </p:cNvPicPr>
              <p:nvPr/>
            </p:nvPicPr>
            <p:blipFill rotWithShape="1">
              <a:blip r:embed="rId8"/>
              <a:srcRect l="20915" t="12172" r="6779" b="31591"/>
              <a:stretch/>
            </p:blipFill>
            <p:spPr>
              <a:xfrm>
                <a:off x="2831298" y="1122226"/>
                <a:ext cx="864000" cy="648000"/>
              </a:xfrm>
              <a:prstGeom prst="rect">
                <a:avLst/>
              </a:prstGeom>
            </p:spPr>
          </p:pic>
        </p:grpSp>
      </p:grpSp>
      <p:grpSp>
        <p:nvGrpSpPr>
          <p:cNvPr id="77" name="Group 76"/>
          <p:cNvGrpSpPr/>
          <p:nvPr/>
        </p:nvGrpSpPr>
        <p:grpSpPr>
          <a:xfrm>
            <a:off x="4270466" y="1433163"/>
            <a:ext cx="3681561" cy="3711297"/>
            <a:chOff x="3438385" y="1368622"/>
            <a:chExt cx="3681561" cy="3711297"/>
          </a:xfrm>
        </p:grpSpPr>
        <p:grpSp>
          <p:nvGrpSpPr>
            <p:cNvPr id="37" name="Group 36"/>
            <p:cNvGrpSpPr/>
            <p:nvPr/>
          </p:nvGrpSpPr>
          <p:grpSpPr>
            <a:xfrm>
              <a:off x="3440634" y="1375721"/>
              <a:ext cx="1140996" cy="1140996"/>
              <a:chOff x="3440634" y="1375721"/>
              <a:chExt cx="1140996" cy="1140996"/>
            </a:xfrm>
          </p:grpSpPr>
          <p:grpSp>
            <p:nvGrpSpPr>
              <p:cNvPr id="126" name="Group 125"/>
              <p:cNvGrpSpPr/>
              <p:nvPr/>
            </p:nvGrpSpPr>
            <p:grpSpPr>
              <a:xfrm>
                <a:off x="3440634" y="1375721"/>
                <a:ext cx="1140996" cy="1140996"/>
                <a:chOff x="2697267" y="1085506"/>
                <a:chExt cx="1140996" cy="1140996"/>
              </a:xfrm>
            </p:grpSpPr>
            <p:sp>
              <p:nvSpPr>
                <p:cNvPr id="127" name="Rectangle 126"/>
                <p:cNvSpPr/>
                <p:nvPr/>
              </p:nvSpPr>
              <p:spPr>
                <a:xfrm>
                  <a:off x="2697267" y="1085506"/>
                  <a:ext cx="1140996" cy="1140996"/>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128" name="TextBox 127"/>
                <p:cNvSpPr txBox="1"/>
                <p:nvPr/>
              </p:nvSpPr>
              <p:spPr>
                <a:xfrm>
                  <a:off x="2898736" y="1851077"/>
                  <a:ext cx="756938" cy="276999"/>
                </a:xfrm>
                <a:prstGeom prst="rect">
                  <a:avLst/>
                </a:prstGeom>
                <a:noFill/>
              </p:spPr>
              <p:txBody>
                <a:bodyPr wrap="none" rtlCol="0">
                  <a:spAutoFit/>
                </a:bodyPr>
                <a:lstStyle/>
                <a:p>
                  <a:pPr algn="ctr"/>
                  <a:r>
                    <a:rPr lang="en-GB" sz="1200" b="1">
                      <a:latin typeface="Arial" panose="020B0604020202020204" pitchFamily="34" charset="0"/>
                      <a:cs typeface="Arial" panose="020B0604020202020204" pitchFamily="34" charset="0"/>
                    </a:rPr>
                    <a:t>MMPDS</a:t>
                  </a:r>
                </a:p>
              </p:txBody>
            </p:sp>
          </p:grpSp>
          <p:pic>
            <p:nvPicPr>
              <p:cNvPr id="130" name="Picture 129"/>
              <p:cNvPicPr>
                <a:picLocks noChangeAspect="1"/>
              </p:cNvPicPr>
              <p:nvPr/>
            </p:nvPicPr>
            <p:blipFill rotWithShape="1">
              <a:blip r:embed="rId9"/>
              <a:srcRect l="25261" t="12108" r="17164" b="39320"/>
              <a:stretch/>
            </p:blipFill>
            <p:spPr>
              <a:xfrm>
                <a:off x="3630743" y="1467054"/>
                <a:ext cx="791887" cy="625174"/>
              </a:xfrm>
              <a:prstGeom prst="rect">
                <a:avLst/>
              </a:prstGeom>
              <a:solidFill>
                <a:schemeClr val="bg1"/>
              </a:solidFill>
            </p:spPr>
          </p:pic>
        </p:grpSp>
        <p:grpSp>
          <p:nvGrpSpPr>
            <p:cNvPr id="131" name="Group 130"/>
            <p:cNvGrpSpPr/>
            <p:nvPr/>
          </p:nvGrpSpPr>
          <p:grpSpPr>
            <a:xfrm>
              <a:off x="3438385" y="2660148"/>
              <a:ext cx="1140996" cy="1140996"/>
              <a:chOff x="3440634" y="1375721"/>
              <a:chExt cx="1140996" cy="1140996"/>
            </a:xfrm>
          </p:grpSpPr>
          <p:grpSp>
            <p:nvGrpSpPr>
              <p:cNvPr id="132" name="Group 131"/>
              <p:cNvGrpSpPr/>
              <p:nvPr/>
            </p:nvGrpSpPr>
            <p:grpSpPr>
              <a:xfrm>
                <a:off x="3440634" y="1375721"/>
                <a:ext cx="1140996" cy="1140996"/>
                <a:chOff x="2697267" y="1085506"/>
                <a:chExt cx="1140996" cy="1140996"/>
              </a:xfrm>
            </p:grpSpPr>
            <p:sp>
              <p:nvSpPr>
                <p:cNvPr id="134" name="Rectangle 133"/>
                <p:cNvSpPr/>
                <p:nvPr/>
              </p:nvSpPr>
              <p:spPr>
                <a:xfrm>
                  <a:off x="2697267" y="1085506"/>
                  <a:ext cx="1140996" cy="1140996"/>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135" name="TextBox 134"/>
                <p:cNvSpPr txBox="1"/>
                <p:nvPr/>
              </p:nvSpPr>
              <p:spPr>
                <a:xfrm>
                  <a:off x="2971673" y="1851077"/>
                  <a:ext cx="611066" cy="276999"/>
                </a:xfrm>
                <a:prstGeom prst="rect">
                  <a:avLst/>
                </a:prstGeom>
                <a:noFill/>
              </p:spPr>
              <p:txBody>
                <a:bodyPr wrap="none" rtlCol="0">
                  <a:spAutoFit/>
                </a:bodyPr>
                <a:lstStyle/>
                <a:p>
                  <a:pPr algn="ctr"/>
                  <a:r>
                    <a:rPr lang="en-GB" sz="1200" b="1">
                      <a:latin typeface="Arial" panose="020B0604020202020204" pitchFamily="34" charset="0"/>
                      <a:cs typeface="Arial" panose="020B0604020202020204" pitchFamily="34" charset="0"/>
                    </a:rPr>
                    <a:t>ESDU</a:t>
                  </a:r>
                </a:p>
              </p:txBody>
            </p:sp>
          </p:grpSp>
          <p:pic>
            <p:nvPicPr>
              <p:cNvPr id="133" name="Picture 132"/>
              <p:cNvPicPr>
                <a:picLocks noChangeAspect="1"/>
              </p:cNvPicPr>
              <p:nvPr/>
            </p:nvPicPr>
            <p:blipFill rotWithShape="1">
              <a:blip r:embed="rId9"/>
              <a:srcRect l="25261" t="12108" r="17164" b="39320"/>
              <a:stretch/>
            </p:blipFill>
            <p:spPr>
              <a:xfrm>
                <a:off x="3630743" y="1467054"/>
                <a:ext cx="791887" cy="625174"/>
              </a:xfrm>
              <a:prstGeom prst="rect">
                <a:avLst/>
              </a:prstGeom>
              <a:solidFill>
                <a:schemeClr val="bg1"/>
              </a:solidFill>
            </p:spPr>
          </p:pic>
        </p:grpSp>
        <p:grpSp>
          <p:nvGrpSpPr>
            <p:cNvPr id="137" name="Group 136"/>
            <p:cNvGrpSpPr/>
            <p:nvPr/>
          </p:nvGrpSpPr>
          <p:grpSpPr>
            <a:xfrm>
              <a:off x="3445003" y="3924448"/>
              <a:ext cx="1140996" cy="1149602"/>
              <a:chOff x="3440634" y="1375721"/>
              <a:chExt cx="1140996" cy="1149602"/>
            </a:xfrm>
          </p:grpSpPr>
          <p:grpSp>
            <p:nvGrpSpPr>
              <p:cNvPr id="138" name="Group 137"/>
              <p:cNvGrpSpPr/>
              <p:nvPr/>
            </p:nvGrpSpPr>
            <p:grpSpPr>
              <a:xfrm>
                <a:off x="3440634" y="1375721"/>
                <a:ext cx="1140996" cy="1149602"/>
                <a:chOff x="2697267" y="1085506"/>
                <a:chExt cx="1140996" cy="1149602"/>
              </a:xfrm>
            </p:grpSpPr>
            <p:sp>
              <p:nvSpPr>
                <p:cNvPr id="140" name="Rectangle 139"/>
                <p:cNvSpPr/>
                <p:nvPr/>
              </p:nvSpPr>
              <p:spPr>
                <a:xfrm>
                  <a:off x="2697267" y="1085506"/>
                  <a:ext cx="1140996" cy="1140996"/>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141" name="TextBox 140"/>
                <p:cNvSpPr txBox="1"/>
                <p:nvPr/>
              </p:nvSpPr>
              <p:spPr>
                <a:xfrm>
                  <a:off x="2941217" y="1773443"/>
                  <a:ext cx="671979" cy="461665"/>
                </a:xfrm>
                <a:prstGeom prst="rect">
                  <a:avLst/>
                </a:prstGeom>
                <a:noFill/>
              </p:spPr>
              <p:txBody>
                <a:bodyPr wrap="none" rtlCol="0">
                  <a:spAutoFit/>
                </a:bodyPr>
                <a:lstStyle/>
                <a:p>
                  <a:pPr algn="ctr"/>
                  <a:r>
                    <a:rPr lang="en-GB" sz="1200" b="1">
                      <a:latin typeface="Arial" panose="020B0604020202020204" pitchFamily="34" charset="0"/>
                      <a:cs typeface="Arial" panose="020B0604020202020204" pitchFamily="34" charset="0"/>
                    </a:rPr>
                    <a:t>ASME </a:t>
                  </a:r>
                  <a:br>
                    <a:rPr lang="en-GB" sz="1200" b="1">
                      <a:latin typeface="Arial" panose="020B0604020202020204" pitchFamily="34" charset="0"/>
                      <a:cs typeface="Arial" panose="020B0604020202020204" pitchFamily="34" charset="0"/>
                    </a:rPr>
                  </a:br>
                  <a:r>
                    <a:rPr lang="en-GB" sz="1200" b="1">
                      <a:latin typeface="Arial" panose="020B0604020202020204" pitchFamily="34" charset="0"/>
                      <a:cs typeface="Arial" panose="020B0604020202020204" pitchFamily="34" charset="0"/>
                    </a:rPr>
                    <a:t>BPVC</a:t>
                  </a:r>
                </a:p>
              </p:txBody>
            </p:sp>
          </p:grpSp>
          <p:pic>
            <p:nvPicPr>
              <p:cNvPr id="139" name="Picture 138"/>
              <p:cNvPicPr>
                <a:picLocks noChangeAspect="1"/>
              </p:cNvPicPr>
              <p:nvPr/>
            </p:nvPicPr>
            <p:blipFill rotWithShape="1">
              <a:blip r:embed="rId9"/>
              <a:srcRect l="25261" t="12108" r="17164" b="39320"/>
              <a:stretch/>
            </p:blipFill>
            <p:spPr>
              <a:xfrm>
                <a:off x="3630743" y="1467054"/>
                <a:ext cx="791887" cy="625174"/>
              </a:xfrm>
              <a:prstGeom prst="rect">
                <a:avLst/>
              </a:prstGeom>
              <a:solidFill>
                <a:schemeClr val="bg1"/>
              </a:solidFill>
            </p:spPr>
          </p:pic>
        </p:grpSp>
        <p:grpSp>
          <p:nvGrpSpPr>
            <p:cNvPr id="142" name="Group 141"/>
            <p:cNvGrpSpPr/>
            <p:nvPr/>
          </p:nvGrpSpPr>
          <p:grpSpPr>
            <a:xfrm>
              <a:off x="4689204" y="1371177"/>
              <a:ext cx="1140996" cy="1140996"/>
              <a:chOff x="3440634" y="1375721"/>
              <a:chExt cx="1140996" cy="1140996"/>
            </a:xfrm>
          </p:grpSpPr>
          <p:grpSp>
            <p:nvGrpSpPr>
              <p:cNvPr id="143" name="Group 142"/>
              <p:cNvGrpSpPr/>
              <p:nvPr/>
            </p:nvGrpSpPr>
            <p:grpSpPr>
              <a:xfrm>
                <a:off x="3440634" y="1375721"/>
                <a:ext cx="1140996" cy="1140996"/>
                <a:chOff x="2697267" y="1085506"/>
                <a:chExt cx="1140996" cy="1140996"/>
              </a:xfrm>
            </p:grpSpPr>
            <p:sp>
              <p:nvSpPr>
                <p:cNvPr id="145" name="Rectangle 144"/>
                <p:cNvSpPr/>
                <p:nvPr/>
              </p:nvSpPr>
              <p:spPr>
                <a:xfrm>
                  <a:off x="2697267" y="1085506"/>
                  <a:ext cx="1140996" cy="1140996"/>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146" name="TextBox 145"/>
                <p:cNvSpPr txBox="1"/>
                <p:nvPr/>
              </p:nvSpPr>
              <p:spPr>
                <a:xfrm>
                  <a:off x="2826602" y="1851077"/>
                  <a:ext cx="901209" cy="276999"/>
                </a:xfrm>
                <a:prstGeom prst="rect">
                  <a:avLst/>
                </a:prstGeom>
                <a:noFill/>
              </p:spPr>
              <p:txBody>
                <a:bodyPr wrap="none" rtlCol="0">
                  <a:spAutoFit/>
                </a:bodyPr>
                <a:lstStyle/>
                <a:p>
                  <a:pPr algn="ctr"/>
                  <a:r>
                    <a:rPr lang="en-GB" sz="1200" b="1" err="1">
                      <a:latin typeface="Arial" panose="020B0604020202020204" pitchFamily="34" charset="0"/>
                      <a:cs typeface="Arial" panose="020B0604020202020204" pitchFamily="34" charset="0"/>
                    </a:rPr>
                    <a:t>Steelspec</a:t>
                  </a:r>
                  <a:endParaRPr lang="en-GB" sz="1200" b="1">
                    <a:latin typeface="Arial" panose="020B0604020202020204" pitchFamily="34" charset="0"/>
                    <a:cs typeface="Arial" panose="020B0604020202020204" pitchFamily="34" charset="0"/>
                  </a:endParaRPr>
                </a:p>
              </p:txBody>
            </p:sp>
          </p:grpSp>
          <p:pic>
            <p:nvPicPr>
              <p:cNvPr id="144" name="Picture 143"/>
              <p:cNvPicPr>
                <a:picLocks noChangeAspect="1"/>
              </p:cNvPicPr>
              <p:nvPr/>
            </p:nvPicPr>
            <p:blipFill rotWithShape="1">
              <a:blip r:embed="rId9"/>
              <a:srcRect l="25261" t="12108" r="17164" b="39320"/>
              <a:stretch/>
            </p:blipFill>
            <p:spPr>
              <a:xfrm>
                <a:off x="3630743" y="1467054"/>
                <a:ext cx="791887" cy="625174"/>
              </a:xfrm>
              <a:prstGeom prst="rect">
                <a:avLst/>
              </a:prstGeom>
              <a:solidFill>
                <a:schemeClr val="bg1"/>
              </a:solidFill>
            </p:spPr>
          </p:pic>
        </p:grpSp>
        <p:grpSp>
          <p:nvGrpSpPr>
            <p:cNvPr id="147" name="Group 146"/>
            <p:cNvGrpSpPr/>
            <p:nvPr/>
          </p:nvGrpSpPr>
          <p:grpSpPr>
            <a:xfrm>
              <a:off x="4694253" y="2668404"/>
              <a:ext cx="1140996" cy="1140996"/>
              <a:chOff x="3440634" y="1375721"/>
              <a:chExt cx="1140996" cy="1140996"/>
            </a:xfrm>
          </p:grpSpPr>
          <p:grpSp>
            <p:nvGrpSpPr>
              <p:cNvPr id="148" name="Group 147"/>
              <p:cNvGrpSpPr/>
              <p:nvPr/>
            </p:nvGrpSpPr>
            <p:grpSpPr>
              <a:xfrm>
                <a:off x="3440634" y="1375721"/>
                <a:ext cx="1140996" cy="1140996"/>
                <a:chOff x="2697267" y="1085506"/>
                <a:chExt cx="1140996" cy="1140996"/>
              </a:xfrm>
            </p:grpSpPr>
            <p:sp>
              <p:nvSpPr>
                <p:cNvPr id="150" name="Rectangle 149"/>
                <p:cNvSpPr/>
                <p:nvPr/>
              </p:nvSpPr>
              <p:spPr>
                <a:xfrm>
                  <a:off x="2697267" y="1085506"/>
                  <a:ext cx="1140996" cy="1140996"/>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151" name="TextBox 150"/>
                <p:cNvSpPr txBox="1"/>
                <p:nvPr/>
              </p:nvSpPr>
              <p:spPr>
                <a:xfrm>
                  <a:off x="2748859" y="1851077"/>
                  <a:ext cx="1056701" cy="276999"/>
                </a:xfrm>
                <a:prstGeom prst="rect">
                  <a:avLst/>
                </a:prstGeom>
                <a:noFill/>
              </p:spPr>
              <p:txBody>
                <a:bodyPr wrap="none" rtlCol="0">
                  <a:spAutoFit/>
                </a:bodyPr>
                <a:lstStyle/>
                <a:p>
                  <a:pPr algn="ctr"/>
                  <a:r>
                    <a:rPr lang="en-GB" sz="1200" b="1" err="1">
                      <a:latin typeface="Arial" panose="020B0604020202020204" pitchFamily="34" charset="0"/>
                      <a:cs typeface="Arial" panose="020B0604020202020204" pitchFamily="34" charset="0"/>
                    </a:rPr>
                    <a:t>StahlDat</a:t>
                  </a:r>
                  <a:r>
                    <a:rPr lang="en-GB" sz="1200" b="1">
                      <a:latin typeface="Arial" panose="020B0604020202020204" pitchFamily="34" charset="0"/>
                      <a:cs typeface="Arial" panose="020B0604020202020204" pitchFamily="34" charset="0"/>
                    </a:rPr>
                    <a:t> SX</a:t>
                  </a:r>
                </a:p>
              </p:txBody>
            </p:sp>
          </p:grpSp>
          <p:pic>
            <p:nvPicPr>
              <p:cNvPr id="149" name="Picture 148"/>
              <p:cNvPicPr>
                <a:picLocks noChangeAspect="1"/>
              </p:cNvPicPr>
              <p:nvPr/>
            </p:nvPicPr>
            <p:blipFill rotWithShape="1">
              <a:blip r:embed="rId9"/>
              <a:srcRect l="25261" t="12108" r="17164" b="39320"/>
              <a:stretch/>
            </p:blipFill>
            <p:spPr>
              <a:xfrm>
                <a:off x="3630743" y="1467054"/>
                <a:ext cx="791887" cy="625174"/>
              </a:xfrm>
              <a:prstGeom prst="rect">
                <a:avLst/>
              </a:prstGeom>
              <a:solidFill>
                <a:schemeClr val="bg1"/>
              </a:solidFill>
            </p:spPr>
          </p:pic>
        </p:grpSp>
        <p:grpSp>
          <p:nvGrpSpPr>
            <p:cNvPr id="152" name="Group 151"/>
            <p:cNvGrpSpPr/>
            <p:nvPr/>
          </p:nvGrpSpPr>
          <p:grpSpPr>
            <a:xfrm>
              <a:off x="4700871" y="3938923"/>
              <a:ext cx="1140996" cy="1140996"/>
              <a:chOff x="3440634" y="1375721"/>
              <a:chExt cx="1140996" cy="1140996"/>
            </a:xfrm>
          </p:grpSpPr>
          <p:grpSp>
            <p:nvGrpSpPr>
              <p:cNvPr id="153" name="Group 152"/>
              <p:cNvGrpSpPr/>
              <p:nvPr/>
            </p:nvGrpSpPr>
            <p:grpSpPr>
              <a:xfrm>
                <a:off x="3440634" y="1375721"/>
                <a:ext cx="1140996" cy="1140996"/>
                <a:chOff x="2697267" y="1085506"/>
                <a:chExt cx="1140996" cy="1140996"/>
              </a:xfrm>
            </p:grpSpPr>
            <p:sp>
              <p:nvSpPr>
                <p:cNvPr id="155" name="Rectangle 154"/>
                <p:cNvSpPr/>
                <p:nvPr/>
              </p:nvSpPr>
              <p:spPr>
                <a:xfrm>
                  <a:off x="2697267" y="1085506"/>
                  <a:ext cx="1140996" cy="1140996"/>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156" name="TextBox 155"/>
                <p:cNvSpPr txBox="1"/>
                <p:nvPr/>
              </p:nvSpPr>
              <p:spPr>
                <a:xfrm>
                  <a:off x="2988508" y="1851077"/>
                  <a:ext cx="577402" cy="276999"/>
                </a:xfrm>
                <a:prstGeom prst="rect">
                  <a:avLst/>
                </a:prstGeom>
                <a:noFill/>
              </p:spPr>
              <p:txBody>
                <a:bodyPr wrap="none" rtlCol="0">
                  <a:spAutoFit/>
                </a:bodyPr>
                <a:lstStyle/>
                <a:p>
                  <a:pPr algn="ctr"/>
                  <a:r>
                    <a:rPr lang="en-GB" sz="1200" b="1">
                      <a:latin typeface="Arial" panose="020B0604020202020204" pitchFamily="34" charset="0"/>
                      <a:cs typeface="Arial" panose="020B0604020202020204" pitchFamily="34" charset="0"/>
                    </a:rPr>
                    <a:t>MI-21</a:t>
                  </a:r>
                </a:p>
              </p:txBody>
            </p:sp>
          </p:grpSp>
          <p:pic>
            <p:nvPicPr>
              <p:cNvPr id="154" name="Picture 153"/>
              <p:cNvPicPr>
                <a:picLocks noChangeAspect="1"/>
              </p:cNvPicPr>
              <p:nvPr/>
            </p:nvPicPr>
            <p:blipFill rotWithShape="1">
              <a:blip r:embed="rId9"/>
              <a:srcRect l="25261" t="12108" r="17164" b="39320"/>
              <a:stretch/>
            </p:blipFill>
            <p:spPr>
              <a:xfrm>
                <a:off x="3630743" y="1467054"/>
                <a:ext cx="791887" cy="625174"/>
              </a:xfrm>
              <a:prstGeom prst="rect">
                <a:avLst/>
              </a:prstGeom>
              <a:solidFill>
                <a:schemeClr val="bg1"/>
              </a:solidFill>
            </p:spPr>
          </p:pic>
        </p:grpSp>
        <p:grpSp>
          <p:nvGrpSpPr>
            <p:cNvPr id="157" name="Group 156"/>
            <p:cNvGrpSpPr/>
            <p:nvPr/>
          </p:nvGrpSpPr>
          <p:grpSpPr>
            <a:xfrm>
              <a:off x="5956834" y="1368622"/>
              <a:ext cx="1140996" cy="1140996"/>
              <a:chOff x="3440634" y="1375721"/>
              <a:chExt cx="1140996" cy="1140996"/>
            </a:xfrm>
          </p:grpSpPr>
          <p:grpSp>
            <p:nvGrpSpPr>
              <p:cNvPr id="158" name="Group 157"/>
              <p:cNvGrpSpPr/>
              <p:nvPr/>
            </p:nvGrpSpPr>
            <p:grpSpPr>
              <a:xfrm>
                <a:off x="3440634" y="1375721"/>
                <a:ext cx="1140996" cy="1140996"/>
                <a:chOff x="2697267" y="1085506"/>
                <a:chExt cx="1140996" cy="1140996"/>
              </a:xfrm>
            </p:grpSpPr>
            <p:sp>
              <p:nvSpPr>
                <p:cNvPr id="160" name="Rectangle 159"/>
                <p:cNvSpPr/>
                <p:nvPr/>
              </p:nvSpPr>
              <p:spPr>
                <a:xfrm>
                  <a:off x="2697267" y="1085506"/>
                  <a:ext cx="1140996" cy="1140996"/>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161" name="TextBox 160"/>
                <p:cNvSpPr txBox="1"/>
                <p:nvPr/>
              </p:nvSpPr>
              <p:spPr>
                <a:xfrm>
                  <a:off x="2800155" y="1756191"/>
                  <a:ext cx="954107" cy="461665"/>
                </a:xfrm>
                <a:prstGeom prst="rect">
                  <a:avLst/>
                </a:prstGeom>
                <a:noFill/>
              </p:spPr>
              <p:txBody>
                <a:bodyPr wrap="none" rtlCol="0">
                  <a:spAutoFit/>
                </a:bodyPr>
                <a:lstStyle/>
                <a:p>
                  <a:pPr algn="ctr"/>
                  <a:r>
                    <a:rPr lang="en-GB" sz="1200" b="1">
                      <a:latin typeface="Arial" panose="020B0604020202020204" pitchFamily="34" charset="0"/>
                      <a:cs typeface="Arial" panose="020B0604020202020204" pitchFamily="34" charset="0"/>
                    </a:rPr>
                    <a:t>Powder</a:t>
                  </a:r>
                  <a:br>
                    <a:rPr lang="en-GB" sz="1200" b="1">
                      <a:latin typeface="Arial" panose="020B0604020202020204" pitchFamily="34" charset="0"/>
                      <a:cs typeface="Arial" panose="020B0604020202020204" pitchFamily="34" charset="0"/>
                    </a:rPr>
                  </a:br>
                  <a:r>
                    <a:rPr lang="en-GB" sz="1200" b="1">
                      <a:latin typeface="Arial" panose="020B0604020202020204" pitchFamily="34" charset="0"/>
                      <a:cs typeface="Arial" panose="020B0604020202020204" pitchFamily="34" charset="0"/>
                    </a:rPr>
                    <a:t>Metallurgy</a:t>
                  </a:r>
                </a:p>
              </p:txBody>
            </p:sp>
          </p:grpSp>
          <p:pic>
            <p:nvPicPr>
              <p:cNvPr id="159" name="Picture 158"/>
              <p:cNvPicPr>
                <a:picLocks noChangeAspect="1"/>
              </p:cNvPicPr>
              <p:nvPr/>
            </p:nvPicPr>
            <p:blipFill rotWithShape="1">
              <a:blip r:embed="rId9"/>
              <a:srcRect l="25261" t="12108" r="17164" b="39320"/>
              <a:stretch/>
            </p:blipFill>
            <p:spPr>
              <a:xfrm>
                <a:off x="3630743" y="1467054"/>
                <a:ext cx="791887" cy="625174"/>
              </a:xfrm>
              <a:prstGeom prst="rect">
                <a:avLst/>
              </a:prstGeom>
              <a:solidFill>
                <a:schemeClr val="bg1"/>
              </a:solidFill>
            </p:spPr>
          </p:pic>
        </p:grpSp>
        <p:grpSp>
          <p:nvGrpSpPr>
            <p:cNvPr id="162" name="Group 161"/>
            <p:cNvGrpSpPr/>
            <p:nvPr/>
          </p:nvGrpSpPr>
          <p:grpSpPr>
            <a:xfrm>
              <a:off x="5978950" y="2684911"/>
              <a:ext cx="1140996" cy="1140996"/>
              <a:chOff x="3440634" y="1375721"/>
              <a:chExt cx="1140996" cy="1140996"/>
            </a:xfrm>
          </p:grpSpPr>
          <p:grpSp>
            <p:nvGrpSpPr>
              <p:cNvPr id="163" name="Group 162"/>
              <p:cNvGrpSpPr/>
              <p:nvPr/>
            </p:nvGrpSpPr>
            <p:grpSpPr>
              <a:xfrm>
                <a:off x="3440634" y="1375721"/>
                <a:ext cx="1140996" cy="1140996"/>
                <a:chOff x="2697267" y="1085506"/>
                <a:chExt cx="1140996" cy="1140996"/>
              </a:xfrm>
            </p:grpSpPr>
            <p:sp>
              <p:nvSpPr>
                <p:cNvPr id="165" name="Rectangle 164"/>
                <p:cNvSpPr/>
                <p:nvPr/>
              </p:nvSpPr>
              <p:spPr>
                <a:xfrm>
                  <a:off x="2697267" y="1085506"/>
                  <a:ext cx="1140996" cy="1140996"/>
                </a:xfrm>
                <a:prstGeom prst="rect">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166" name="TextBox 165"/>
                <p:cNvSpPr txBox="1"/>
                <p:nvPr/>
              </p:nvSpPr>
              <p:spPr>
                <a:xfrm>
                  <a:off x="2753671" y="1756191"/>
                  <a:ext cx="1047082" cy="461665"/>
                </a:xfrm>
                <a:prstGeom prst="rect">
                  <a:avLst/>
                </a:prstGeom>
                <a:noFill/>
              </p:spPr>
              <p:txBody>
                <a:bodyPr wrap="none" rtlCol="0">
                  <a:spAutoFit/>
                </a:bodyPr>
                <a:lstStyle/>
                <a:p>
                  <a:pPr algn="ctr"/>
                  <a:r>
                    <a:rPr lang="en-GB" sz="1200" b="1">
                      <a:latin typeface="Arial" panose="020B0604020202020204" pitchFamily="34" charset="0"/>
                      <a:cs typeface="Arial" panose="020B0604020202020204" pitchFamily="34" charset="0"/>
                    </a:rPr>
                    <a:t>NIMS Creep</a:t>
                  </a:r>
                  <a:br>
                    <a:rPr lang="en-GB" sz="1200" b="1">
                      <a:latin typeface="Arial" panose="020B0604020202020204" pitchFamily="34" charset="0"/>
                      <a:cs typeface="Arial" panose="020B0604020202020204" pitchFamily="34" charset="0"/>
                    </a:rPr>
                  </a:br>
                  <a:r>
                    <a:rPr lang="en-GB" sz="1200" b="1">
                      <a:latin typeface="Arial" panose="020B0604020202020204" pitchFamily="34" charset="0"/>
                      <a:cs typeface="Arial" panose="020B0604020202020204" pitchFamily="34" charset="0"/>
                    </a:rPr>
                    <a:t>&amp; Fatigue</a:t>
                  </a:r>
                </a:p>
              </p:txBody>
            </p:sp>
          </p:grpSp>
          <p:pic>
            <p:nvPicPr>
              <p:cNvPr id="164" name="Picture 163"/>
              <p:cNvPicPr>
                <a:picLocks noChangeAspect="1"/>
              </p:cNvPicPr>
              <p:nvPr/>
            </p:nvPicPr>
            <p:blipFill rotWithShape="1">
              <a:blip r:embed="rId9"/>
              <a:srcRect l="25261" t="12108" r="17164" b="39320"/>
              <a:stretch/>
            </p:blipFill>
            <p:spPr>
              <a:xfrm>
                <a:off x="3630743" y="1467054"/>
                <a:ext cx="791887" cy="625174"/>
              </a:xfrm>
              <a:prstGeom prst="rect">
                <a:avLst/>
              </a:prstGeom>
              <a:solidFill>
                <a:schemeClr val="bg1"/>
              </a:solidFill>
            </p:spPr>
          </p:pic>
        </p:grpSp>
        <p:grpSp>
          <p:nvGrpSpPr>
            <p:cNvPr id="167" name="Group 166"/>
            <p:cNvGrpSpPr/>
            <p:nvPr/>
          </p:nvGrpSpPr>
          <p:grpSpPr>
            <a:xfrm>
              <a:off x="5974678" y="3938923"/>
              <a:ext cx="1140996" cy="1140996"/>
              <a:chOff x="3440634" y="1375721"/>
              <a:chExt cx="1140996" cy="1140996"/>
            </a:xfrm>
          </p:grpSpPr>
          <p:grpSp>
            <p:nvGrpSpPr>
              <p:cNvPr id="168" name="Group 167"/>
              <p:cNvGrpSpPr/>
              <p:nvPr/>
            </p:nvGrpSpPr>
            <p:grpSpPr>
              <a:xfrm>
                <a:off x="3440634" y="1375721"/>
                <a:ext cx="1140996" cy="1140996"/>
                <a:chOff x="2697267" y="1085506"/>
                <a:chExt cx="1140996" cy="1140996"/>
              </a:xfrm>
            </p:grpSpPr>
            <p:sp>
              <p:nvSpPr>
                <p:cNvPr id="170" name="Rectangle 169"/>
                <p:cNvSpPr/>
                <p:nvPr/>
              </p:nvSpPr>
              <p:spPr>
                <a:xfrm>
                  <a:off x="2697267" y="1085506"/>
                  <a:ext cx="1140996" cy="1140996"/>
                </a:xfrm>
                <a:prstGeom prst="rect">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171" name="TextBox 170"/>
                <p:cNvSpPr txBox="1"/>
                <p:nvPr/>
              </p:nvSpPr>
              <p:spPr>
                <a:xfrm>
                  <a:off x="2728024" y="1842453"/>
                  <a:ext cx="1098379" cy="276999"/>
                </a:xfrm>
                <a:prstGeom prst="rect">
                  <a:avLst/>
                </a:prstGeom>
                <a:noFill/>
              </p:spPr>
              <p:txBody>
                <a:bodyPr wrap="none" rtlCol="0">
                  <a:spAutoFit/>
                </a:bodyPr>
                <a:lstStyle/>
                <a:p>
                  <a:pPr algn="ctr"/>
                  <a:r>
                    <a:rPr lang="en-GB" sz="1200" b="1">
                      <a:latin typeface="Arial" panose="020B0604020202020204" pitchFamily="34" charset="0"/>
                      <a:cs typeface="Arial" panose="020B0604020202020204" pitchFamily="34" charset="0"/>
                    </a:rPr>
                    <a:t>Sheet Steels</a:t>
                  </a:r>
                </a:p>
              </p:txBody>
            </p:sp>
          </p:grpSp>
          <p:pic>
            <p:nvPicPr>
              <p:cNvPr id="169" name="Picture 168"/>
              <p:cNvPicPr>
                <a:picLocks noChangeAspect="1"/>
              </p:cNvPicPr>
              <p:nvPr/>
            </p:nvPicPr>
            <p:blipFill rotWithShape="1">
              <a:blip r:embed="rId9"/>
              <a:srcRect l="25261" t="12108" r="17164" b="39320"/>
              <a:stretch/>
            </p:blipFill>
            <p:spPr>
              <a:xfrm>
                <a:off x="3630743" y="1467054"/>
                <a:ext cx="791887" cy="625174"/>
              </a:xfrm>
              <a:prstGeom prst="rect">
                <a:avLst/>
              </a:prstGeom>
              <a:solidFill>
                <a:schemeClr val="bg1"/>
              </a:solidFill>
            </p:spPr>
          </p:pic>
        </p:grpSp>
      </p:grpSp>
      <p:grpSp>
        <p:nvGrpSpPr>
          <p:cNvPr id="199" name="Group 198"/>
          <p:cNvGrpSpPr/>
          <p:nvPr/>
        </p:nvGrpSpPr>
        <p:grpSpPr>
          <a:xfrm>
            <a:off x="8271164" y="1444608"/>
            <a:ext cx="1143323" cy="3707883"/>
            <a:chOff x="7439083" y="1380067"/>
            <a:chExt cx="1143323" cy="3707883"/>
          </a:xfrm>
        </p:grpSpPr>
        <p:grpSp>
          <p:nvGrpSpPr>
            <p:cNvPr id="38" name="Group 37"/>
            <p:cNvGrpSpPr/>
            <p:nvPr/>
          </p:nvGrpSpPr>
          <p:grpSpPr>
            <a:xfrm>
              <a:off x="7439083" y="1380067"/>
              <a:ext cx="1140996" cy="1140996"/>
              <a:chOff x="7465717" y="1380067"/>
              <a:chExt cx="1140996" cy="1140996"/>
            </a:xfrm>
          </p:grpSpPr>
          <p:grpSp>
            <p:nvGrpSpPr>
              <p:cNvPr id="173" name="Group 172"/>
              <p:cNvGrpSpPr/>
              <p:nvPr/>
            </p:nvGrpSpPr>
            <p:grpSpPr>
              <a:xfrm>
                <a:off x="7465717" y="1380067"/>
                <a:ext cx="1140996" cy="1140996"/>
                <a:chOff x="2697267" y="1085506"/>
                <a:chExt cx="1140996" cy="1140996"/>
              </a:xfrm>
            </p:grpSpPr>
            <p:sp>
              <p:nvSpPr>
                <p:cNvPr id="175" name="Rectangle 174"/>
                <p:cNvSpPr/>
                <p:nvPr/>
              </p:nvSpPr>
              <p:spPr>
                <a:xfrm>
                  <a:off x="2697267" y="1085506"/>
                  <a:ext cx="1140996" cy="1140996"/>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176" name="TextBox 175"/>
                <p:cNvSpPr txBox="1"/>
                <p:nvPr/>
              </p:nvSpPr>
              <p:spPr>
                <a:xfrm>
                  <a:off x="2753728" y="1762297"/>
                  <a:ext cx="1064714" cy="461665"/>
                </a:xfrm>
                <a:prstGeom prst="rect">
                  <a:avLst/>
                </a:prstGeom>
                <a:noFill/>
              </p:spPr>
              <p:txBody>
                <a:bodyPr wrap="none" rtlCol="0">
                  <a:spAutoFit/>
                </a:bodyPr>
                <a:lstStyle/>
                <a:p>
                  <a:pPr algn="ctr"/>
                  <a:r>
                    <a:rPr lang="en-GB" sz="1200" b="1">
                      <a:latin typeface="Arial" panose="020B0604020202020204" pitchFamily="34" charset="0"/>
                      <a:cs typeface="Arial" panose="020B0604020202020204" pitchFamily="34" charset="0"/>
                    </a:rPr>
                    <a:t>Composites</a:t>
                  </a:r>
                  <a:br>
                    <a:rPr lang="en-GB" sz="1200" b="1">
                      <a:latin typeface="Arial" panose="020B0604020202020204" pitchFamily="34" charset="0"/>
                      <a:cs typeface="Arial" panose="020B0604020202020204" pitchFamily="34" charset="0"/>
                    </a:rPr>
                  </a:br>
                  <a:r>
                    <a:rPr lang="en-GB" sz="1200" b="1">
                      <a:latin typeface="Arial" panose="020B0604020202020204" pitchFamily="34" charset="0"/>
                      <a:cs typeface="Arial" panose="020B0604020202020204" pitchFamily="34" charset="0"/>
                    </a:rPr>
                    <a:t>QED</a:t>
                  </a:r>
                </a:p>
              </p:txBody>
            </p:sp>
          </p:grpSp>
          <p:pic>
            <p:nvPicPr>
              <p:cNvPr id="177" name="Picture 176"/>
              <p:cNvPicPr>
                <a:picLocks noChangeAspect="1"/>
              </p:cNvPicPr>
              <p:nvPr/>
            </p:nvPicPr>
            <p:blipFill rotWithShape="1">
              <a:blip r:embed="rId10"/>
              <a:srcRect l="19903" t="8215" r="10229" b="34736"/>
              <a:stretch/>
            </p:blipFill>
            <p:spPr>
              <a:xfrm>
                <a:off x="7603484" y="1466669"/>
                <a:ext cx="864000" cy="648000"/>
              </a:xfrm>
              <a:prstGeom prst="rect">
                <a:avLst/>
              </a:prstGeom>
              <a:solidFill>
                <a:schemeClr val="bg1"/>
              </a:solidFill>
            </p:spPr>
          </p:pic>
        </p:grpSp>
        <p:grpSp>
          <p:nvGrpSpPr>
            <p:cNvPr id="178" name="Group 177"/>
            <p:cNvGrpSpPr/>
            <p:nvPr/>
          </p:nvGrpSpPr>
          <p:grpSpPr>
            <a:xfrm>
              <a:off x="7441410" y="2684911"/>
              <a:ext cx="1140996" cy="1140996"/>
              <a:chOff x="7465717" y="1380067"/>
              <a:chExt cx="1140996" cy="1140996"/>
            </a:xfrm>
          </p:grpSpPr>
          <p:grpSp>
            <p:nvGrpSpPr>
              <p:cNvPr id="179" name="Group 178"/>
              <p:cNvGrpSpPr/>
              <p:nvPr/>
            </p:nvGrpSpPr>
            <p:grpSpPr>
              <a:xfrm>
                <a:off x="7465717" y="1380067"/>
                <a:ext cx="1140996" cy="1140996"/>
                <a:chOff x="2697267" y="1085506"/>
                <a:chExt cx="1140996" cy="1140996"/>
              </a:xfrm>
            </p:grpSpPr>
            <p:sp>
              <p:nvSpPr>
                <p:cNvPr id="181" name="Rectangle 180"/>
                <p:cNvSpPr/>
                <p:nvPr/>
              </p:nvSpPr>
              <p:spPr>
                <a:xfrm>
                  <a:off x="2697267" y="1085506"/>
                  <a:ext cx="1140996" cy="1140996"/>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182" name="TextBox 181"/>
                <p:cNvSpPr txBox="1"/>
                <p:nvPr/>
              </p:nvSpPr>
              <p:spPr>
                <a:xfrm>
                  <a:off x="2908419" y="1833321"/>
                  <a:ext cx="755335" cy="276999"/>
                </a:xfrm>
                <a:prstGeom prst="rect">
                  <a:avLst/>
                </a:prstGeom>
                <a:noFill/>
              </p:spPr>
              <p:txBody>
                <a:bodyPr wrap="none" rtlCol="0">
                  <a:spAutoFit/>
                </a:bodyPr>
                <a:lstStyle/>
                <a:p>
                  <a:pPr algn="ctr"/>
                  <a:r>
                    <a:rPr lang="en-GB" sz="1200" b="1">
                      <a:latin typeface="Arial" panose="020B0604020202020204" pitchFamily="34" charset="0"/>
                      <a:cs typeface="Arial" panose="020B0604020202020204" pitchFamily="34" charset="0"/>
                    </a:rPr>
                    <a:t>CMH-17</a:t>
                  </a:r>
                </a:p>
              </p:txBody>
            </p:sp>
          </p:grpSp>
          <p:pic>
            <p:nvPicPr>
              <p:cNvPr id="180" name="Picture 179"/>
              <p:cNvPicPr>
                <a:picLocks noChangeAspect="1"/>
              </p:cNvPicPr>
              <p:nvPr/>
            </p:nvPicPr>
            <p:blipFill rotWithShape="1">
              <a:blip r:embed="rId10"/>
              <a:srcRect l="19903" t="8215" r="10229" b="34736"/>
              <a:stretch/>
            </p:blipFill>
            <p:spPr>
              <a:xfrm>
                <a:off x="7603484" y="1466669"/>
                <a:ext cx="864000" cy="648000"/>
              </a:xfrm>
              <a:prstGeom prst="rect">
                <a:avLst/>
              </a:prstGeom>
              <a:solidFill>
                <a:schemeClr val="bg1"/>
              </a:solidFill>
            </p:spPr>
          </p:pic>
        </p:grpSp>
        <p:grpSp>
          <p:nvGrpSpPr>
            <p:cNvPr id="183" name="Group 182"/>
            <p:cNvGrpSpPr/>
            <p:nvPr/>
          </p:nvGrpSpPr>
          <p:grpSpPr>
            <a:xfrm>
              <a:off x="7440679" y="3946954"/>
              <a:ext cx="1140996" cy="1140996"/>
              <a:chOff x="7465717" y="1380067"/>
              <a:chExt cx="1140996" cy="1140996"/>
            </a:xfrm>
          </p:grpSpPr>
          <p:grpSp>
            <p:nvGrpSpPr>
              <p:cNvPr id="184" name="Group 183"/>
              <p:cNvGrpSpPr/>
              <p:nvPr/>
            </p:nvGrpSpPr>
            <p:grpSpPr>
              <a:xfrm>
                <a:off x="7465717" y="1380067"/>
                <a:ext cx="1140996" cy="1140996"/>
                <a:chOff x="2697267" y="1085506"/>
                <a:chExt cx="1140996" cy="1140996"/>
              </a:xfrm>
            </p:grpSpPr>
            <p:sp>
              <p:nvSpPr>
                <p:cNvPr id="186" name="Rectangle 185"/>
                <p:cNvSpPr/>
                <p:nvPr/>
              </p:nvSpPr>
              <p:spPr>
                <a:xfrm>
                  <a:off x="2697267" y="1085506"/>
                  <a:ext cx="1140996" cy="1140996"/>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187" name="TextBox 186"/>
                <p:cNvSpPr txBox="1"/>
                <p:nvPr/>
              </p:nvSpPr>
              <p:spPr>
                <a:xfrm>
                  <a:off x="2753734" y="1753419"/>
                  <a:ext cx="1064715" cy="461665"/>
                </a:xfrm>
                <a:prstGeom prst="rect">
                  <a:avLst/>
                </a:prstGeom>
                <a:noFill/>
              </p:spPr>
              <p:txBody>
                <a:bodyPr wrap="none" rtlCol="0">
                  <a:spAutoFit/>
                </a:bodyPr>
                <a:lstStyle/>
                <a:p>
                  <a:pPr algn="ctr"/>
                  <a:r>
                    <a:rPr lang="en-GB" sz="1200" b="1">
                      <a:latin typeface="Arial" panose="020B0604020202020204" pitchFamily="34" charset="0"/>
                      <a:cs typeface="Arial" panose="020B0604020202020204" pitchFamily="34" charset="0"/>
                    </a:rPr>
                    <a:t>Firehole</a:t>
                  </a:r>
                  <a:br>
                    <a:rPr lang="en-GB" sz="1200" b="1">
                      <a:latin typeface="Arial" panose="020B0604020202020204" pitchFamily="34" charset="0"/>
                      <a:cs typeface="Arial" panose="020B0604020202020204" pitchFamily="34" charset="0"/>
                    </a:rPr>
                  </a:br>
                  <a:r>
                    <a:rPr lang="en-GB" sz="1200" b="1">
                      <a:latin typeface="Arial" panose="020B0604020202020204" pitchFamily="34" charset="0"/>
                      <a:cs typeface="Arial" panose="020B0604020202020204" pitchFamily="34" charset="0"/>
                    </a:rPr>
                    <a:t>Composites</a:t>
                  </a:r>
                </a:p>
              </p:txBody>
            </p:sp>
          </p:grpSp>
          <p:pic>
            <p:nvPicPr>
              <p:cNvPr id="185" name="Picture 184"/>
              <p:cNvPicPr>
                <a:picLocks noChangeAspect="1"/>
              </p:cNvPicPr>
              <p:nvPr/>
            </p:nvPicPr>
            <p:blipFill rotWithShape="1">
              <a:blip r:embed="rId10"/>
              <a:srcRect l="19903" t="8215" r="10229" b="34736"/>
              <a:stretch/>
            </p:blipFill>
            <p:spPr>
              <a:xfrm>
                <a:off x="7603484" y="1466669"/>
                <a:ext cx="864000" cy="648000"/>
              </a:xfrm>
              <a:prstGeom prst="rect">
                <a:avLst/>
              </a:prstGeom>
              <a:solidFill>
                <a:schemeClr val="bg1"/>
              </a:solidFill>
            </p:spPr>
          </p:pic>
        </p:grpSp>
      </p:grpSp>
      <p:grpSp>
        <p:nvGrpSpPr>
          <p:cNvPr id="22" name="Group 21"/>
          <p:cNvGrpSpPr/>
          <p:nvPr/>
        </p:nvGrpSpPr>
        <p:grpSpPr>
          <a:xfrm>
            <a:off x="3233171" y="5229200"/>
            <a:ext cx="6427361" cy="1164958"/>
            <a:chOff x="2401090" y="5223838"/>
            <a:chExt cx="6427361" cy="1164958"/>
          </a:xfrm>
        </p:grpSpPr>
        <p:grpSp>
          <p:nvGrpSpPr>
            <p:cNvPr id="201" name="Group 200"/>
            <p:cNvGrpSpPr/>
            <p:nvPr/>
          </p:nvGrpSpPr>
          <p:grpSpPr>
            <a:xfrm>
              <a:off x="6360224" y="5231304"/>
              <a:ext cx="1140996" cy="1140996"/>
              <a:chOff x="5426774" y="5231304"/>
              <a:chExt cx="1140996" cy="1140996"/>
            </a:xfrm>
          </p:grpSpPr>
          <p:grpSp>
            <p:nvGrpSpPr>
              <p:cNvPr id="192" name="Group 191"/>
              <p:cNvGrpSpPr/>
              <p:nvPr/>
            </p:nvGrpSpPr>
            <p:grpSpPr>
              <a:xfrm>
                <a:off x="5426774" y="5231304"/>
                <a:ext cx="1140996" cy="1140996"/>
                <a:chOff x="235961" y="2660148"/>
                <a:chExt cx="1140996" cy="1140996"/>
              </a:xfrm>
            </p:grpSpPr>
            <p:sp>
              <p:nvSpPr>
                <p:cNvPr id="193" name="Rectangle 192"/>
                <p:cNvSpPr/>
                <p:nvPr/>
              </p:nvSpPr>
              <p:spPr>
                <a:xfrm>
                  <a:off x="235961" y="2660148"/>
                  <a:ext cx="1140996" cy="1140996"/>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195" name="TextBox 194"/>
                <p:cNvSpPr txBox="1"/>
                <p:nvPr/>
              </p:nvSpPr>
              <p:spPr>
                <a:xfrm>
                  <a:off x="354882" y="3110399"/>
                  <a:ext cx="922047" cy="646331"/>
                </a:xfrm>
                <a:prstGeom prst="rect">
                  <a:avLst/>
                </a:prstGeom>
                <a:noFill/>
              </p:spPr>
              <p:txBody>
                <a:bodyPr wrap="none" rtlCol="0">
                  <a:spAutoFit/>
                </a:bodyPr>
                <a:lstStyle/>
                <a:p>
                  <a:pPr algn="ctr"/>
                  <a:r>
                    <a:rPr lang="en-GB" sz="1200" b="1">
                      <a:latin typeface="Arial" panose="020B0604020202020204" pitchFamily="34" charset="0"/>
                      <a:cs typeface="Arial" panose="020B0604020202020204" pitchFamily="34" charset="0"/>
                    </a:rPr>
                    <a:t>Human</a:t>
                  </a:r>
                  <a:br>
                    <a:rPr lang="en-GB" sz="1200" b="1">
                      <a:latin typeface="Arial" panose="020B0604020202020204" pitchFamily="34" charset="0"/>
                      <a:cs typeface="Arial" panose="020B0604020202020204" pitchFamily="34" charset="0"/>
                    </a:rPr>
                  </a:br>
                  <a:r>
                    <a:rPr lang="en-GB" sz="1200" b="1">
                      <a:latin typeface="Arial" panose="020B0604020202020204" pitchFamily="34" charset="0"/>
                      <a:cs typeface="Arial" panose="020B0604020202020204" pitchFamily="34" charset="0"/>
                    </a:rPr>
                    <a:t>Biological</a:t>
                  </a:r>
                  <a:br>
                    <a:rPr lang="en-GB" sz="1200" b="1">
                      <a:latin typeface="Arial" panose="020B0604020202020204" pitchFamily="34" charset="0"/>
                      <a:cs typeface="Arial" panose="020B0604020202020204" pitchFamily="34" charset="0"/>
                    </a:rPr>
                  </a:br>
                  <a:r>
                    <a:rPr lang="en-GB" sz="1200" b="1">
                      <a:latin typeface="Arial" panose="020B0604020202020204" pitchFamily="34" charset="0"/>
                      <a:cs typeface="Arial" panose="020B0604020202020204" pitchFamily="34" charset="0"/>
                    </a:rPr>
                    <a:t>Materials</a:t>
                  </a:r>
                </a:p>
              </p:txBody>
            </p:sp>
          </p:grpSp>
          <p:pic>
            <p:nvPicPr>
              <p:cNvPr id="72" name="Picture 71"/>
              <p:cNvPicPr>
                <a:picLocks noChangeAspect="1"/>
              </p:cNvPicPr>
              <p:nvPr/>
            </p:nvPicPr>
            <p:blipFill rotWithShape="1">
              <a:blip r:embed="rId11"/>
              <a:srcRect l="20261" t="3802" r="7950" b="48980"/>
              <a:stretch/>
            </p:blipFill>
            <p:spPr>
              <a:xfrm>
                <a:off x="5632036" y="5286996"/>
                <a:ext cx="730472" cy="421426"/>
              </a:xfrm>
              <a:prstGeom prst="rect">
                <a:avLst/>
              </a:prstGeom>
              <a:solidFill>
                <a:schemeClr val="bg1"/>
              </a:solidFill>
            </p:spPr>
          </p:pic>
        </p:grpSp>
        <p:grpSp>
          <p:nvGrpSpPr>
            <p:cNvPr id="47" name="Group 46"/>
            <p:cNvGrpSpPr/>
            <p:nvPr/>
          </p:nvGrpSpPr>
          <p:grpSpPr>
            <a:xfrm>
              <a:off x="7687455" y="5223838"/>
              <a:ext cx="1140996" cy="1140996"/>
              <a:chOff x="6754005" y="5206082"/>
              <a:chExt cx="1140996" cy="1140996"/>
            </a:xfrm>
          </p:grpSpPr>
          <p:grpSp>
            <p:nvGrpSpPr>
              <p:cNvPr id="196" name="Group 195"/>
              <p:cNvGrpSpPr/>
              <p:nvPr/>
            </p:nvGrpSpPr>
            <p:grpSpPr>
              <a:xfrm>
                <a:off x="6754005" y="5206082"/>
                <a:ext cx="1140996" cy="1140996"/>
                <a:chOff x="235961" y="2660148"/>
                <a:chExt cx="1140996" cy="1140996"/>
              </a:xfrm>
            </p:grpSpPr>
            <p:sp>
              <p:nvSpPr>
                <p:cNvPr id="197" name="Rectangle 196"/>
                <p:cNvSpPr/>
                <p:nvPr/>
              </p:nvSpPr>
              <p:spPr>
                <a:xfrm>
                  <a:off x="235961" y="2660148"/>
                  <a:ext cx="1140996" cy="1140996"/>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198" name="TextBox 197"/>
                <p:cNvSpPr txBox="1"/>
                <p:nvPr/>
              </p:nvSpPr>
              <p:spPr>
                <a:xfrm>
                  <a:off x="479917" y="3421121"/>
                  <a:ext cx="671980" cy="276999"/>
                </a:xfrm>
                <a:prstGeom prst="rect">
                  <a:avLst/>
                </a:prstGeom>
                <a:noFill/>
              </p:spPr>
              <p:txBody>
                <a:bodyPr wrap="none" rtlCol="0">
                  <a:spAutoFit/>
                </a:bodyPr>
                <a:lstStyle/>
                <a:p>
                  <a:pPr algn="ctr"/>
                  <a:r>
                    <a:rPr lang="en-GB" sz="1200" b="1" err="1">
                      <a:latin typeface="Arial" panose="020B0604020202020204" pitchFamily="34" charset="0"/>
                      <a:cs typeface="Arial" panose="020B0604020202020204" pitchFamily="34" charset="0"/>
                    </a:rPr>
                    <a:t>Colors</a:t>
                  </a:r>
                  <a:endParaRPr lang="en-GB" sz="1200" b="1">
                    <a:latin typeface="Arial" panose="020B0604020202020204" pitchFamily="34" charset="0"/>
                    <a:cs typeface="Arial" panose="020B0604020202020204" pitchFamily="34" charset="0"/>
                  </a:endParaRPr>
                </a:p>
              </p:txBody>
            </p:sp>
          </p:grpSp>
          <p:pic>
            <p:nvPicPr>
              <p:cNvPr id="73" name="Picture 72"/>
              <p:cNvPicPr>
                <a:picLocks noChangeAspect="1"/>
              </p:cNvPicPr>
              <p:nvPr/>
            </p:nvPicPr>
            <p:blipFill rotWithShape="1">
              <a:blip r:embed="rId12"/>
              <a:srcRect l="37575" t="6610" r="7881" b="43013"/>
              <a:stretch/>
            </p:blipFill>
            <p:spPr>
              <a:xfrm>
                <a:off x="6969721" y="5286996"/>
                <a:ext cx="719399" cy="639466"/>
              </a:xfrm>
              <a:prstGeom prst="rect">
                <a:avLst/>
              </a:prstGeom>
              <a:solidFill>
                <a:schemeClr val="bg1"/>
              </a:solidFill>
            </p:spPr>
          </p:pic>
        </p:grpSp>
        <p:grpSp>
          <p:nvGrpSpPr>
            <p:cNvPr id="35" name="Group 34"/>
            <p:cNvGrpSpPr/>
            <p:nvPr/>
          </p:nvGrpSpPr>
          <p:grpSpPr>
            <a:xfrm>
              <a:off x="2401090" y="5237350"/>
              <a:ext cx="1140996" cy="1140996"/>
              <a:chOff x="2328471" y="5207035"/>
              <a:chExt cx="1140996" cy="1140996"/>
            </a:xfrm>
          </p:grpSpPr>
          <p:grpSp>
            <p:nvGrpSpPr>
              <p:cNvPr id="120" name="Group 119"/>
              <p:cNvGrpSpPr/>
              <p:nvPr/>
            </p:nvGrpSpPr>
            <p:grpSpPr>
              <a:xfrm>
                <a:off x="2328471" y="5207035"/>
                <a:ext cx="1140996" cy="1140996"/>
                <a:chOff x="2697267" y="1085506"/>
                <a:chExt cx="1140996" cy="1140996"/>
              </a:xfrm>
            </p:grpSpPr>
            <p:sp>
              <p:nvSpPr>
                <p:cNvPr id="121" name="Rectangle 120"/>
                <p:cNvSpPr/>
                <p:nvPr/>
              </p:nvSpPr>
              <p:spPr>
                <a:xfrm>
                  <a:off x="2697267" y="1085506"/>
                  <a:ext cx="1140996" cy="1140996"/>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latin typeface="Arial" panose="020B0604020202020204" pitchFamily="34" charset="0"/>
                    <a:cs typeface="Arial" panose="020B0604020202020204" pitchFamily="34" charset="0"/>
                  </a:endParaRPr>
                </a:p>
              </p:txBody>
            </p:sp>
            <p:sp>
              <p:nvSpPr>
                <p:cNvPr id="122" name="TextBox 121"/>
                <p:cNvSpPr txBox="1"/>
                <p:nvPr/>
              </p:nvSpPr>
              <p:spPr>
                <a:xfrm>
                  <a:off x="2767291" y="1704435"/>
                  <a:ext cx="1019831" cy="461665"/>
                </a:xfrm>
                <a:prstGeom prst="rect">
                  <a:avLst/>
                </a:prstGeom>
                <a:noFill/>
              </p:spPr>
              <p:txBody>
                <a:bodyPr wrap="none" rtlCol="0">
                  <a:spAutoFit/>
                </a:bodyPr>
                <a:lstStyle/>
                <a:p>
                  <a:pPr algn="ctr"/>
                  <a:r>
                    <a:rPr lang="en-GB" sz="1200" b="1" err="1">
                      <a:latin typeface="Arial" panose="020B0604020202020204" pitchFamily="34" charset="0"/>
                      <a:cs typeface="Arial" panose="020B0604020202020204" pitchFamily="34" charset="0"/>
                    </a:rPr>
                    <a:t>Senvol</a:t>
                  </a:r>
                  <a:br>
                    <a:rPr lang="en-GB" sz="1200" b="1">
                      <a:latin typeface="Arial" panose="020B0604020202020204" pitchFamily="34" charset="0"/>
                      <a:cs typeface="Arial" panose="020B0604020202020204" pitchFamily="34" charset="0"/>
                    </a:rPr>
                  </a:br>
                  <a:r>
                    <a:rPr lang="en-GB" sz="1200" b="1">
                      <a:latin typeface="Arial" panose="020B0604020202020204" pitchFamily="34" charset="0"/>
                      <a:cs typeface="Arial" panose="020B0604020202020204" pitchFamily="34" charset="0"/>
                    </a:rPr>
                    <a:t>Database™</a:t>
                  </a:r>
                </a:p>
              </p:txBody>
            </p:sp>
          </p:grpSp>
          <p:pic>
            <p:nvPicPr>
              <p:cNvPr id="125" name="Picture 2" descr="Additive Manufacturi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387" b="30048"/>
              <a:stretch/>
            </p:blipFill>
            <p:spPr bwMode="auto">
              <a:xfrm>
                <a:off x="2556941" y="5286774"/>
                <a:ext cx="684056" cy="57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5052156" y="5237825"/>
              <a:ext cx="1146760" cy="1140996"/>
              <a:chOff x="4118706" y="5237825"/>
              <a:chExt cx="1146760" cy="1140996"/>
            </a:xfrm>
          </p:grpSpPr>
          <p:grpSp>
            <p:nvGrpSpPr>
              <p:cNvPr id="188" name="Group 187"/>
              <p:cNvGrpSpPr/>
              <p:nvPr/>
            </p:nvGrpSpPr>
            <p:grpSpPr>
              <a:xfrm>
                <a:off x="4118706" y="5237825"/>
                <a:ext cx="1146760" cy="1140996"/>
                <a:chOff x="235961" y="2660148"/>
                <a:chExt cx="1146760" cy="1140996"/>
              </a:xfrm>
            </p:grpSpPr>
            <p:sp>
              <p:nvSpPr>
                <p:cNvPr id="189" name="Rectangle 188"/>
                <p:cNvSpPr/>
                <p:nvPr/>
              </p:nvSpPr>
              <p:spPr>
                <a:xfrm>
                  <a:off x="235961" y="2660148"/>
                  <a:ext cx="1140996" cy="1140996"/>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191" name="TextBox 190"/>
                <p:cNvSpPr txBox="1"/>
                <p:nvPr/>
              </p:nvSpPr>
              <p:spPr>
                <a:xfrm>
                  <a:off x="249077" y="3279077"/>
                  <a:ext cx="1133644" cy="461665"/>
                </a:xfrm>
                <a:prstGeom prst="rect">
                  <a:avLst/>
                </a:prstGeom>
                <a:noFill/>
              </p:spPr>
              <p:txBody>
                <a:bodyPr wrap="none" rtlCol="0">
                  <a:spAutoFit/>
                </a:bodyPr>
                <a:lstStyle/>
                <a:p>
                  <a:pPr algn="ctr"/>
                  <a:r>
                    <a:rPr lang="en-GB" sz="1200" b="1">
                      <a:latin typeface="Arial" panose="020B0604020202020204" pitchFamily="34" charset="0"/>
                      <a:cs typeface="Arial" panose="020B0604020202020204" pitchFamily="34" charset="0"/>
                    </a:rPr>
                    <a:t>ASM Medical</a:t>
                  </a:r>
                  <a:br>
                    <a:rPr lang="en-GB" sz="1200" b="1">
                      <a:latin typeface="Arial" panose="020B0604020202020204" pitchFamily="34" charset="0"/>
                      <a:cs typeface="Arial" panose="020B0604020202020204" pitchFamily="34" charset="0"/>
                    </a:rPr>
                  </a:br>
                  <a:r>
                    <a:rPr lang="en-GB" sz="1200" b="1">
                      <a:latin typeface="Arial" panose="020B0604020202020204" pitchFamily="34" charset="0"/>
                      <a:cs typeface="Arial" panose="020B0604020202020204" pitchFamily="34" charset="0"/>
                    </a:rPr>
                    <a:t>Materials</a:t>
                  </a:r>
                </a:p>
              </p:txBody>
            </p:sp>
          </p:grpSp>
          <p:sp>
            <p:nvSpPr>
              <p:cNvPr id="174" name="Freeform 28"/>
              <p:cNvSpPr>
                <a:spLocks/>
              </p:cNvSpPr>
              <p:nvPr/>
            </p:nvSpPr>
            <p:spPr bwMode="auto">
              <a:xfrm>
                <a:off x="4404260" y="5472103"/>
                <a:ext cx="248813" cy="302413"/>
              </a:xfrm>
              <a:custGeom>
                <a:avLst/>
                <a:gdLst>
                  <a:gd name="T0" fmla="*/ 28 w 505"/>
                  <a:gd name="T1" fmla="*/ 614 h 614"/>
                  <a:gd name="T2" fmla="*/ 0 w 505"/>
                  <a:gd name="T3" fmla="*/ 614 h 614"/>
                  <a:gd name="T4" fmla="*/ 0 w 505"/>
                  <a:gd name="T5" fmla="*/ 97 h 614"/>
                  <a:gd name="T6" fmla="*/ 98 w 505"/>
                  <a:gd name="T7" fmla="*/ 0 h 614"/>
                  <a:gd name="T8" fmla="*/ 139 w 505"/>
                  <a:gd name="T9" fmla="*/ 0 h 614"/>
                  <a:gd name="T10" fmla="*/ 236 w 505"/>
                  <a:gd name="T11" fmla="*/ 97 h 614"/>
                  <a:gd name="T12" fmla="*/ 236 w 505"/>
                  <a:gd name="T13" fmla="*/ 194 h 614"/>
                  <a:gd name="T14" fmla="*/ 306 w 505"/>
                  <a:gd name="T15" fmla="*/ 263 h 614"/>
                  <a:gd name="T16" fmla="*/ 505 w 505"/>
                  <a:gd name="T17" fmla="*/ 263 h 614"/>
                  <a:gd name="T18" fmla="*/ 505 w 505"/>
                  <a:gd name="T19" fmla="*/ 291 h 614"/>
                  <a:gd name="T20" fmla="*/ 306 w 505"/>
                  <a:gd name="T21" fmla="*/ 291 h 614"/>
                  <a:gd name="T22" fmla="*/ 209 w 505"/>
                  <a:gd name="T23" fmla="*/ 194 h 614"/>
                  <a:gd name="T24" fmla="*/ 209 w 505"/>
                  <a:gd name="T25" fmla="*/ 97 h 614"/>
                  <a:gd name="T26" fmla="*/ 139 w 505"/>
                  <a:gd name="T27" fmla="*/ 28 h 614"/>
                  <a:gd name="T28" fmla="*/ 98 w 505"/>
                  <a:gd name="T29" fmla="*/ 28 h 614"/>
                  <a:gd name="T30" fmla="*/ 28 w 505"/>
                  <a:gd name="T31" fmla="*/ 97 h 614"/>
                  <a:gd name="T32" fmla="*/ 28 w 505"/>
                  <a:gd name="T33" fmla="*/ 614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5" h="614">
                    <a:moveTo>
                      <a:pt x="28" y="614"/>
                    </a:moveTo>
                    <a:cubicBezTo>
                      <a:pt x="0" y="614"/>
                      <a:pt x="0" y="614"/>
                      <a:pt x="0" y="614"/>
                    </a:cubicBezTo>
                    <a:cubicBezTo>
                      <a:pt x="0" y="97"/>
                      <a:pt x="0" y="97"/>
                      <a:pt x="0" y="97"/>
                    </a:cubicBezTo>
                    <a:cubicBezTo>
                      <a:pt x="0" y="44"/>
                      <a:pt x="44" y="0"/>
                      <a:pt x="98" y="0"/>
                    </a:cubicBezTo>
                    <a:cubicBezTo>
                      <a:pt x="139" y="0"/>
                      <a:pt x="139" y="0"/>
                      <a:pt x="139" y="0"/>
                    </a:cubicBezTo>
                    <a:cubicBezTo>
                      <a:pt x="193" y="0"/>
                      <a:pt x="236" y="44"/>
                      <a:pt x="236" y="97"/>
                    </a:cubicBezTo>
                    <a:cubicBezTo>
                      <a:pt x="236" y="194"/>
                      <a:pt x="236" y="194"/>
                      <a:pt x="236" y="194"/>
                    </a:cubicBezTo>
                    <a:cubicBezTo>
                      <a:pt x="236" y="232"/>
                      <a:pt x="268" y="263"/>
                      <a:pt x="306" y="263"/>
                    </a:cubicBezTo>
                    <a:cubicBezTo>
                      <a:pt x="505" y="263"/>
                      <a:pt x="505" y="263"/>
                      <a:pt x="505" y="263"/>
                    </a:cubicBezTo>
                    <a:cubicBezTo>
                      <a:pt x="505" y="291"/>
                      <a:pt x="505" y="291"/>
                      <a:pt x="505" y="291"/>
                    </a:cubicBezTo>
                    <a:cubicBezTo>
                      <a:pt x="306" y="291"/>
                      <a:pt x="306" y="291"/>
                      <a:pt x="306" y="291"/>
                    </a:cubicBezTo>
                    <a:cubicBezTo>
                      <a:pt x="252" y="291"/>
                      <a:pt x="209" y="247"/>
                      <a:pt x="209" y="194"/>
                    </a:cubicBezTo>
                    <a:cubicBezTo>
                      <a:pt x="209" y="97"/>
                      <a:pt x="209" y="97"/>
                      <a:pt x="209" y="97"/>
                    </a:cubicBezTo>
                    <a:cubicBezTo>
                      <a:pt x="209" y="59"/>
                      <a:pt x="177" y="28"/>
                      <a:pt x="139" y="28"/>
                    </a:cubicBezTo>
                    <a:cubicBezTo>
                      <a:pt x="98" y="28"/>
                      <a:pt x="98" y="28"/>
                      <a:pt x="98" y="28"/>
                    </a:cubicBezTo>
                    <a:cubicBezTo>
                      <a:pt x="59" y="28"/>
                      <a:pt x="28" y="59"/>
                      <a:pt x="28" y="97"/>
                    </a:cubicBezTo>
                    <a:lnTo>
                      <a:pt x="28" y="614"/>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GB">
                  <a:solidFill>
                    <a:schemeClr val="accent5"/>
                  </a:solidFill>
                </a:endParaRPr>
              </a:p>
            </p:txBody>
          </p:sp>
          <p:sp>
            <p:nvSpPr>
              <p:cNvPr id="194" name="Oval 29"/>
              <p:cNvSpPr>
                <a:spLocks noChangeArrowheads="1"/>
              </p:cNvSpPr>
              <p:nvPr/>
            </p:nvSpPr>
            <p:spPr bwMode="auto">
              <a:xfrm>
                <a:off x="4364842" y="5728215"/>
                <a:ext cx="92601" cy="92601"/>
              </a:xfrm>
              <a:prstGeom prst="ellipse">
                <a:avLst/>
              </a:prstGeom>
              <a:solidFill>
                <a:srgbClr val="272E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5"/>
                  </a:solidFill>
                </a:endParaRPr>
              </a:p>
            </p:txBody>
          </p:sp>
          <p:sp>
            <p:nvSpPr>
              <p:cNvPr id="203" name="Freeform 30"/>
              <p:cNvSpPr>
                <a:spLocks noEditPoints="1"/>
              </p:cNvSpPr>
              <p:nvPr/>
            </p:nvSpPr>
            <p:spPr bwMode="auto">
              <a:xfrm>
                <a:off x="4588002" y="5402235"/>
                <a:ext cx="408361" cy="408362"/>
              </a:xfrm>
              <a:custGeom>
                <a:avLst/>
                <a:gdLst>
                  <a:gd name="T0" fmla="*/ 829 w 829"/>
                  <a:gd name="T1" fmla="*/ 242 h 829"/>
                  <a:gd name="T2" fmla="*/ 643 w 829"/>
                  <a:gd name="T3" fmla="*/ 644 h 829"/>
                  <a:gd name="T4" fmla="*/ 414 w 829"/>
                  <a:gd name="T5" fmla="*/ 829 h 829"/>
                  <a:gd name="T6" fmla="*/ 185 w 829"/>
                  <a:gd name="T7" fmla="*/ 644 h 829"/>
                  <a:gd name="T8" fmla="*/ 0 w 829"/>
                  <a:gd name="T9" fmla="*/ 242 h 829"/>
                  <a:gd name="T10" fmla="*/ 242 w 829"/>
                  <a:gd name="T11" fmla="*/ 0 h 829"/>
                  <a:gd name="T12" fmla="*/ 414 w 829"/>
                  <a:gd name="T13" fmla="*/ 84 h 829"/>
                  <a:gd name="T14" fmla="*/ 587 w 829"/>
                  <a:gd name="T15" fmla="*/ 0 h 829"/>
                  <a:gd name="T16" fmla="*/ 829 w 829"/>
                  <a:gd name="T17" fmla="*/ 242 h 829"/>
                  <a:gd name="T18" fmla="*/ 621 w 829"/>
                  <a:gd name="T19" fmla="*/ 397 h 829"/>
                  <a:gd name="T20" fmla="*/ 529 w 829"/>
                  <a:gd name="T21" fmla="*/ 397 h 829"/>
                  <a:gd name="T22" fmla="*/ 464 w 829"/>
                  <a:gd name="T23" fmla="*/ 269 h 829"/>
                  <a:gd name="T24" fmla="*/ 447 w 829"/>
                  <a:gd name="T25" fmla="*/ 259 h 829"/>
                  <a:gd name="T26" fmla="*/ 432 w 829"/>
                  <a:gd name="T27" fmla="*/ 272 h 829"/>
                  <a:gd name="T28" fmla="*/ 374 w 829"/>
                  <a:gd name="T29" fmla="*/ 503 h 829"/>
                  <a:gd name="T30" fmla="*/ 326 w 829"/>
                  <a:gd name="T31" fmla="*/ 407 h 829"/>
                  <a:gd name="T32" fmla="*/ 311 w 829"/>
                  <a:gd name="T33" fmla="*/ 397 h 829"/>
                  <a:gd name="T34" fmla="*/ 207 w 829"/>
                  <a:gd name="T35" fmla="*/ 397 h 829"/>
                  <a:gd name="T36" fmla="*/ 190 w 829"/>
                  <a:gd name="T37" fmla="*/ 414 h 829"/>
                  <a:gd name="T38" fmla="*/ 207 w 829"/>
                  <a:gd name="T39" fmla="*/ 432 h 829"/>
                  <a:gd name="T40" fmla="*/ 300 w 829"/>
                  <a:gd name="T41" fmla="*/ 432 h 829"/>
                  <a:gd name="T42" fmla="*/ 364 w 829"/>
                  <a:gd name="T43" fmla="*/ 560 h 829"/>
                  <a:gd name="T44" fmla="*/ 382 w 829"/>
                  <a:gd name="T45" fmla="*/ 570 h 829"/>
                  <a:gd name="T46" fmla="*/ 397 w 829"/>
                  <a:gd name="T47" fmla="*/ 557 h 829"/>
                  <a:gd name="T48" fmla="*/ 454 w 829"/>
                  <a:gd name="T49" fmla="*/ 326 h 829"/>
                  <a:gd name="T50" fmla="*/ 502 w 829"/>
                  <a:gd name="T51" fmla="*/ 422 h 829"/>
                  <a:gd name="T52" fmla="*/ 518 w 829"/>
                  <a:gd name="T53" fmla="*/ 432 h 829"/>
                  <a:gd name="T54" fmla="*/ 621 w 829"/>
                  <a:gd name="T55" fmla="*/ 432 h 829"/>
                  <a:gd name="T56" fmla="*/ 639 w 829"/>
                  <a:gd name="T57" fmla="*/ 414 h 829"/>
                  <a:gd name="T58" fmla="*/ 621 w 829"/>
                  <a:gd name="T59" fmla="*/ 397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29" h="829">
                    <a:moveTo>
                      <a:pt x="829" y="242"/>
                    </a:moveTo>
                    <a:cubicBezTo>
                      <a:pt x="829" y="399"/>
                      <a:pt x="728" y="548"/>
                      <a:pt x="643" y="644"/>
                    </a:cubicBezTo>
                    <a:cubicBezTo>
                      <a:pt x="575" y="722"/>
                      <a:pt x="458" y="829"/>
                      <a:pt x="414" y="829"/>
                    </a:cubicBezTo>
                    <a:cubicBezTo>
                      <a:pt x="370" y="829"/>
                      <a:pt x="253" y="722"/>
                      <a:pt x="185" y="644"/>
                    </a:cubicBezTo>
                    <a:cubicBezTo>
                      <a:pt x="101" y="548"/>
                      <a:pt x="0" y="399"/>
                      <a:pt x="0" y="242"/>
                    </a:cubicBezTo>
                    <a:cubicBezTo>
                      <a:pt x="0" y="83"/>
                      <a:pt x="122" y="0"/>
                      <a:pt x="242" y="0"/>
                    </a:cubicBezTo>
                    <a:cubicBezTo>
                      <a:pt x="321" y="0"/>
                      <a:pt x="381" y="49"/>
                      <a:pt x="414" y="84"/>
                    </a:cubicBezTo>
                    <a:cubicBezTo>
                      <a:pt x="448" y="49"/>
                      <a:pt x="508" y="0"/>
                      <a:pt x="587" y="0"/>
                    </a:cubicBezTo>
                    <a:cubicBezTo>
                      <a:pt x="707" y="0"/>
                      <a:pt x="829" y="83"/>
                      <a:pt x="829" y="242"/>
                    </a:cubicBezTo>
                    <a:close/>
                    <a:moveTo>
                      <a:pt x="621" y="397"/>
                    </a:moveTo>
                    <a:cubicBezTo>
                      <a:pt x="529" y="397"/>
                      <a:pt x="529" y="397"/>
                      <a:pt x="529" y="397"/>
                    </a:cubicBezTo>
                    <a:cubicBezTo>
                      <a:pt x="464" y="269"/>
                      <a:pt x="464" y="269"/>
                      <a:pt x="464" y="269"/>
                    </a:cubicBezTo>
                    <a:cubicBezTo>
                      <a:pt x="461" y="262"/>
                      <a:pt x="454" y="258"/>
                      <a:pt x="447" y="259"/>
                    </a:cubicBezTo>
                    <a:cubicBezTo>
                      <a:pt x="440" y="260"/>
                      <a:pt x="434" y="265"/>
                      <a:pt x="432" y="272"/>
                    </a:cubicBezTo>
                    <a:cubicBezTo>
                      <a:pt x="374" y="503"/>
                      <a:pt x="374" y="503"/>
                      <a:pt x="374" y="503"/>
                    </a:cubicBezTo>
                    <a:cubicBezTo>
                      <a:pt x="326" y="407"/>
                      <a:pt x="326" y="407"/>
                      <a:pt x="326" y="407"/>
                    </a:cubicBezTo>
                    <a:cubicBezTo>
                      <a:pt x="323" y="401"/>
                      <a:pt x="317" y="397"/>
                      <a:pt x="311" y="397"/>
                    </a:cubicBezTo>
                    <a:cubicBezTo>
                      <a:pt x="207" y="397"/>
                      <a:pt x="207" y="397"/>
                      <a:pt x="207" y="397"/>
                    </a:cubicBezTo>
                    <a:cubicBezTo>
                      <a:pt x="198" y="397"/>
                      <a:pt x="190" y="405"/>
                      <a:pt x="190" y="414"/>
                    </a:cubicBezTo>
                    <a:cubicBezTo>
                      <a:pt x="190" y="424"/>
                      <a:pt x="198" y="432"/>
                      <a:pt x="207" y="432"/>
                    </a:cubicBezTo>
                    <a:cubicBezTo>
                      <a:pt x="300" y="432"/>
                      <a:pt x="300" y="432"/>
                      <a:pt x="300" y="432"/>
                    </a:cubicBezTo>
                    <a:cubicBezTo>
                      <a:pt x="364" y="560"/>
                      <a:pt x="364" y="560"/>
                      <a:pt x="364" y="560"/>
                    </a:cubicBezTo>
                    <a:cubicBezTo>
                      <a:pt x="368" y="567"/>
                      <a:pt x="374" y="571"/>
                      <a:pt x="382" y="570"/>
                    </a:cubicBezTo>
                    <a:cubicBezTo>
                      <a:pt x="389" y="569"/>
                      <a:pt x="395" y="564"/>
                      <a:pt x="397" y="557"/>
                    </a:cubicBezTo>
                    <a:cubicBezTo>
                      <a:pt x="454" y="326"/>
                      <a:pt x="454" y="326"/>
                      <a:pt x="454" y="326"/>
                    </a:cubicBezTo>
                    <a:cubicBezTo>
                      <a:pt x="502" y="422"/>
                      <a:pt x="502" y="422"/>
                      <a:pt x="502" y="422"/>
                    </a:cubicBezTo>
                    <a:cubicBezTo>
                      <a:pt x="505" y="428"/>
                      <a:pt x="511" y="432"/>
                      <a:pt x="518" y="432"/>
                    </a:cubicBezTo>
                    <a:cubicBezTo>
                      <a:pt x="621" y="432"/>
                      <a:pt x="621" y="432"/>
                      <a:pt x="621" y="432"/>
                    </a:cubicBezTo>
                    <a:cubicBezTo>
                      <a:pt x="631" y="432"/>
                      <a:pt x="639" y="424"/>
                      <a:pt x="639" y="414"/>
                    </a:cubicBezTo>
                    <a:cubicBezTo>
                      <a:pt x="639" y="405"/>
                      <a:pt x="631" y="397"/>
                      <a:pt x="621" y="397"/>
                    </a:cubicBezTo>
                    <a:close/>
                  </a:path>
                </a:pathLst>
              </a:custGeom>
              <a:solidFill>
                <a:srgbClr val="272E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5"/>
                  </a:solidFill>
                </a:endParaRPr>
              </a:p>
            </p:txBody>
          </p:sp>
        </p:grpSp>
        <p:grpSp>
          <p:nvGrpSpPr>
            <p:cNvPr id="20" name="Group 19"/>
            <p:cNvGrpSpPr/>
            <p:nvPr/>
          </p:nvGrpSpPr>
          <p:grpSpPr>
            <a:xfrm>
              <a:off x="3729630" y="5247800"/>
              <a:ext cx="1140996" cy="1140996"/>
              <a:chOff x="3729630" y="5247800"/>
              <a:chExt cx="1140996" cy="1140996"/>
            </a:xfrm>
          </p:grpSpPr>
          <p:grpSp>
            <p:nvGrpSpPr>
              <p:cNvPr id="202" name="Group 201"/>
              <p:cNvGrpSpPr/>
              <p:nvPr/>
            </p:nvGrpSpPr>
            <p:grpSpPr>
              <a:xfrm>
                <a:off x="3729630" y="5247800"/>
                <a:ext cx="1140996" cy="1140996"/>
                <a:chOff x="235961" y="2660148"/>
                <a:chExt cx="1140996" cy="1140996"/>
              </a:xfrm>
            </p:grpSpPr>
            <p:sp>
              <p:nvSpPr>
                <p:cNvPr id="207" name="Rectangle 206"/>
                <p:cNvSpPr/>
                <p:nvPr/>
              </p:nvSpPr>
              <p:spPr>
                <a:xfrm>
                  <a:off x="235961" y="2660148"/>
                  <a:ext cx="1140996" cy="1140996"/>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208" name="TextBox 207"/>
                <p:cNvSpPr txBox="1"/>
                <p:nvPr/>
              </p:nvSpPr>
              <p:spPr>
                <a:xfrm>
                  <a:off x="267514" y="3279077"/>
                  <a:ext cx="1096775" cy="461665"/>
                </a:xfrm>
                <a:prstGeom prst="rect">
                  <a:avLst/>
                </a:prstGeom>
                <a:noFill/>
              </p:spPr>
              <p:txBody>
                <a:bodyPr wrap="none" rtlCol="0">
                  <a:spAutoFit/>
                </a:bodyPr>
                <a:lstStyle/>
                <a:p>
                  <a:pPr algn="ctr"/>
                  <a:r>
                    <a:rPr lang="en-GB" sz="1200" b="1">
                      <a:latin typeface="Arial" panose="020B0604020202020204" pitchFamily="34" charset="0"/>
                      <a:cs typeface="Arial" panose="020B0604020202020204" pitchFamily="34" charset="0"/>
                    </a:rPr>
                    <a:t>JAHM Curve</a:t>
                  </a:r>
                  <a:br>
                    <a:rPr lang="en-GB" sz="1200" b="1">
                      <a:latin typeface="Arial" panose="020B0604020202020204" pitchFamily="34" charset="0"/>
                      <a:cs typeface="Arial" panose="020B0604020202020204" pitchFamily="34" charset="0"/>
                    </a:rPr>
                  </a:br>
                  <a:r>
                    <a:rPr lang="en-GB" sz="1200" b="1">
                      <a:latin typeface="Arial" panose="020B0604020202020204" pitchFamily="34" charset="0"/>
                      <a:cs typeface="Arial" panose="020B0604020202020204" pitchFamily="34" charset="0"/>
                    </a:rPr>
                    <a:t>Data</a:t>
                  </a:r>
                </a:p>
              </p:txBody>
            </p:sp>
          </p:grpSp>
          <p:pic>
            <p:nvPicPr>
              <p:cNvPr id="209" name="Picture 6" descr="Simulatio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20907" y="5371169"/>
                <a:ext cx="550467" cy="53766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Footer Placeholder 7">
            <a:extLst>
              <a:ext uri="{FF2B5EF4-FFF2-40B4-BE49-F238E27FC236}">
                <a16:creationId xmlns:a16="http://schemas.microsoft.com/office/drawing/2014/main" id="{8EFC0116-912D-49CE-9FE6-D1A92DC194C4}"/>
              </a:ext>
            </a:extLst>
          </p:cNvPr>
          <p:cNvSpPr>
            <a:spLocks noGrp="1"/>
          </p:cNvSpPr>
          <p:nvPr>
            <p:ph type="ftr" sz="quarter" idx="3"/>
          </p:nvPr>
        </p:nvSpPr>
        <p:spPr/>
        <p:txBody>
          <a:bodyPr/>
          <a:lstStyle/>
          <a:p>
            <a:r>
              <a:rPr lang="en-GB"/>
              <a:t>© Granta Design | CONFIDENTIAL</a:t>
            </a:r>
            <a:endParaRPr lang="en-GB" dirty="0"/>
          </a:p>
        </p:txBody>
      </p:sp>
      <p:pic>
        <p:nvPicPr>
          <p:cNvPr id="190" name="Picture 9">
            <a:extLst>
              <a:ext uri="{FF2B5EF4-FFF2-40B4-BE49-F238E27FC236}">
                <a16:creationId xmlns:a16="http://schemas.microsoft.com/office/drawing/2014/main" id="{0FAE2941-75B4-40FF-B8B8-53DC9EA294B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204" name="Picture 10">
            <a:extLst>
              <a:ext uri="{FF2B5EF4-FFF2-40B4-BE49-F238E27FC236}">
                <a16:creationId xmlns:a16="http://schemas.microsoft.com/office/drawing/2014/main" id="{BA72C0D1-FA2F-4B71-B6FE-56CEB6F5D01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332591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up)">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99"/>
                                        </p:tgtEl>
                                        <p:attrNameLst>
                                          <p:attrName>style.visibility</p:attrName>
                                        </p:attrNameLst>
                                      </p:cBhvr>
                                      <p:to>
                                        <p:strVal val="visible"/>
                                      </p:to>
                                    </p:set>
                                    <p:animEffect transition="in" filter="wipe(up)">
                                      <p:cBhvr>
                                        <p:cTn id="17" dur="500"/>
                                        <p:tgtEl>
                                          <p:spTgt spid="19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0"/>
                                        </p:tgtEl>
                                        <p:attrNameLst>
                                          <p:attrName>style.visibility</p:attrName>
                                        </p:attrNameLst>
                                      </p:cBhvr>
                                      <p:to>
                                        <p:strVal val="visible"/>
                                      </p:to>
                                    </p:set>
                                    <p:animEffect transition="in" filter="wipe(up)">
                                      <p:cBhvr>
                                        <p:cTn id="22" dur="500"/>
                                        <p:tgtEl>
                                          <p:spTgt spid="20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9" descr="Screen Shot 2017-11-02 at 12.44.16.png">
            <a:extLst>
              <a:ext uri="{FF2B5EF4-FFF2-40B4-BE49-F238E27FC236}">
                <a16:creationId xmlns:a16="http://schemas.microsoft.com/office/drawing/2014/main" id="{A5E66E4F-0593-46D6-9842-13D8ECF99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203743"/>
          </a:xfrm>
          <a:prstGeom prst="rect">
            <a:avLst/>
          </a:prstGeom>
        </p:spPr>
      </p:pic>
      <p:sp>
        <p:nvSpPr>
          <p:cNvPr id="2" name="Title 1">
            <a:extLst>
              <a:ext uri="{FF2B5EF4-FFF2-40B4-BE49-F238E27FC236}">
                <a16:creationId xmlns:a16="http://schemas.microsoft.com/office/drawing/2014/main" id="{03336FA8-B83E-4FA0-A7DB-BAC755DC1DCB}"/>
              </a:ext>
            </a:extLst>
          </p:cNvPr>
          <p:cNvSpPr>
            <a:spLocks noGrp="1"/>
          </p:cNvSpPr>
          <p:nvPr>
            <p:ph type="title"/>
          </p:nvPr>
        </p:nvSpPr>
        <p:spPr>
          <a:xfrm>
            <a:off x="0" y="116095"/>
            <a:ext cx="11163300" cy="971550"/>
          </a:xfrm>
        </p:spPr>
        <p:txBody>
          <a:bodyPr>
            <a:normAutofit/>
          </a:bodyPr>
          <a:lstStyle/>
          <a:p>
            <a:r>
              <a:rPr lang="en-GB" sz="4400" dirty="0">
                <a:latin typeface="Calibri Light" panose="020F0302020204030204" pitchFamily="34" charset="0"/>
                <a:cs typeface="Calibri Light" panose="020F0302020204030204" pitchFamily="34" charset="0"/>
              </a:rPr>
              <a:t>Material Properties vs. Risk</a:t>
            </a:r>
          </a:p>
        </p:txBody>
      </p:sp>
      <p:sp>
        <p:nvSpPr>
          <p:cNvPr id="4" name="Footer Placeholder 3">
            <a:extLst>
              <a:ext uri="{FF2B5EF4-FFF2-40B4-BE49-F238E27FC236}">
                <a16:creationId xmlns:a16="http://schemas.microsoft.com/office/drawing/2014/main" id="{8A0C4F7E-62CF-4A18-A192-8DCF04FC0765}"/>
              </a:ext>
            </a:extLst>
          </p:cNvPr>
          <p:cNvSpPr>
            <a:spLocks noGrp="1"/>
          </p:cNvSpPr>
          <p:nvPr>
            <p:ph type="ftr" sz="quarter" idx="3"/>
          </p:nvPr>
        </p:nvSpPr>
        <p:spPr/>
        <p:txBody>
          <a:bodyPr/>
          <a:lstStyle/>
          <a:p>
            <a:r>
              <a:rPr lang="en-GB"/>
              <a:t>© Granta Design | CONFIDENTIAL</a:t>
            </a:r>
            <a:endParaRPr lang="en-GB" dirty="0"/>
          </a:p>
        </p:txBody>
      </p:sp>
      <p:pic>
        <p:nvPicPr>
          <p:cNvPr id="5" name="Picture 2">
            <a:extLst>
              <a:ext uri="{FF2B5EF4-FFF2-40B4-BE49-F238E27FC236}">
                <a16:creationId xmlns:a16="http://schemas.microsoft.com/office/drawing/2014/main" id="{A1693027-4984-4A02-80F5-0E514C066E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1464" y="1207462"/>
            <a:ext cx="9144000" cy="529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a:extLst>
              <a:ext uri="{FF2B5EF4-FFF2-40B4-BE49-F238E27FC236}">
                <a16:creationId xmlns:a16="http://schemas.microsoft.com/office/drawing/2014/main" id="{C6DA1D1F-33DA-4F9B-8CF0-06F8ABC7D2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8" name="Picture 10">
            <a:extLst>
              <a:ext uri="{FF2B5EF4-FFF2-40B4-BE49-F238E27FC236}">
                <a16:creationId xmlns:a16="http://schemas.microsoft.com/office/drawing/2014/main" id="{0745AF75-CA1E-4B93-BBF7-2ABD3D4DD3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161346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Bild 9" descr="Screen Shot 2017-11-02 at 12.44.16.png">
            <a:extLst>
              <a:ext uri="{FF2B5EF4-FFF2-40B4-BE49-F238E27FC236}">
                <a16:creationId xmlns:a16="http://schemas.microsoft.com/office/drawing/2014/main" id="{D7B21B91-F505-4016-A792-6559EEBE1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197777"/>
          </a:xfrm>
          <a:prstGeom prst="rect">
            <a:avLst/>
          </a:prstGeom>
        </p:spPr>
      </p:pic>
      <p:sp>
        <p:nvSpPr>
          <p:cNvPr id="2" name="Title 1">
            <a:extLst>
              <a:ext uri="{FF2B5EF4-FFF2-40B4-BE49-F238E27FC236}">
                <a16:creationId xmlns:a16="http://schemas.microsoft.com/office/drawing/2014/main" id="{4293E534-5B39-40DC-9B5E-FA37E3AFA04F}"/>
              </a:ext>
            </a:extLst>
          </p:cNvPr>
          <p:cNvSpPr>
            <a:spLocks noGrp="1"/>
          </p:cNvSpPr>
          <p:nvPr>
            <p:ph type="title"/>
          </p:nvPr>
        </p:nvSpPr>
        <p:spPr>
          <a:xfrm>
            <a:off x="0" y="99602"/>
            <a:ext cx="11163300" cy="971550"/>
          </a:xfrm>
        </p:spPr>
        <p:txBody>
          <a:bodyPr>
            <a:normAutofit/>
          </a:bodyPr>
          <a:lstStyle/>
          <a:p>
            <a:r>
              <a:rPr lang="en-GB" sz="4400" dirty="0">
                <a:latin typeface="Calibri Light" panose="020F0302020204030204" pitchFamily="34" charset="0"/>
                <a:cs typeface="Calibri Light" panose="020F0302020204030204" pitchFamily="34" charset="0"/>
              </a:rPr>
              <a:t>Introducing GRANTA MI</a:t>
            </a:r>
          </a:p>
        </p:txBody>
      </p:sp>
      <p:sp>
        <p:nvSpPr>
          <p:cNvPr id="53" name="Donut 13">
            <a:extLst>
              <a:ext uri="{FF2B5EF4-FFF2-40B4-BE49-F238E27FC236}">
                <a16:creationId xmlns:a16="http://schemas.microsoft.com/office/drawing/2014/main" id="{2BF2D628-D558-4A2F-B7D8-0F3E1E969BBF}"/>
              </a:ext>
            </a:extLst>
          </p:cNvPr>
          <p:cNvSpPr/>
          <p:nvPr/>
        </p:nvSpPr>
        <p:spPr bwMode="auto">
          <a:xfrm>
            <a:off x="1836106" y="-166745"/>
            <a:ext cx="8525164" cy="7916225"/>
          </a:xfrm>
          <a:prstGeom prst="donut">
            <a:avLst>
              <a:gd name="adj" fmla="val 17622"/>
            </a:avLst>
          </a:prstGeom>
          <a:solidFill>
            <a:schemeClr val="bg1">
              <a:lumMod val="85000"/>
            </a:schemeClr>
          </a:solidFill>
          <a:ln w="9525" cap="flat" cmpd="sng" algn="ctr">
            <a:noFill/>
            <a:prstDash val="solid"/>
            <a:round/>
            <a:headEnd type="none" w="med" len="med"/>
            <a:tailEnd type="none" w="med" len="med"/>
          </a:ln>
          <a:effectLst/>
          <a:scene3d>
            <a:camera prst="perspectiveRelaxed">
              <a:rot lat="18000000" lon="0" rev="0"/>
            </a:camera>
            <a:lightRig rig="flat" dir="t"/>
          </a:scene3d>
          <a:sp3d prstMaterial="matte"/>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chemeClr val="accent2"/>
              </a:solidFill>
              <a:effectLst/>
              <a:latin typeface="Arial" charset="0"/>
            </a:endParaRPr>
          </a:p>
        </p:txBody>
      </p:sp>
      <p:grpSp>
        <p:nvGrpSpPr>
          <p:cNvPr id="54" name="Group 53">
            <a:extLst>
              <a:ext uri="{FF2B5EF4-FFF2-40B4-BE49-F238E27FC236}">
                <a16:creationId xmlns:a16="http://schemas.microsoft.com/office/drawing/2014/main" id="{EA0C3A0F-3830-4F39-92CF-8867675AA759}"/>
              </a:ext>
            </a:extLst>
          </p:cNvPr>
          <p:cNvGrpSpPr/>
          <p:nvPr/>
        </p:nvGrpSpPr>
        <p:grpSpPr>
          <a:xfrm>
            <a:off x="3271556" y="2573341"/>
            <a:ext cx="5658928" cy="2156604"/>
            <a:chOff x="1664898" y="2449902"/>
            <a:chExt cx="5658928" cy="2156604"/>
          </a:xfrm>
        </p:grpSpPr>
        <p:cxnSp>
          <p:nvCxnSpPr>
            <p:cNvPr id="55" name="Straight Connector 54">
              <a:extLst>
                <a:ext uri="{FF2B5EF4-FFF2-40B4-BE49-F238E27FC236}">
                  <a16:creationId xmlns:a16="http://schemas.microsoft.com/office/drawing/2014/main" id="{764A6832-6103-48C9-81E2-5A72F4B24469}"/>
                </a:ext>
              </a:extLst>
            </p:cNvPr>
            <p:cNvCxnSpPr/>
            <p:nvPr/>
          </p:nvCxnSpPr>
          <p:spPr bwMode="auto">
            <a:xfrm flipV="1">
              <a:off x="2484408" y="2717321"/>
              <a:ext cx="3674852" cy="1889185"/>
            </a:xfrm>
            <a:prstGeom prst="line">
              <a:avLst/>
            </a:prstGeom>
            <a:noFill/>
            <a:ln w="38100" cap="flat" cmpd="sng" algn="ctr">
              <a:solidFill>
                <a:schemeClr val="bg1">
                  <a:lumMod val="65000"/>
                </a:schemeClr>
              </a:solidFill>
              <a:prstDash val="dash"/>
              <a:round/>
              <a:headEnd type="none" w="med" len="med"/>
              <a:tailEnd type="none" w="med" len="med"/>
            </a:ln>
            <a:effectLst/>
          </p:spPr>
        </p:cxnSp>
        <p:cxnSp>
          <p:nvCxnSpPr>
            <p:cNvPr id="56" name="Straight Connector 55">
              <a:extLst>
                <a:ext uri="{FF2B5EF4-FFF2-40B4-BE49-F238E27FC236}">
                  <a16:creationId xmlns:a16="http://schemas.microsoft.com/office/drawing/2014/main" id="{ABCE85A9-9934-4126-BF22-C6F7ABD18200}"/>
                </a:ext>
              </a:extLst>
            </p:cNvPr>
            <p:cNvCxnSpPr/>
            <p:nvPr/>
          </p:nvCxnSpPr>
          <p:spPr bwMode="auto">
            <a:xfrm flipV="1">
              <a:off x="1664898" y="3260785"/>
              <a:ext cx="5443268" cy="664234"/>
            </a:xfrm>
            <a:prstGeom prst="line">
              <a:avLst/>
            </a:prstGeom>
            <a:noFill/>
            <a:ln w="38100" cap="flat" cmpd="sng" algn="ctr">
              <a:solidFill>
                <a:schemeClr val="bg1">
                  <a:lumMod val="65000"/>
                </a:schemeClr>
              </a:solidFill>
              <a:prstDash val="dash"/>
              <a:round/>
              <a:headEnd type="none" w="med" len="med"/>
              <a:tailEnd type="none" w="med" len="med"/>
            </a:ln>
            <a:effectLst/>
          </p:spPr>
        </p:cxnSp>
        <p:cxnSp>
          <p:nvCxnSpPr>
            <p:cNvPr id="57" name="Straight Connector 56">
              <a:extLst>
                <a:ext uri="{FF2B5EF4-FFF2-40B4-BE49-F238E27FC236}">
                  <a16:creationId xmlns:a16="http://schemas.microsoft.com/office/drawing/2014/main" id="{C46AC742-DD0C-4207-884D-7A3173699532}"/>
                </a:ext>
              </a:extLst>
            </p:cNvPr>
            <p:cNvCxnSpPr/>
            <p:nvPr/>
          </p:nvCxnSpPr>
          <p:spPr bwMode="auto">
            <a:xfrm>
              <a:off x="1840302" y="3246408"/>
              <a:ext cx="5483524" cy="704490"/>
            </a:xfrm>
            <a:prstGeom prst="line">
              <a:avLst/>
            </a:prstGeom>
            <a:noFill/>
            <a:ln w="38100" cap="flat" cmpd="sng" algn="ctr">
              <a:solidFill>
                <a:schemeClr val="bg1">
                  <a:lumMod val="65000"/>
                </a:schemeClr>
              </a:solidFill>
              <a:prstDash val="dash"/>
              <a:round/>
              <a:headEnd type="none" w="med" len="med"/>
              <a:tailEnd type="none" w="med" len="med"/>
            </a:ln>
            <a:effectLst/>
          </p:spPr>
        </p:cxnSp>
        <p:cxnSp>
          <p:nvCxnSpPr>
            <p:cNvPr id="58" name="Straight Connector 57">
              <a:extLst>
                <a:ext uri="{FF2B5EF4-FFF2-40B4-BE49-F238E27FC236}">
                  <a16:creationId xmlns:a16="http://schemas.microsoft.com/office/drawing/2014/main" id="{FD401458-5EF8-4B56-86F7-1F0713EA3834}"/>
                </a:ext>
              </a:extLst>
            </p:cNvPr>
            <p:cNvCxnSpPr/>
            <p:nvPr/>
          </p:nvCxnSpPr>
          <p:spPr bwMode="auto">
            <a:xfrm>
              <a:off x="2827769" y="2727343"/>
              <a:ext cx="3762812" cy="1836031"/>
            </a:xfrm>
            <a:prstGeom prst="line">
              <a:avLst/>
            </a:prstGeom>
            <a:noFill/>
            <a:ln w="38100" cap="flat" cmpd="sng" algn="ctr">
              <a:solidFill>
                <a:schemeClr val="bg1">
                  <a:lumMod val="65000"/>
                </a:schemeClr>
              </a:solidFill>
              <a:prstDash val="dash"/>
              <a:round/>
              <a:headEnd type="none" w="med" len="med"/>
              <a:tailEnd type="none" w="med" len="med"/>
            </a:ln>
            <a:effectLst/>
          </p:spPr>
        </p:cxnSp>
        <p:cxnSp>
          <p:nvCxnSpPr>
            <p:cNvPr id="59" name="Straight Connector 58">
              <a:extLst>
                <a:ext uri="{FF2B5EF4-FFF2-40B4-BE49-F238E27FC236}">
                  <a16:creationId xmlns:a16="http://schemas.microsoft.com/office/drawing/2014/main" id="{CF2D4408-B52F-4BBF-8074-D2A0B9C592B6}"/>
                </a:ext>
              </a:extLst>
            </p:cNvPr>
            <p:cNvCxnSpPr/>
            <p:nvPr/>
          </p:nvCxnSpPr>
          <p:spPr bwMode="auto">
            <a:xfrm>
              <a:off x="4502989" y="2449902"/>
              <a:ext cx="0" cy="595223"/>
            </a:xfrm>
            <a:prstGeom prst="line">
              <a:avLst/>
            </a:prstGeom>
            <a:noFill/>
            <a:ln w="38100" cap="flat" cmpd="sng" algn="ctr">
              <a:solidFill>
                <a:schemeClr val="bg1">
                  <a:lumMod val="65000"/>
                </a:schemeClr>
              </a:solidFill>
              <a:prstDash val="dash"/>
              <a:round/>
              <a:headEnd type="none" w="med" len="med"/>
              <a:tailEnd type="none" w="med" len="med"/>
            </a:ln>
            <a:effectLst/>
          </p:spPr>
        </p:cxnSp>
      </p:grpSp>
      <p:grpSp>
        <p:nvGrpSpPr>
          <p:cNvPr id="60" name="Group 59">
            <a:extLst>
              <a:ext uri="{FF2B5EF4-FFF2-40B4-BE49-F238E27FC236}">
                <a16:creationId xmlns:a16="http://schemas.microsoft.com/office/drawing/2014/main" id="{B7988FFC-1BB2-4DAC-BF21-A674CD7A341A}"/>
              </a:ext>
            </a:extLst>
          </p:cNvPr>
          <p:cNvGrpSpPr/>
          <p:nvPr/>
        </p:nvGrpSpPr>
        <p:grpSpPr>
          <a:xfrm>
            <a:off x="4683413" y="3898950"/>
            <a:ext cx="2875472" cy="1374459"/>
            <a:chOff x="3076755" y="3775511"/>
            <a:chExt cx="2875472" cy="1374459"/>
          </a:xfrm>
        </p:grpSpPr>
        <p:sp>
          <p:nvSpPr>
            <p:cNvPr id="61" name="Up-Down Arrow 15">
              <a:extLst>
                <a:ext uri="{FF2B5EF4-FFF2-40B4-BE49-F238E27FC236}">
                  <a16:creationId xmlns:a16="http://schemas.microsoft.com/office/drawing/2014/main" id="{95914B44-86C6-496B-A755-087E06DB28AB}"/>
                </a:ext>
              </a:extLst>
            </p:cNvPr>
            <p:cNvSpPr/>
            <p:nvPr/>
          </p:nvSpPr>
          <p:spPr bwMode="auto">
            <a:xfrm>
              <a:off x="4037160" y="3985398"/>
              <a:ext cx="948907" cy="1164572"/>
            </a:xfrm>
            <a:prstGeom prst="upDownArrow">
              <a:avLst/>
            </a:prstGeom>
            <a:solidFill>
              <a:schemeClr val="bg1">
                <a:lumMod val="85000"/>
              </a:schemeClr>
            </a:solidFill>
            <a:ln w="9525" cap="flat" cmpd="sng" algn="ctr">
              <a:noFill/>
              <a:prstDash val="solid"/>
              <a:round/>
              <a:headEnd type="none" w="med" len="med"/>
              <a:tailEnd type="none" w="med" len="med"/>
            </a:ln>
            <a:effectLst/>
            <a:scene3d>
              <a:camera prst="perspectiveRelaxed"/>
              <a:lightRig rig="flat" dir="t"/>
            </a:scene3d>
            <a:sp3d prstMaterial="matte"/>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chemeClr val="accent2"/>
                </a:solidFill>
                <a:effectLst/>
                <a:latin typeface="Arial" charset="0"/>
              </a:endParaRPr>
            </a:p>
          </p:txBody>
        </p:sp>
        <p:sp>
          <p:nvSpPr>
            <p:cNvPr id="62" name="TextBox 61">
              <a:extLst>
                <a:ext uri="{FF2B5EF4-FFF2-40B4-BE49-F238E27FC236}">
                  <a16:creationId xmlns:a16="http://schemas.microsoft.com/office/drawing/2014/main" id="{32C1A982-B34C-4C41-AABD-13F91A445B1E}"/>
                </a:ext>
              </a:extLst>
            </p:cNvPr>
            <p:cNvSpPr txBox="1"/>
            <p:nvPr/>
          </p:nvSpPr>
          <p:spPr>
            <a:xfrm>
              <a:off x="3076755" y="3775511"/>
              <a:ext cx="2875472" cy="848262"/>
            </a:xfrm>
            <a:prstGeom prst="rect">
              <a:avLst/>
            </a:prstGeom>
            <a:noFill/>
          </p:spPr>
          <p:txBody>
            <a:bodyPr wrap="none" rtlCol="0">
              <a:prstTxWarp prst="textArchDown">
                <a:avLst>
                  <a:gd name="adj" fmla="val 51013"/>
                </a:avLst>
              </a:prstTxWarp>
              <a:spAutoFit/>
              <a:scene3d>
                <a:camera prst="perspectiveRelaxedModerately"/>
                <a:lightRig rig="threePt" dir="t"/>
              </a:scene3d>
            </a:bodyPr>
            <a:lstStyle/>
            <a:p>
              <a:pPr algn="ctr"/>
              <a:r>
                <a:rPr lang="en-GB" b="1">
                  <a:solidFill>
                    <a:schemeClr val="tx2"/>
                  </a:solidFill>
                </a:rPr>
                <a:t>INTEGRATION</a:t>
              </a:r>
            </a:p>
          </p:txBody>
        </p:sp>
      </p:grpSp>
      <p:sp>
        <p:nvSpPr>
          <p:cNvPr id="63" name="Donut 12">
            <a:extLst>
              <a:ext uri="{FF2B5EF4-FFF2-40B4-BE49-F238E27FC236}">
                <a16:creationId xmlns:a16="http://schemas.microsoft.com/office/drawing/2014/main" id="{04CBD749-94B7-4A67-A51B-64CCAD2FF821}"/>
              </a:ext>
            </a:extLst>
          </p:cNvPr>
          <p:cNvSpPr/>
          <p:nvPr/>
        </p:nvSpPr>
        <p:spPr bwMode="auto">
          <a:xfrm>
            <a:off x="1837567" y="-459591"/>
            <a:ext cx="8525164" cy="7916225"/>
          </a:xfrm>
          <a:prstGeom prst="donut">
            <a:avLst>
              <a:gd name="adj" fmla="val 17622"/>
            </a:avLst>
          </a:prstGeom>
          <a:solidFill>
            <a:schemeClr val="tx2">
              <a:lumMod val="40000"/>
              <a:lumOff val="60000"/>
            </a:schemeClr>
          </a:solidFill>
          <a:ln w="9525" cap="flat" cmpd="sng" algn="ctr">
            <a:noFill/>
            <a:prstDash val="solid"/>
            <a:round/>
            <a:headEnd type="none" w="med" len="med"/>
            <a:tailEnd type="none" w="med" len="med"/>
          </a:ln>
          <a:effectLst/>
          <a:scene3d>
            <a:camera prst="perspectiveRelaxed">
              <a:rot lat="18000000" lon="0" rev="0"/>
            </a:camera>
            <a:lightRig rig="threePt" dir="t"/>
          </a:scene3d>
          <a:sp3d prstMaterial="matte"/>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chemeClr val="accent2"/>
              </a:solidFill>
              <a:effectLst/>
              <a:latin typeface="Arial" charset="0"/>
            </a:endParaRPr>
          </a:p>
        </p:txBody>
      </p:sp>
      <p:grpSp>
        <p:nvGrpSpPr>
          <p:cNvPr id="64" name="Group 63">
            <a:extLst>
              <a:ext uri="{FF2B5EF4-FFF2-40B4-BE49-F238E27FC236}">
                <a16:creationId xmlns:a16="http://schemas.microsoft.com/office/drawing/2014/main" id="{CB607018-03D7-4398-8333-212169810632}"/>
              </a:ext>
            </a:extLst>
          </p:cNvPr>
          <p:cNvGrpSpPr/>
          <p:nvPr/>
        </p:nvGrpSpPr>
        <p:grpSpPr>
          <a:xfrm>
            <a:off x="3484347" y="2642354"/>
            <a:ext cx="5089576" cy="1736273"/>
            <a:chOff x="1877689" y="2518915"/>
            <a:chExt cx="5089576" cy="1736273"/>
          </a:xfrm>
        </p:grpSpPr>
        <p:sp>
          <p:nvSpPr>
            <p:cNvPr id="65" name="TextBox 64">
              <a:extLst>
                <a:ext uri="{FF2B5EF4-FFF2-40B4-BE49-F238E27FC236}">
                  <a16:creationId xmlns:a16="http://schemas.microsoft.com/office/drawing/2014/main" id="{1F9816C2-942E-40A8-8BB2-90ADD021CF34}"/>
                </a:ext>
              </a:extLst>
            </p:cNvPr>
            <p:cNvSpPr txBox="1"/>
            <p:nvPr/>
          </p:nvSpPr>
          <p:spPr>
            <a:xfrm>
              <a:off x="3697254" y="2518915"/>
              <a:ext cx="1552755" cy="246221"/>
            </a:xfrm>
            <a:prstGeom prst="rect">
              <a:avLst/>
            </a:prstGeom>
            <a:noFill/>
          </p:spPr>
          <p:txBody>
            <a:bodyPr wrap="square" rtlCol="0">
              <a:spAutoFit/>
            </a:bodyPr>
            <a:lstStyle/>
            <a:p>
              <a:pPr algn="ctr"/>
              <a:r>
                <a:rPr lang="en-GB" sz="1000" dirty="0">
                  <a:solidFill>
                    <a:schemeClr val="accent1"/>
                  </a:solidFill>
                </a:rPr>
                <a:t>Inform decisions</a:t>
              </a:r>
            </a:p>
          </p:txBody>
        </p:sp>
        <p:sp>
          <p:nvSpPr>
            <p:cNvPr id="66" name="TextBox 65">
              <a:extLst>
                <a:ext uri="{FF2B5EF4-FFF2-40B4-BE49-F238E27FC236}">
                  <a16:creationId xmlns:a16="http://schemas.microsoft.com/office/drawing/2014/main" id="{7A9725E4-B637-498A-887E-2AC69F03D0AA}"/>
                </a:ext>
              </a:extLst>
            </p:cNvPr>
            <p:cNvSpPr txBox="1"/>
            <p:nvPr/>
          </p:nvSpPr>
          <p:spPr>
            <a:xfrm rot="19997307">
              <a:off x="2383900" y="4008060"/>
              <a:ext cx="1552755" cy="246221"/>
            </a:xfrm>
            <a:prstGeom prst="rect">
              <a:avLst/>
            </a:prstGeom>
            <a:noFill/>
          </p:spPr>
          <p:txBody>
            <a:bodyPr wrap="square" rtlCol="0">
              <a:spAutoFit/>
            </a:bodyPr>
            <a:lstStyle/>
            <a:p>
              <a:pPr algn="ctr"/>
              <a:r>
                <a:rPr lang="en-GB" sz="1000">
                  <a:solidFill>
                    <a:schemeClr val="accent1"/>
                  </a:solidFill>
                </a:rPr>
                <a:t>Maximize returns</a:t>
              </a:r>
            </a:p>
          </p:txBody>
        </p:sp>
        <p:sp>
          <p:nvSpPr>
            <p:cNvPr id="67" name="TextBox 66">
              <a:extLst>
                <a:ext uri="{FF2B5EF4-FFF2-40B4-BE49-F238E27FC236}">
                  <a16:creationId xmlns:a16="http://schemas.microsoft.com/office/drawing/2014/main" id="{D719CE37-8128-4245-A512-048CA58C1580}"/>
                </a:ext>
              </a:extLst>
            </p:cNvPr>
            <p:cNvSpPr txBox="1"/>
            <p:nvPr/>
          </p:nvSpPr>
          <p:spPr>
            <a:xfrm rot="19980409">
              <a:off x="4757428" y="2795637"/>
              <a:ext cx="1552755" cy="246221"/>
            </a:xfrm>
            <a:prstGeom prst="rect">
              <a:avLst/>
            </a:prstGeom>
            <a:noFill/>
          </p:spPr>
          <p:txBody>
            <a:bodyPr wrap="square" rtlCol="0">
              <a:spAutoFit/>
            </a:bodyPr>
            <a:lstStyle/>
            <a:p>
              <a:pPr algn="ctr"/>
              <a:r>
                <a:rPr lang="en-GB" sz="1000">
                  <a:solidFill>
                    <a:schemeClr val="accent1"/>
                  </a:solidFill>
                </a:rPr>
                <a:t>Standardize</a:t>
              </a:r>
            </a:p>
          </p:txBody>
        </p:sp>
        <p:sp>
          <p:nvSpPr>
            <p:cNvPr id="68" name="TextBox 67">
              <a:extLst>
                <a:ext uri="{FF2B5EF4-FFF2-40B4-BE49-F238E27FC236}">
                  <a16:creationId xmlns:a16="http://schemas.microsoft.com/office/drawing/2014/main" id="{72BC4E13-F16B-4A67-BACC-2BDED4B81102}"/>
                </a:ext>
              </a:extLst>
            </p:cNvPr>
            <p:cNvSpPr txBox="1"/>
            <p:nvPr/>
          </p:nvSpPr>
          <p:spPr>
            <a:xfrm rot="21164739">
              <a:off x="5253487" y="3161763"/>
              <a:ext cx="1552755" cy="246221"/>
            </a:xfrm>
            <a:prstGeom prst="rect">
              <a:avLst/>
            </a:prstGeom>
            <a:noFill/>
          </p:spPr>
          <p:txBody>
            <a:bodyPr wrap="square" rtlCol="0">
              <a:spAutoFit/>
            </a:bodyPr>
            <a:lstStyle/>
            <a:p>
              <a:pPr algn="ctr"/>
              <a:r>
                <a:rPr lang="en-GB" sz="1000">
                  <a:solidFill>
                    <a:schemeClr val="accent1"/>
                  </a:solidFill>
                </a:rPr>
                <a:t>Minimize risk</a:t>
              </a:r>
            </a:p>
          </p:txBody>
        </p:sp>
        <p:sp>
          <p:nvSpPr>
            <p:cNvPr id="69" name="TextBox 68">
              <a:extLst>
                <a:ext uri="{FF2B5EF4-FFF2-40B4-BE49-F238E27FC236}">
                  <a16:creationId xmlns:a16="http://schemas.microsoft.com/office/drawing/2014/main" id="{455FB817-19FF-4AEA-91FC-923EB89B98D9}"/>
                </a:ext>
              </a:extLst>
            </p:cNvPr>
            <p:cNvSpPr txBox="1"/>
            <p:nvPr/>
          </p:nvSpPr>
          <p:spPr>
            <a:xfrm rot="439571">
              <a:off x="5414510" y="3572954"/>
              <a:ext cx="1552755" cy="246221"/>
            </a:xfrm>
            <a:prstGeom prst="rect">
              <a:avLst/>
            </a:prstGeom>
            <a:noFill/>
          </p:spPr>
          <p:txBody>
            <a:bodyPr wrap="square" rtlCol="0">
              <a:spAutoFit/>
            </a:bodyPr>
            <a:lstStyle/>
            <a:p>
              <a:pPr algn="ctr"/>
              <a:r>
                <a:rPr lang="en-GB" sz="1000">
                  <a:solidFill>
                    <a:schemeClr val="accent1"/>
                  </a:solidFill>
                </a:rPr>
                <a:t>Rationalize</a:t>
              </a:r>
            </a:p>
          </p:txBody>
        </p:sp>
        <p:sp>
          <p:nvSpPr>
            <p:cNvPr id="70" name="TextBox 69">
              <a:extLst>
                <a:ext uri="{FF2B5EF4-FFF2-40B4-BE49-F238E27FC236}">
                  <a16:creationId xmlns:a16="http://schemas.microsoft.com/office/drawing/2014/main" id="{FFD5EC8E-179D-4742-9C4A-0792AD75FEE9}"/>
                </a:ext>
              </a:extLst>
            </p:cNvPr>
            <p:cNvSpPr txBox="1"/>
            <p:nvPr/>
          </p:nvSpPr>
          <p:spPr>
            <a:xfrm rot="1513128">
              <a:off x="5148959" y="4008967"/>
              <a:ext cx="1552755" cy="246221"/>
            </a:xfrm>
            <a:prstGeom prst="rect">
              <a:avLst/>
            </a:prstGeom>
            <a:noFill/>
          </p:spPr>
          <p:txBody>
            <a:bodyPr wrap="square" rtlCol="0">
              <a:spAutoFit/>
            </a:bodyPr>
            <a:lstStyle/>
            <a:p>
              <a:pPr algn="ctr"/>
              <a:r>
                <a:rPr lang="en-GB" sz="1000">
                  <a:solidFill>
                    <a:schemeClr val="accent1"/>
                  </a:solidFill>
                </a:rPr>
                <a:t>Collaborate</a:t>
              </a:r>
            </a:p>
          </p:txBody>
        </p:sp>
        <p:sp>
          <p:nvSpPr>
            <p:cNvPr id="71" name="TextBox 70">
              <a:extLst>
                <a:ext uri="{FF2B5EF4-FFF2-40B4-BE49-F238E27FC236}">
                  <a16:creationId xmlns:a16="http://schemas.microsoft.com/office/drawing/2014/main" id="{A81DC3EA-45CB-4D22-BB64-2FEA0A3EA65B}"/>
                </a:ext>
              </a:extLst>
            </p:cNvPr>
            <p:cNvSpPr txBox="1"/>
            <p:nvPr/>
          </p:nvSpPr>
          <p:spPr>
            <a:xfrm rot="21172317">
              <a:off x="1877689" y="3559842"/>
              <a:ext cx="1552755" cy="246221"/>
            </a:xfrm>
            <a:prstGeom prst="rect">
              <a:avLst/>
            </a:prstGeom>
            <a:noFill/>
          </p:spPr>
          <p:txBody>
            <a:bodyPr wrap="square" rtlCol="0">
              <a:spAutoFit/>
            </a:bodyPr>
            <a:lstStyle/>
            <a:p>
              <a:pPr algn="ctr"/>
              <a:r>
                <a:rPr lang="en-GB" sz="1000">
                  <a:solidFill>
                    <a:schemeClr val="accent1"/>
                  </a:solidFill>
                </a:rPr>
                <a:t>Gain productivity</a:t>
              </a:r>
            </a:p>
          </p:txBody>
        </p:sp>
        <p:sp>
          <p:nvSpPr>
            <p:cNvPr id="72" name="TextBox 71">
              <a:extLst>
                <a:ext uri="{FF2B5EF4-FFF2-40B4-BE49-F238E27FC236}">
                  <a16:creationId xmlns:a16="http://schemas.microsoft.com/office/drawing/2014/main" id="{52B268BE-9A64-4E79-BE8E-E75E8127ADAB}"/>
                </a:ext>
              </a:extLst>
            </p:cNvPr>
            <p:cNvSpPr txBox="1"/>
            <p:nvPr/>
          </p:nvSpPr>
          <p:spPr>
            <a:xfrm rot="468268">
              <a:off x="2168105" y="3155492"/>
              <a:ext cx="1552755" cy="246221"/>
            </a:xfrm>
            <a:prstGeom prst="rect">
              <a:avLst/>
            </a:prstGeom>
            <a:noFill/>
          </p:spPr>
          <p:txBody>
            <a:bodyPr wrap="square" rtlCol="0">
              <a:spAutoFit/>
            </a:bodyPr>
            <a:lstStyle/>
            <a:p>
              <a:pPr algn="ctr"/>
              <a:r>
                <a:rPr lang="en-GB" sz="1000">
                  <a:solidFill>
                    <a:schemeClr val="accent1"/>
                  </a:solidFill>
                </a:rPr>
                <a:t>Optimize selection</a:t>
              </a:r>
            </a:p>
          </p:txBody>
        </p:sp>
        <p:sp>
          <p:nvSpPr>
            <p:cNvPr id="73" name="TextBox 72">
              <a:extLst>
                <a:ext uri="{FF2B5EF4-FFF2-40B4-BE49-F238E27FC236}">
                  <a16:creationId xmlns:a16="http://schemas.microsoft.com/office/drawing/2014/main" id="{3602959B-0F2A-4488-BAFB-517DABE88EBA}"/>
                </a:ext>
              </a:extLst>
            </p:cNvPr>
            <p:cNvSpPr txBox="1"/>
            <p:nvPr/>
          </p:nvSpPr>
          <p:spPr>
            <a:xfrm rot="1568806">
              <a:off x="2614852" y="2765797"/>
              <a:ext cx="1552755" cy="246221"/>
            </a:xfrm>
            <a:prstGeom prst="rect">
              <a:avLst/>
            </a:prstGeom>
            <a:noFill/>
          </p:spPr>
          <p:txBody>
            <a:bodyPr wrap="square" rtlCol="0">
              <a:spAutoFit/>
            </a:bodyPr>
            <a:lstStyle/>
            <a:p>
              <a:pPr algn="ctr"/>
              <a:r>
                <a:rPr lang="en-GB" sz="1000">
                  <a:solidFill>
                    <a:schemeClr val="accent1"/>
                  </a:solidFill>
                </a:rPr>
                <a:t>Ensure accuracy</a:t>
              </a:r>
            </a:p>
          </p:txBody>
        </p:sp>
      </p:grpSp>
      <p:grpSp>
        <p:nvGrpSpPr>
          <p:cNvPr id="98" name="Group 97">
            <a:extLst>
              <a:ext uri="{FF2B5EF4-FFF2-40B4-BE49-F238E27FC236}">
                <a16:creationId xmlns:a16="http://schemas.microsoft.com/office/drawing/2014/main" id="{54454D43-4C3D-4CFE-B071-28DD332147F2}"/>
              </a:ext>
            </a:extLst>
          </p:cNvPr>
          <p:cNvGrpSpPr/>
          <p:nvPr/>
        </p:nvGrpSpPr>
        <p:grpSpPr>
          <a:xfrm>
            <a:off x="1321647" y="-1467544"/>
            <a:ext cx="9573530" cy="7907815"/>
            <a:chOff x="-285011" y="-1590983"/>
            <a:chExt cx="9573530" cy="7907815"/>
          </a:xfrm>
        </p:grpSpPr>
        <p:sp>
          <p:nvSpPr>
            <p:cNvPr id="99" name="Block Arc 98">
              <a:extLst>
                <a:ext uri="{FF2B5EF4-FFF2-40B4-BE49-F238E27FC236}">
                  <a16:creationId xmlns:a16="http://schemas.microsoft.com/office/drawing/2014/main" id="{C12D4EB2-87B3-4EAA-9EAE-A13184500199}"/>
                </a:ext>
              </a:extLst>
            </p:cNvPr>
            <p:cNvSpPr/>
            <p:nvPr/>
          </p:nvSpPr>
          <p:spPr bwMode="auto">
            <a:xfrm>
              <a:off x="-285011" y="-1590983"/>
              <a:ext cx="9573530" cy="7907815"/>
            </a:xfrm>
            <a:prstGeom prst="blockArc">
              <a:avLst>
                <a:gd name="adj1" fmla="val 3791218"/>
                <a:gd name="adj2" fmla="val 6986481"/>
                <a:gd name="adj3" fmla="val 21811"/>
              </a:avLst>
            </a:prstGeom>
            <a:solidFill>
              <a:schemeClr val="bg1">
                <a:lumMod val="50000"/>
              </a:schemeClr>
            </a:solidFill>
            <a:ln w="9525" cap="flat" cmpd="sng" algn="ctr">
              <a:noFill/>
              <a:prstDash val="solid"/>
              <a:round/>
              <a:headEnd type="none" w="med" len="med"/>
              <a:tailEnd type="none" w="med" len="med"/>
            </a:ln>
            <a:effectLst/>
            <a:scene3d>
              <a:camera prst="perspectiveRelaxed"/>
              <a:lightRig rig="flat" dir="t"/>
            </a:scene3d>
            <a:sp3d prstMaterial="matte"/>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chemeClr val="accent2"/>
                </a:solidFill>
                <a:effectLst/>
                <a:latin typeface="Arial" charset="0"/>
              </a:endParaRPr>
            </a:p>
          </p:txBody>
        </p:sp>
        <p:sp>
          <p:nvSpPr>
            <p:cNvPr id="100" name="Isosceles Triangle 5">
              <a:extLst>
                <a:ext uri="{FF2B5EF4-FFF2-40B4-BE49-F238E27FC236}">
                  <a16:creationId xmlns:a16="http://schemas.microsoft.com/office/drawing/2014/main" id="{58804D6E-8D92-48F4-B621-4E1EF046DF52}"/>
                </a:ext>
              </a:extLst>
            </p:cNvPr>
            <p:cNvSpPr/>
            <p:nvPr/>
          </p:nvSpPr>
          <p:spPr bwMode="auto">
            <a:xfrm>
              <a:off x="2617849" y="4817729"/>
              <a:ext cx="913285" cy="1000664"/>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094430"/>
                <a:gd name="connsiteY0" fmla="*/ 1822863 h 1822863"/>
                <a:gd name="connsiteX1" fmla="*/ 1094430 w 1094430"/>
                <a:gd name="connsiteY1" fmla="*/ 0 h 1822863"/>
                <a:gd name="connsiteX2" fmla="*/ 1060704 w 1094430"/>
                <a:gd name="connsiteY2" fmla="*/ 1822863 h 1822863"/>
                <a:gd name="connsiteX3" fmla="*/ 0 w 1094430"/>
                <a:gd name="connsiteY3" fmla="*/ 1822863 h 1822863"/>
                <a:gd name="connsiteX0" fmla="*/ 0 w 1183494"/>
                <a:gd name="connsiteY0" fmla="*/ 65315 h 1822863"/>
                <a:gd name="connsiteX1" fmla="*/ 1183494 w 1183494"/>
                <a:gd name="connsiteY1" fmla="*/ 0 h 1822863"/>
                <a:gd name="connsiteX2" fmla="*/ 1149768 w 1183494"/>
                <a:gd name="connsiteY2" fmla="*/ 1822863 h 1822863"/>
                <a:gd name="connsiteX3" fmla="*/ 0 w 1183494"/>
                <a:gd name="connsiteY3" fmla="*/ 65315 h 1822863"/>
                <a:gd name="connsiteX0" fmla="*/ 0 w 1183494"/>
                <a:gd name="connsiteY0" fmla="*/ 65315 h 920338"/>
                <a:gd name="connsiteX1" fmla="*/ 1183494 w 1183494"/>
                <a:gd name="connsiteY1" fmla="*/ 0 h 920338"/>
                <a:gd name="connsiteX2" fmla="*/ 86927 w 1183494"/>
                <a:gd name="connsiteY2" fmla="*/ 920338 h 920338"/>
                <a:gd name="connsiteX3" fmla="*/ 0 w 1183494"/>
                <a:gd name="connsiteY3" fmla="*/ 65315 h 920338"/>
                <a:gd name="connsiteX0" fmla="*/ 0 w 1195369"/>
                <a:gd name="connsiteY0" fmla="*/ 59377 h 914400"/>
                <a:gd name="connsiteX1" fmla="*/ 1195369 w 1195369"/>
                <a:gd name="connsiteY1" fmla="*/ 0 h 914400"/>
                <a:gd name="connsiteX2" fmla="*/ 86927 w 1195369"/>
                <a:gd name="connsiteY2" fmla="*/ 914400 h 914400"/>
                <a:gd name="connsiteX3" fmla="*/ 0 w 1195369"/>
                <a:gd name="connsiteY3" fmla="*/ 59377 h 914400"/>
                <a:gd name="connsiteX0" fmla="*/ 0 w 1207245"/>
                <a:gd name="connsiteY0" fmla="*/ 59377 h 914400"/>
                <a:gd name="connsiteX1" fmla="*/ 1207245 w 1207245"/>
                <a:gd name="connsiteY1" fmla="*/ 0 h 914400"/>
                <a:gd name="connsiteX2" fmla="*/ 86927 w 1207245"/>
                <a:gd name="connsiteY2" fmla="*/ 914400 h 914400"/>
                <a:gd name="connsiteX3" fmla="*/ 0 w 1207245"/>
                <a:gd name="connsiteY3" fmla="*/ 59377 h 914400"/>
                <a:gd name="connsiteX0" fmla="*/ 0 w 1159744"/>
                <a:gd name="connsiteY0" fmla="*/ 106879 h 914400"/>
                <a:gd name="connsiteX1" fmla="*/ 1159744 w 1159744"/>
                <a:gd name="connsiteY1" fmla="*/ 0 h 914400"/>
                <a:gd name="connsiteX2" fmla="*/ 39426 w 1159744"/>
                <a:gd name="connsiteY2" fmla="*/ 914400 h 914400"/>
                <a:gd name="connsiteX3" fmla="*/ 0 w 1159744"/>
                <a:gd name="connsiteY3" fmla="*/ 106879 h 914400"/>
                <a:gd name="connsiteX0" fmla="*/ 0 w 1135993"/>
                <a:gd name="connsiteY0" fmla="*/ 112816 h 914400"/>
                <a:gd name="connsiteX1" fmla="*/ 1135993 w 1135993"/>
                <a:gd name="connsiteY1" fmla="*/ 0 h 914400"/>
                <a:gd name="connsiteX2" fmla="*/ 15675 w 1135993"/>
                <a:gd name="connsiteY2" fmla="*/ 914400 h 914400"/>
                <a:gd name="connsiteX3" fmla="*/ 0 w 1135993"/>
                <a:gd name="connsiteY3" fmla="*/ 112816 h 914400"/>
                <a:gd name="connsiteX0" fmla="*/ 0 w 1171619"/>
                <a:gd name="connsiteY0" fmla="*/ 237507 h 914400"/>
                <a:gd name="connsiteX1" fmla="*/ 1171619 w 1171619"/>
                <a:gd name="connsiteY1" fmla="*/ 0 h 914400"/>
                <a:gd name="connsiteX2" fmla="*/ 51301 w 1171619"/>
                <a:gd name="connsiteY2" fmla="*/ 914400 h 914400"/>
                <a:gd name="connsiteX3" fmla="*/ 0 w 1171619"/>
                <a:gd name="connsiteY3" fmla="*/ 237507 h 914400"/>
                <a:gd name="connsiteX0" fmla="*/ 0 w 1171619"/>
                <a:gd name="connsiteY0" fmla="*/ 237507 h 1000664"/>
                <a:gd name="connsiteX1" fmla="*/ 1171619 w 1171619"/>
                <a:gd name="connsiteY1" fmla="*/ 0 h 1000664"/>
                <a:gd name="connsiteX2" fmla="*/ 249708 w 1171619"/>
                <a:gd name="connsiteY2" fmla="*/ 1000664 h 1000664"/>
                <a:gd name="connsiteX3" fmla="*/ 0 w 1171619"/>
                <a:gd name="connsiteY3" fmla="*/ 237507 h 1000664"/>
                <a:gd name="connsiteX0" fmla="*/ 0 w 1171619"/>
                <a:gd name="connsiteY0" fmla="*/ 237507 h 1000664"/>
                <a:gd name="connsiteX1" fmla="*/ 1171619 w 1171619"/>
                <a:gd name="connsiteY1" fmla="*/ 0 h 1000664"/>
                <a:gd name="connsiteX2" fmla="*/ 258334 w 1171619"/>
                <a:gd name="connsiteY2" fmla="*/ 1000664 h 1000664"/>
                <a:gd name="connsiteX3" fmla="*/ 0 w 1171619"/>
                <a:gd name="connsiteY3" fmla="*/ 237507 h 1000664"/>
                <a:gd name="connsiteX0" fmla="*/ 34964 w 913285"/>
                <a:gd name="connsiteY0" fmla="*/ 237507 h 1000664"/>
                <a:gd name="connsiteX1" fmla="*/ 913285 w 913285"/>
                <a:gd name="connsiteY1" fmla="*/ 0 h 1000664"/>
                <a:gd name="connsiteX2" fmla="*/ 0 w 913285"/>
                <a:gd name="connsiteY2" fmla="*/ 1000664 h 1000664"/>
                <a:gd name="connsiteX3" fmla="*/ 34964 w 913285"/>
                <a:gd name="connsiteY3" fmla="*/ 237507 h 1000664"/>
              </a:gdLst>
              <a:ahLst/>
              <a:cxnLst>
                <a:cxn ang="0">
                  <a:pos x="connsiteX0" y="connsiteY0"/>
                </a:cxn>
                <a:cxn ang="0">
                  <a:pos x="connsiteX1" y="connsiteY1"/>
                </a:cxn>
                <a:cxn ang="0">
                  <a:pos x="connsiteX2" y="connsiteY2"/>
                </a:cxn>
                <a:cxn ang="0">
                  <a:pos x="connsiteX3" y="connsiteY3"/>
                </a:cxn>
              </a:cxnLst>
              <a:rect l="l" t="t" r="r" b="b"/>
              <a:pathLst>
                <a:path w="913285" h="1000664">
                  <a:moveTo>
                    <a:pt x="34964" y="237507"/>
                  </a:moveTo>
                  <a:lnTo>
                    <a:pt x="913285" y="0"/>
                  </a:lnTo>
                  <a:lnTo>
                    <a:pt x="0" y="1000664"/>
                  </a:lnTo>
                  <a:lnTo>
                    <a:pt x="34964" y="237507"/>
                  </a:ln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chemeClr val="accent2"/>
                </a:solidFill>
                <a:effectLst/>
                <a:latin typeface="Arial" charset="0"/>
              </a:endParaRPr>
            </a:p>
          </p:txBody>
        </p:sp>
        <p:sp>
          <p:nvSpPr>
            <p:cNvPr id="101" name="Isosceles Triangle 5">
              <a:extLst>
                <a:ext uri="{FF2B5EF4-FFF2-40B4-BE49-F238E27FC236}">
                  <a16:creationId xmlns:a16="http://schemas.microsoft.com/office/drawing/2014/main" id="{25EFCC25-686F-4CAA-8647-0C56C16ADB23}"/>
                </a:ext>
              </a:extLst>
            </p:cNvPr>
            <p:cNvSpPr/>
            <p:nvPr/>
          </p:nvSpPr>
          <p:spPr bwMode="auto">
            <a:xfrm>
              <a:off x="5495800" y="4817729"/>
              <a:ext cx="908020" cy="983861"/>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094430"/>
                <a:gd name="connsiteY0" fmla="*/ 1822863 h 1822863"/>
                <a:gd name="connsiteX1" fmla="*/ 1094430 w 1094430"/>
                <a:gd name="connsiteY1" fmla="*/ 0 h 1822863"/>
                <a:gd name="connsiteX2" fmla="*/ 1060704 w 1094430"/>
                <a:gd name="connsiteY2" fmla="*/ 1822863 h 1822863"/>
                <a:gd name="connsiteX3" fmla="*/ 0 w 1094430"/>
                <a:gd name="connsiteY3" fmla="*/ 1822863 h 1822863"/>
                <a:gd name="connsiteX0" fmla="*/ 0 w 1183494"/>
                <a:gd name="connsiteY0" fmla="*/ 65315 h 1822863"/>
                <a:gd name="connsiteX1" fmla="*/ 1183494 w 1183494"/>
                <a:gd name="connsiteY1" fmla="*/ 0 h 1822863"/>
                <a:gd name="connsiteX2" fmla="*/ 1149768 w 1183494"/>
                <a:gd name="connsiteY2" fmla="*/ 1822863 h 1822863"/>
                <a:gd name="connsiteX3" fmla="*/ 0 w 1183494"/>
                <a:gd name="connsiteY3" fmla="*/ 65315 h 1822863"/>
                <a:gd name="connsiteX0" fmla="*/ 0 w 1183494"/>
                <a:gd name="connsiteY0" fmla="*/ 65315 h 920338"/>
                <a:gd name="connsiteX1" fmla="*/ 1183494 w 1183494"/>
                <a:gd name="connsiteY1" fmla="*/ 0 h 920338"/>
                <a:gd name="connsiteX2" fmla="*/ 86927 w 1183494"/>
                <a:gd name="connsiteY2" fmla="*/ 920338 h 920338"/>
                <a:gd name="connsiteX3" fmla="*/ 0 w 1183494"/>
                <a:gd name="connsiteY3" fmla="*/ 65315 h 920338"/>
                <a:gd name="connsiteX0" fmla="*/ 0 w 1195369"/>
                <a:gd name="connsiteY0" fmla="*/ 59377 h 914400"/>
                <a:gd name="connsiteX1" fmla="*/ 1195369 w 1195369"/>
                <a:gd name="connsiteY1" fmla="*/ 0 h 914400"/>
                <a:gd name="connsiteX2" fmla="*/ 86927 w 1195369"/>
                <a:gd name="connsiteY2" fmla="*/ 914400 h 914400"/>
                <a:gd name="connsiteX3" fmla="*/ 0 w 1195369"/>
                <a:gd name="connsiteY3" fmla="*/ 59377 h 914400"/>
                <a:gd name="connsiteX0" fmla="*/ 0 w 1207245"/>
                <a:gd name="connsiteY0" fmla="*/ 59377 h 914400"/>
                <a:gd name="connsiteX1" fmla="*/ 1207245 w 1207245"/>
                <a:gd name="connsiteY1" fmla="*/ 0 h 914400"/>
                <a:gd name="connsiteX2" fmla="*/ 86927 w 1207245"/>
                <a:gd name="connsiteY2" fmla="*/ 914400 h 914400"/>
                <a:gd name="connsiteX3" fmla="*/ 0 w 1207245"/>
                <a:gd name="connsiteY3" fmla="*/ 59377 h 914400"/>
                <a:gd name="connsiteX0" fmla="*/ 0 w 1159744"/>
                <a:gd name="connsiteY0" fmla="*/ 106879 h 914400"/>
                <a:gd name="connsiteX1" fmla="*/ 1159744 w 1159744"/>
                <a:gd name="connsiteY1" fmla="*/ 0 h 914400"/>
                <a:gd name="connsiteX2" fmla="*/ 39426 w 1159744"/>
                <a:gd name="connsiteY2" fmla="*/ 914400 h 914400"/>
                <a:gd name="connsiteX3" fmla="*/ 0 w 1159744"/>
                <a:gd name="connsiteY3" fmla="*/ 106879 h 914400"/>
                <a:gd name="connsiteX0" fmla="*/ 0 w 1135993"/>
                <a:gd name="connsiteY0" fmla="*/ 112816 h 914400"/>
                <a:gd name="connsiteX1" fmla="*/ 1135993 w 1135993"/>
                <a:gd name="connsiteY1" fmla="*/ 0 h 914400"/>
                <a:gd name="connsiteX2" fmla="*/ 15675 w 1135993"/>
                <a:gd name="connsiteY2" fmla="*/ 914400 h 914400"/>
                <a:gd name="connsiteX3" fmla="*/ 0 w 1135993"/>
                <a:gd name="connsiteY3" fmla="*/ 112816 h 914400"/>
                <a:gd name="connsiteX0" fmla="*/ 0 w 1213183"/>
                <a:gd name="connsiteY0" fmla="*/ 0 h 1626919"/>
                <a:gd name="connsiteX1" fmla="*/ 1213183 w 1213183"/>
                <a:gd name="connsiteY1" fmla="*/ 1626919 h 1626919"/>
                <a:gd name="connsiteX2" fmla="*/ 15675 w 1213183"/>
                <a:gd name="connsiteY2" fmla="*/ 801584 h 1626919"/>
                <a:gd name="connsiteX3" fmla="*/ 0 w 1213183"/>
                <a:gd name="connsiteY3" fmla="*/ 0 h 1626919"/>
                <a:gd name="connsiteX0" fmla="*/ 1100606 w 1197508"/>
                <a:gd name="connsiteY0" fmla="*/ 106878 h 825335"/>
                <a:gd name="connsiteX1" fmla="*/ 1197508 w 1197508"/>
                <a:gd name="connsiteY1" fmla="*/ 825335 h 825335"/>
                <a:gd name="connsiteX2" fmla="*/ 0 w 1197508"/>
                <a:gd name="connsiteY2" fmla="*/ 0 h 825335"/>
                <a:gd name="connsiteX3" fmla="*/ 1100606 w 1197508"/>
                <a:gd name="connsiteY3" fmla="*/ 106878 h 825335"/>
                <a:gd name="connsiteX0" fmla="*/ 1064980 w 1197508"/>
                <a:gd name="connsiteY0" fmla="*/ 118754 h 825335"/>
                <a:gd name="connsiteX1" fmla="*/ 1197508 w 1197508"/>
                <a:gd name="connsiteY1" fmla="*/ 825335 h 825335"/>
                <a:gd name="connsiteX2" fmla="*/ 0 w 1197508"/>
                <a:gd name="connsiteY2" fmla="*/ 0 h 825335"/>
                <a:gd name="connsiteX3" fmla="*/ 1064980 w 1197508"/>
                <a:gd name="connsiteY3" fmla="*/ 118754 h 825335"/>
                <a:gd name="connsiteX0" fmla="*/ 1094669 w 1227197"/>
                <a:gd name="connsiteY0" fmla="*/ 130630 h 837211"/>
                <a:gd name="connsiteX1" fmla="*/ 1227197 w 1227197"/>
                <a:gd name="connsiteY1" fmla="*/ 837211 h 837211"/>
                <a:gd name="connsiteX2" fmla="*/ 0 w 1227197"/>
                <a:gd name="connsiteY2" fmla="*/ 0 h 837211"/>
                <a:gd name="connsiteX3" fmla="*/ 1094669 w 1227197"/>
                <a:gd name="connsiteY3" fmla="*/ 130630 h 837211"/>
                <a:gd name="connsiteX0" fmla="*/ 1076856 w 1227197"/>
                <a:gd name="connsiteY0" fmla="*/ 100942 h 837211"/>
                <a:gd name="connsiteX1" fmla="*/ 1227197 w 1227197"/>
                <a:gd name="connsiteY1" fmla="*/ 837211 h 837211"/>
                <a:gd name="connsiteX2" fmla="*/ 0 w 1227197"/>
                <a:gd name="connsiteY2" fmla="*/ 0 h 837211"/>
                <a:gd name="connsiteX3" fmla="*/ 1076856 w 1227197"/>
                <a:gd name="connsiteY3" fmla="*/ 100942 h 837211"/>
                <a:gd name="connsiteX0" fmla="*/ 1148108 w 1227197"/>
                <a:gd name="connsiteY0" fmla="*/ 195945 h 837211"/>
                <a:gd name="connsiteX1" fmla="*/ 1227197 w 1227197"/>
                <a:gd name="connsiteY1" fmla="*/ 837211 h 837211"/>
                <a:gd name="connsiteX2" fmla="*/ 0 w 1227197"/>
                <a:gd name="connsiteY2" fmla="*/ 0 h 837211"/>
                <a:gd name="connsiteX3" fmla="*/ 1148108 w 1227197"/>
                <a:gd name="connsiteY3" fmla="*/ 195945 h 837211"/>
                <a:gd name="connsiteX0" fmla="*/ 1148108 w 1148108"/>
                <a:gd name="connsiteY0" fmla="*/ 195945 h 966608"/>
                <a:gd name="connsiteX1" fmla="*/ 977031 w 1148108"/>
                <a:gd name="connsiteY1" fmla="*/ 966608 h 966608"/>
                <a:gd name="connsiteX2" fmla="*/ 0 w 1148108"/>
                <a:gd name="connsiteY2" fmla="*/ 0 h 966608"/>
                <a:gd name="connsiteX3" fmla="*/ 1148108 w 1148108"/>
                <a:gd name="connsiteY3" fmla="*/ 195945 h 966608"/>
                <a:gd name="connsiteX0" fmla="*/ 1104975 w 1104975"/>
                <a:gd name="connsiteY0" fmla="*/ 247704 h 966608"/>
                <a:gd name="connsiteX1" fmla="*/ 977031 w 1104975"/>
                <a:gd name="connsiteY1" fmla="*/ 966608 h 966608"/>
                <a:gd name="connsiteX2" fmla="*/ 0 w 1104975"/>
                <a:gd name="connsiteY2" fmla="*/ 0 h 966608"/>
                <a:gd name="connsiteX3" fmla="*/ 1104975 w 1104975"/>
                <a:gd name="connsiteY3" fmla="*/ 247704 h 966608"/>
                <a:gd name="connsiteX0" fmla="*/ 889315 w 977031"/>
                <a:gd name="connsiteY0" fmla="*/ 195945 h 966608"/>
                <a:gd name="connsiteX1" fmla="*/ 977031 w 977031"/>
                <a:gd name="connsiteY1" fmla="*/ 966608 h 966608"/>
                <a:gd name="connsiteX2" fmla="*/ 0 w 977031"/>
                <a:gd name="connsiteY2" fmla="*/ 0 h 966608"/>
                <a:gd name="connsiteX3" fmla="*/ 889315 w 977031"/>
                <a:gd name="connsiteY3" fmla="*/ 195945 h 966608"/>
                <a:gd name="connsiteX0" fmla="*/ 889315 w 908020"/>
                <a:gd name="connsiteY0" fmla="*/ 195945 h 983861"/>
                <a:gd name="connsiteX1" fmla="*/ 908020 w 908020"/>
                <a:gd name="connsiteY1" fmla="*/ 983861 h 983861"/>
                <a:gd name="connsiteX2" fmla="*/ 0 w 908020"/>
                <a:gd name="connsiteY2" fmla="*/ 0 h 983861"/>
                <a:gd name="connsiteX3" fmla="*/ 889315 w 908020"/>
                <a:gd name="connsiteY3" fmla="*/ 195945 h 983861"/>
              </a:gdLst>
              <a:ahLst/>
              <a:cxnLst>
                <a:cxn ang="0">
                  <a:pos x="connsiteX0" y="connsiteY0"/>
                </a:cxn>
                <a:cxn ang="0">
                  <a:pos x="connsiteX1" y="connsiteY1"/>
                </a:cxn>
                <a:cxn ang="0">
                  <a:pos x="connsiteX2" y="connsiteY2"/>
                </a:cxn>
                <a:cxn ang="0">
                  <a:pos x="connsiteX3" y="connsiteY3"/>
                </a:cxn>
              </a:cxnLst>
              <a:rect l="l" t="t" r="r" b="b"/>
              <a:pathLst>
                <a:path w="908020" h="983861">
                  <a:moveTo>
                    <a:pt x="889315" y="195945"/>
                  </a:moveTo>
                  <a:lnTo>
                    <a:pt x="908020" y="983861"/>
                  </a:lnTo>
                  <a:lnTo>
                    <a:pt x="0" y="0"/>
                  </a:lnTo>
                  <a:lnTo>
                    <a:pt x="889315" y="195945"/>
                  </a:ln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chemeClr val="accent2"/>
                </a:solidFill>
                <a:effectLst/>
                <a:latin typeface="Arial" charset="0"/>
              </a:endParaRPr>
            </a:p>
          </p:txBody>
        </p:sp>
        <p:sp>
          <p:nvSpPr>
            <p:cNvPr id="102" name="TextBox 101">
              <a:extLst>
                <a:ext uri="{FF2B5EF4-FFF2-40B4-BE49-F238E27FC236}">
                  <a16:creationId xmlns:a16="http://schemas.microsoft.com/office/drawing/2014/main" id="{217DAF6A-73AA-4D4D-B070-A8414B80ECB0}"/>
                </a:ext>
              </a:extLst>
            </p:cNvPr>
            <p:cNvSpPr txBox="1"/>
            <p:nvPr/>
          </p:nvSpPr>
          <p:spPr>
            <a:xfrm>
              <a:off x="3154392" y="5345488"/>
              <a:ext cx="2915729" cy="327801"/>
            </a:xfrm>
            <a:prstGeom prst="rect">
              <a:avLst/>
            </a:prstGeom>
            <a:noFill/>
          </p:spPr>
          <p:txBody>
            <a:bodyPr wrap="none" rtlCol="0">
              <a:prstTxWarp prst="textArchDown">
                <a:avLst>
                  <a:gd name="adj" fmla="val 142703"/>
                </a:avLst>
              </a:prstTxWarp>
              <a:spAutoFit/>
              <a:scene3d>
                <a:camera prst="perspectiveRelaxedModerately"/>
                <a:lightRig rig="threePt" dir="t"/>
              </a:scene3d>
            </a:bodyPr>
            <a:lstStyle/>
            <a:p>
              <a:pPr algn="ctr"/>
              <a:r>
                <a:rPr lang="en-GB" sz="1800" b="1">
                  <a:solidFill>
                    <a:schemeClr val="bg1"/>
                  </a:solidFill>
                </a:rPr>
                <a:t>PLM, CAD, CAE, ERP</a:t>
              </a:r>
            </a:p>
          </p:txBody>
        </p:sp>
        <p:sp>
          <p:nvSpPr>
            <p:cNvPr id="103" name="TextBox 102">
              <a:extLst>
                <a:ext uri="{FF2B5EF4-FFF2-40B4-BE49-F238E27FC236}">
                  <a16:creationId xmlns:a16="http://schemas.microsoft.com/office/drawing/2014/main" id="{7DA9A1AE-68AE-4320-93D6-1B156F030F97}"/>
                </a:ext>
              </a:extLst>
            </p:cNvPr>
            <p:cNvSpPr txBox="1"/>
            <p:nvPr/>
          </p:nvSpPr>
          <p:spPr>
            <a:xfrm>
              <a:off x="3157267" y="5141344"/>
              <a:ext cx="2915729" cy="327801"/>
            </a:xfrm>
            <a:prstGeom prst="rect">
              <a:avLst/>
            </a:prstGeom>
            <a:noFill/>
          </p:spPr>
          <p:txBody>
            <a:bodyPr wrap="none" rtlCol="0">
              <a:prstTxWarp prst="textArchDown">
                <a:avLst>
                  <a:gd name="adj" fmla="val 142703"/>
                </a:avLst>
              </a:prstTxWarp>
              <a:spAutoFit/>
              <a:scene3d>
                <a:camera prst="perspectiveRelaxedModerately"/>
                <a:lightRig rig="threePt" dir="t"/>
              </a:scene3d>
            </a:bodyPr>
            <a:lstStyle/>
            <a:p>
              <a:pPr algn="ctr"/>
              <a:r>
                <a:rPr lang="en-GB" sz="1800" b="1" dirty="0">
                  <a:solidFill>
                    <a:schemeClr val="bg1"/>
                  </a:solidFill>
                </a:rPr>
                <a:t>CORPORATE SYSTEMS</a:t>
              </a:r>
            </a:p>
          </p:txBody>
        </p:sp>
      </p:grpSp>
      <p:grpSp>
        <p:nvGrpSpPr>
          <p:cNvPr id="111" name="Group 110">
            <a:extLst>
              <a:ext uri="{FF2B5EF4-FFF2-40B4-BE49-F238E27FC236}">
                <a16:creationId xmlns:a16="http://schemas.microsoft.com/office/drawing/2014/main" id="{EE15E42F-F86B-4E7C-8FB0-F08A0849899A}"/>
              </a:ext>
            </a:extLst>
          </p:cNvPr>
          <p:cNvGrpSpPr/>
          <p:nvPr/>
        </p:nvGrpSpPr>
        <p:grpSpPr>
          <a:xfrm>
            <a:off x="4646762" y="2945460"/>
            <a:ext cx="2898476" cy="1600018"/>
            <a:chOff x="3174521" y="4015787"/>
            <a:chExt cx="2898476" cy="1600018"/>
          </a:xfrm>
        </p:grpSpPr>
        <p:pic>
          <p:nvPicPr>
            <p:cNvPr id="112" name="Picture 111">
              <a:extLst>
                <a:ext uri="{FF2B5EF4-FFF2-40B4-BE49-F238E27FC236}">
                  <a16:creationId xmlns:a16="http://schemas.microsoft.com/office/drawing/2014/main" id="{EB2016EA-9A22-4970-A2B4-3EF4968B4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5728" y="4274089"/>
              <a:ext cx="1584406" cy="1341716"/>
            </a:xfrm>
            <a:prstGeom prst="rect">
              <a:avLst/>
            </a:prstGeom>
          </p:spPr>
        </p:pic>
        <p:sp>
          <p:nvSpPr>
            <p:cNvPr id="113" name="TextBox 112">
              <a:extLst>
                <a:ext uri="{FF2B5EF4-FFF2-40B4-BE49-F238E27FC236}">
                  <a16:creationId xmlns:a16="http://schemas.microsoft.com/office/drawing/2014/main" id="{73393C0A-8C61-4387-B0C8-C8DD73AC8015}"/>
                </a:ext>
              </a:extLst>
            </p:cNvPr>
            <p:cNvSpPr txBox="1"/>
            <p:nvPr/>
          </p:nvSpPr>
          <p:spPr>
            <a:xfrm>
              <a:off x="3174521" y="4056920"/>
              <a:ext cx="2898476" cy="834281"/>
            </a:xfrm>
            <a:prstGeom prst="rect">
              <a:avLst/>
            </a:prstGeom>
            <a:noFill/>
          </p:spPr>
          <p:txBody>
            <a:bodyPr wrap="square" rtlCol="0">
              <a:prstTxWarp prst="textArchDown">
                <a:avLst/>
              </a:prstTxWarp>
              <a:spAutoFit/>
            </a:bodyPr>
            <a:lstStyle/>
            <a:p>
              <a:pPr algn="ctr"/>
              <a:r>
                <a:rPr lang="en-GB" sz="1200" b="1" dirty="0">
                  <a:solidFill>
                    <a:schemeClr val="bg1"/>
                  </a:solidFill>
                </a:rPr>
                <a:t>CORPORATE</a:t>
              </a:r>
              <a:br>
                <a:rPr lang="en-GB" sz="1200" b="1" dirty="0">
                  <a:solidFill>
                    <a:schemeClr val="bg1"/>
                  </a:solidFill>
                </a:rPr>
              </a:br>
              <a:r>
                <a:rPr lang="en-GB" sz="1200" b="1" dirty="0">
                  <a:solidFill>
                    <a:schemeClr val="bg1"/>
                  </a:solidFill>
                </a:rPr>
                <a:t>MATERIALS</a:t>
              </a:r>
              <a:br>
                <a:rPr lang="en-GB" sz="1200" b="1" dirty="0">
                  <a:solidFill>
                    <a:schemeClr val="bg1"/>
                  </a:solidFill>
                </a:rPr>
              </a:br>
              <a:r>
                <a:rPr lang="en-GB" sz="1200" b="1" dirty="0">
                  <a:solidFill>
                    <a:schemeClr val="bg1"/>
                  </a:solidFill>
                </a:rPr>
                <a:t>INFORMATION</a:t>
              </a:r>
            </a:p>
          </p:txBody>
        </p:sp>
        <p:pic>
          <p:nvPicPr>
            <p:cNvPr id="114" name="Picture 113">
              <a:extLst>
                <a:ext uri="{FF2B5EF4-FFF2-40B4-BE49-F238E27FC236}">
                  <a16:creationId xmlns:a16="http://schemas.microsoft.com/office/drawing/2014/main" id="{90185B48-09AA-4126-8FCD-E475B1B4D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3951" y="4015787"/>
              <a:ext cx="502720" cy="471747"/>
            </a:xfrm>
            <a:prstGeom prst="rect">
              <a:avLst/>
            </a:prstGeom>
          </p:spPr>
        </p:pic>
      </p:grpSp>
      <p:grpSp>
        <p:nvGrpSpPr>
          <p:cNvPr id="6" name="Group 5">
            <a:extLst>
              <a:ext uri="{FF2B5EF4-FFF2-40B4-BE49-F238E27FC236}">
                <a16:creationId xmlns:a16="http://schemas.microsoft.com/office/drawing/2014/main" id="{D6019B17-AA7A-4F90-8211-A64900CE221D}"/>
              </a:ext>
            </a:extLst>
          </p:cNvPr>
          <p:cNvGrpSpPr/>
          <p:nvPr/>
        </p:nvGrpSpPr>
        <p:grpSpPr>
          <a:xfrm>
            <a:off x="3418204" y="1357296"/>
            <a:ext cx="1820174" cy="1320508"/>
            <a:chOff x="3418204" y="1291503"/>
            <a:chExt cx="1820174" cy="1320508"/>
          </a:xfrm>
        </p:grpSpPr>
        <p:sp>
          <p:nvSpPr>
            <p:cNvPr id="109" name="TextBox 108">
              <a:extLst>
                <a:ext uri="{FF2B5EF4-FFF2-40B4-BE49-F238E27FC236}">
                  <a16:creationId xmlns:a16="http://schemas.microsoft.com/office/drawing/2014/main" id="{E73FDD83-C8A1-4475-B026-F037F6CD2165}"/>
                </a:ext>
              </a:extLst>
            </p:cNvPr>
            <p:cNvSpPr txBox="1"/>
            <p:nvPr/>
          </p:nvSpPr>
          <p:spPr>
            <a:xfrm>
              <a:off x="3418204" y="2335012"/>
              <a:ext cx="1820174" cy="276999"/>
            </a:xfrm>
            <a:prstGeom prst="rect">
              <a:avLst/>
            </a:prstGeom>
            <a:noFill/>
          </p:spPr>
          <p:txBody>
            <a:bodyPr wrap="square" rtlCol="0">
              <a:spAutoFit/>
            </a:bodyPr>
            <a:lstStyle/>
            <a:p>
              <a:pPr algn="ctr"/>
              <a:r>
                <a:rPr lang="en-GB" sz="1200" b="1">
                  <a:solidFill>
                    <a:schemeClr val="tx2"/>
                  </a:solidFill>
                </a:rPr>
                <a:t>SIMULATION</a:t>
              </a:r>
            </a:p>
          </p:txBody>
        </p:sp>
        <p:pic>
          <p:nvPicPr>
            <p:cNvPr id="104" name="Picture 103">
              <a:extLst>
                <a:ext uri="{FF2B5EF4-FFF2-40B4-BE49-F238E27FC236}">
                  <a16:creationId xmlns:a16="http://schemas.microsoft.com/office/drawing/2014/main" id="{A90348C0-EB39-49BC-8165-30104CC7D85B}"/>
                </a:ext>
              </a:extLst>
            </p:cNvPr>
            <p:cNvPicPr>
              <a:picLocks noChangeAspect="1"/>
            </p:cNvPicPr>
            <p:nvPr/>
          </p:nvPicPr>
          <p:blipFill>
            <a:blip r:embed="rId6"/>
            <a:stretch>
              <a:fillRect/>
            </a:stretch>
          </p:blipFill>
          <p:spPr>
            <a:xfrm>
              <a:off x="3815739" y="1291503"/>
              <a:ext cx="1038812" cy="1038812"/>
            </a:xfrm>
            <a:prstGeom prst="ellipse">
              <a:avLst/>
            </a:prstGeom>
          </p:spPr>
        </p:pic>
      </p:grpSp>
      <p:grpSp>
        <p:nvGrpSpPr>
          <p:cNvPr id="5" name="Group 4">
            <a:extLst>
              <a:ext uri="{FF2B5EF4-FFF2-40B4-BE49-F238E27FC236}">
                <a16:creationId xmlns:a16="http://schemas.microsoft.com/office/drawing/2014/main" id="{62B844BD-1E56-42CD-9BBD-48ADED4ECE93}"/>
              </a:ext>
            </a:extLst>
          </p:cNvPr>
          <p:cNvGrpSpPr/>
          <p:nvPr/>
        </p:nvGrpSpPr>
        <p:grpSpPr>
          <a:xfrm>
            <a:off x="1971570" y="1982625"/>
            <a:ext cx="1820174" cy="1494505"/>
            <a:chOff x="1971570" y="1916832"/>
            <a:chExt cx="1820174" cy="1494505"/>
          </a:xfrm>
        </p:grpSpPr>
        <p:sp>
          <p:nvSpPr>
            <p:cNvPr id="81" name="TextBox 80">
              <a:extLst>
                <a:ext uri="{FF2B5EF4-FFF2-40B4-BE49-F238E27FC236}">
                  <a16:creationId xmlns:a16="http://schemas.microsoft.com/office/drawing/2014/main" id="{AB25E10C-F425-48D1-BB0B-EEA99BBA21F9}"/>
                </a:ext>
              </a:extLst>
            </p:cNvPr>
            <p:cNvSpPr txBox="1"/>
            <p:nvPr/>
          </p:nvSpPr>
          <p:spPr>
            <a:xfrm>
              <a:off x="1971570" y="2949672"/>
              <a:ext cx="1820174" cy="461665"/>
            </a:xfrm>
            <a:prstGeom prst="rect">
              <a:avLst/>
            </a:prstGeom>
            <a:noFill/>
          </p:spPr>
          <p:txBody>
            <a:bodyPr wrap="square" rtlCol="0">
              <a:spAutoFit/>
            </a:bodyPr>
            <a:lstStyle/>
            <a:p>
              <a:pPr algn="ctr"/>
              <a:r>
                <a:rPr lang="en-GB" sz="1200" b="1" dirty="0">
                  <a:solidFill>
                    <a:schemeClr val="tx2"/>
                  </a:solidFill>
                </a:rPr>
                <a:t>MATERIALS</a:t>
              </a:r>
              <a:br>
                <a:rPr lang="en-GB" sz="1200" b="1" dirty="0">
                  <a:solidFill>
                    <a:schemeClr val="tx2"/>
                  </a:solidFill>
                </a:rPr>
              </a:br>
              <a:r>
                <a:rPr lang="en-GB" sz="1200" b="1" dirty="0">
                  <a:solidFill>
                    <a:schemeClr val="tx2"/>
                  </a:solidFill>
                </a:rPr>
                <a:t>EXPERTS</a:t>
              </a:r>
            </a:p>
          </p:txBody>
        </p:sp>
        <p:pic>
          <p:nvPicPr>
            <p:cNvPr id="105" name="Picture 104">
              <a:extLst>
                <a:ext uri="{FF2B5EF4-FFF2-40B4-BE49-F238E27FC236}">
                  <a16:creationId xmlns:a16="http://schemas.microsoft.com/office/drawing/2014/main" id="{FB015D4C-BA1C-4617-9A00-9D8F0A3F3B64}"/>
                </a:ext>
              </a:extLst>
            </p:cNvPr>
            <p:cNvPicPr>
              <a:picLocks noChangeAspect="1"/>
            </p:cNvPicPr>
            <p:nvPr/>
          </p:nvPicPr>
          <p:blipFill>
            <a:blip r:embed="rId7"/>
            <a:stretch>
              <a:fillRect/>
            </a:stretch>
          </p:blipFill>
          <p:spPr>
            <a:xfrm>
              <a:off x="2389451" y="1916832"/>
              <a:ext cx="997696" cy="997696"/>
            </a:xfrm>
            <a:prstGeom prst="ellipse">
              <a:avLst/>
            </a:prstGeom>
          </p:spPr>
        </p:pic>
      </p:grpSp>
      <p:grpSp>
        <p:nvGrpSpPr>
          <p:cNvPr id="4" name="Group 3">
            <a:extLst>
              <a:ext uri="{FF2B5EF4-FFF2-40B4-BE49-F238E27FC236}">
                <a16:creationId xmlns:a16="http://schemas.microsoft.com/office/drawing/2014/main" id="{52301DE3-3FC0-417A-92B4-784EE9756371}"/>
              </a:ext>
            </a:extLst>
          </p:cNvPr>
          <p:cNvGrpSpPr/>
          <p:nvPr/>
        </p:nvGrpSpPr>
        <p:grpSpPr>
          <a:xfrm>
            <a:off x="1566973" y="3504272"/>
            <a:ext cx="1820174" cy="1487609"/>
            <a:chOff x="1566973" y="3438479"/>
            <a:chExt cx="1820174" cy="1487609"/>
          </a:xfrm>
        </p:grpSpPr>
        <p:sp>
          <p:nvSpPr>
            <p:cNvPr id="78" name="TextBox 77">
              <a:extLst>
                <a:ext uri="{FF2B5EF4-FFF2-40B4-BE49-F238E27FC236}">
                  <a16:creationId xmlns:a16="http://schemas.microsoft.com/office/drawing/2014/main" id="{ABCD4343-D0B7-4F60-9B01-93B8E6F5C0AE}"/>
                </a:ext>
              </a:extLst>
            </p:cNvPr>
            <p:cNvSpPr txBox="1"/>
            <p:nvPr/>
          </p:nvSpPr>
          <p:spPr>
            <a:xfrm>
              <a:off x="1566973" y="4464423"/>
              <a:ext cx="1820174" cy="461665"/>
            </a:xfrm>
            <a:prstGeom prst="rect">
              <a:avLst/>
            </a:prstGeom>
            <a:noFill/>
          </p:spPr>
          <p:txBody>
            <a:bodyPr wrap="square" rtlCol="0">
              <a:spAutoFit/>
            </a:bodyPr>
            <a:lstStyle/>
            <a:p>
              <a:pPr algn="ctr"/>
              <a:r>
                <a:rPr lang="en-GB" sz="1200" b="1" dirty="0">
                  <a:solidFill>
                    <a:schemeClr val="tx2"/>
                  </a:solidFill>
                </a:rPr>
                <a:t>MATERIALS</a:t>
              </a:r>
              <a:br>
                <a:rPr lang="en-GB" sz="1200" b="1" dirty="0">
                  <a:solidFill>
                    <a:schemeClr val="tx2"/>
                  </a:solidFill>
                </a:rPr>
              </a:br>
              <a:r>
                <a:rPr lang="en-GB" sz="1200" b="1" dirty="0">
                  <a:solidFill>
                    <a:schemeClr val="tx2"/>
                  </a:solidFill>
                </a:rPr>
                <a:t>ENGINEERING</a:t>
              </a:r>
            </a:p>
          </p:txBody>
        </p:sp>
        <p:pic>
          <p:nvPicPr>
            <p:cNvPr id="106" name="Picture 105">
              <a:extLst>
                <a:ext uri="{FF2B5EF4-FFF2-40B4-BE49-F238E27FC236}">
                  <a16:creationId xmlns:a16="http://schemas.microsoft.com/office/drawing/2014/main" id="{D8600B34-380D-415F-ABEB-D0D98031617E}"/>
                </a:ext>
              </a:extLst>
            </p:cNvPr>
            <p:cNvPicPr>
              <a:picLocks noChangeAspect="1"/>
            </p:cNvPicPr>
            <p:nvPr/>
          </p:nvPicPr>
          <p:blipFill>
            <a:blip r:embed="rId8"/>
            <a:stretch>
              <a:fillRect/>
            </a:stretch>
          </p:blipFill>
          <p:spPr>
            <a:xfrm>
              <a:off x="2005723" y="3438479"/>
              <a:ext cx="997200" cy="997200"/>
            </a:xfrm>
            <a:prstGeom prst="ellipse">
              <a:avLst/>
            </a:prstGeom>
          </p:spPr>
        </p:pic>
      </p:grpSp>
      <p:grpSp>
        <p:nvGrpSpPr>
          <p:cNvPr id="3" name="Group 2">
            <a:extLst>
              <a:ext uri="{FF2B5EF4-FFF2-40B4-BE49-F238E27FC236}">
                <a16:creationId xmlns:a16="http://schemas.microsoft.com/office/drawing/2014/main" id="{B896F952-4EFB-49A7-B312-C801176D945B}"/>
              </a:ext>
            </a:extLst>
          </p:cNvPr>
          <p:cNvGrpSpPr/>
          <p:nvPr/>
        </p:nvGrpSpPr>
        <p:grpSpPr>
          <a:xfrm>
            <a:off x="3027716" y="4501212"/>
            <a:ext cx="1268084" cy="1280306"/>
            <a:chOff x="3027716" y="4435419"/>
            <a:chExt cx="1268084" cy="1280306"/>
          </a:xfrm>
        </p:grpSpPr>
        <p:sp>
          <p:nvSpPr>
            <p:cNvPr id="75" name="TextBox 74">
              <a:extLst>
                <a:ext uri="{FF2B5EF4-FFF2-40B4-BE49-F238E27FC236}">
                  <a16:creationId xmlns:a16="http://schemas.microsoft.com/office/drawing/2014/main" id="{7602D8AF-1DF1-428E-958D-DACB4FBBEB72}"/>
                </a:ext>
              </a:extLst>
            </p:cNvPr>
            <p:cNvSpPr txBox="1"/>
            <p:nvPr/>
          </p:nvSpPr>
          <p:spPr>
            <a:xfrm>
              <a:off x="3027716" y="5438726"/>
              <a:ext cx="1268084" cy="276999"/>
            </a:xfrm>
            <a:prstGeom prst="rect">
              <a:avLst/>
            </a:prstGeom>
            <a:noFill/>
          </p:spPr>
          <p:txBody>
            <a:bodyPr wrap="square" rtlCol="0">
              <a:spAutoFit/>
            </a:bodyPr>
            <a:lstStyle/>
            <a:p>
              <a:pPr algn="ctr"/>
              <a:r>
                <a:rPr lang="en-GB" sz="1200" b="1" dirty="0">
                  <a:solidFill>
                    <a:schemeClr val="tx2"/>
                  </a:solidFill>
                </a:rPr>
                <a:t>TESTING / QA</a:t>
              </a:r>
            </a:p>
          </p:txBody>
        </p:sp>
        <p:pic>
          <p:nvPicPr>
            <p:cNvPr id="107" name="Picture 106">
              <a:extLst>
                <a:ext uri="{FF2B5EF4-FFF2-40B4-BE49-F238E27FC236}">
                  <a16:creationId xmlns:a16="http://schemas.microsoft.com/office/drawing/2014/main" id="{082F2539-38A5-49F8-8B25-745BA70ED446}"/>
                </a:ext>
              </a:extLst>
            </p:cNvPr>
            <p:cNvPicPr>
              <a:picLocks noChangeAspect="1"/>
            </p:cNvPicPr>
            <p:nvPr/>
          </p:nvPicPr>
          <p:blipFill>
            <a:blip r:embed="rId9"/>
            <a:stretch>
              <a:fillRect/>
            </a:stretch>
          </p:blipFill>
          <p:spPr>
            <a:xfrm>
              <a:off x="3160002" y="4435419"/>
              <a:ext cx="997200" cy="997200"/>
            </a:xfrm>
            <a:prstGeom prst="ellipse">
              <a:avLst/>
            </a:prstGeom>
          </p:spPr>
        </p:pic>
      </p:grpSp>
      <p:grpSp>
        <p:nvGrpSpPr>
          <p:cNvPr id="7" name="Group 6">
            <a:extLst>
              <a:ext uri="{FF2B5EF4-FFF2-40B4-BE49-F238E27FC236}">
                <a16:creationId xmlns:a16="http://schemas.microsoft.com/office/drawing/2014/main" id="{F681214B-2B89-4AEB-8BC6-A53D4ED9B5BB}"/>
              </a:ext>
            </a:extLst>
          </p:cNvPr>
          <p:cNvGrpSpPr/>
          <p:nvPr/>
        </p:nvGrpSpPr>
        <p:grpSpPr>
          <a:xfrm>
            <a:off x="5209622" y="1104812"/>
            <a:ext cx="1820174" cy="1461478"/>
            <a:chOff x="5209622" y="1039019"/>
            <a:chExt cx="1820174" cy="1461478"/>
          </a:xfrm>
        </p:grpSpPr>
        <p:sp>
          <p:nvSpPr>
            <p:cNvPr id="87" name="TextBox 86">
              <a:extLst>
                <a:ext uri="{FF2B5EF4-FFF2-40B4-BE49-F238E27FC236}">
                  <a16:creationId xmlns:a16="http://schemas.microsoft.com/office/drawing/2014/main" id="{CBDB0711-8D8D-47AB-86FE-21A24845FDBE}"/>
                </a:ext>
              </a:extLst>
            </p:cNvPr>
            <p:cNvSpPr txBox="1"/>
            <p:nvPr/>
          </p:nvSpPr>
          <p:spPr>
            <a:xfrm>
              <a:off x="5209622" y="2038832"/>
              <a:ext cx="1820174" cy="461665"/>
            </a:xfrm>
            <a:prstGeom prst="rect">
              <a:avLst/>
            </a:prstGeom>
            <a:noFill/>
          </p:spPr>
          <p:txBody>
            <a:bodyPr wrap="square" rtlCol="0">
              <a:spAutoFit/>
            </a:bodyPr>
            <a:lstStyle/>
            <a:p>
              <a:pPr algn="ctr"/>
              <a:r>
                <a:rPr lang="en-GB" sz="1200" b="1">
                  <a:solidFill>
                    <a:schemeClr val="tx2"/>
                  </a:solidFill>
                </a:rPr>
                <a:t>PRODUCT DESIGN &amp; DEVELOPMENT</a:t>
              </a:r>
            </a:p>
          </p:txBody>
        </p:sp>
        <p:pic>
          <p:nvPicPr>
            <p:cNvPr id="115" name="Picture 114">
              <a:extLst>
                <a:ext uri="{FF2B5EF4-FFF2-40B4-BE49-F238E27FC236}">
                  <a16:creationId xmlns:a16="http://schemas.microsoft.com/office/drawing/2014/main" id="{BA6F6FBE-F8F0-47D5-AA2D-0F7EEC068663}"/>
                </a:ext>
              </a:extLst>
            </p:cNvPr>
            <p:cNvPicPr>
              <a:picLocks noChangeAspect="1"/>
            </p:cNvPicPr>
            <p:nvPr/>
          </p:nvPicPr>
          <p:blipFill>
            <a:blip r:embed="rId10"/>
            <a:stretch>
              <a:fillRect/>
            </a:stretch>
          </p:blipFill>
          <p:spPr>
            <a:xfrm>
              <a:off x="5641906" y="1039019"/>
              <a:ext cx="997200" cy="997200"/>
            </a:xfrm>
            <a:prstGeom prst="ellipse">
              <a:avLst/>
            </a:prstGeom>
          </p:spPr>
        </p:pic>
      </p:grpSp>
      <p:grpSp>
        <p:nvGrpSpPr>
          <p:cNvPr id="8" name="Group 7">
            <a:extLst>
              <a:ext uri="{FF2B5EF4-FFF2-40B4-BE49-F238E27FC236}">
                <a16:creationId xmlns:a16="http://schemas.microsoft.com/office/drawing/2014/main" id="{8AC65296-78C5-4701-9E1A-364F661A0B46}"/>
              </a:ext>
            </a:extLst>
          </p:cNvPr>
          <p:cNvGrpSpPr/>
          <p:nvPr/>
        </p:nvGrpSpPr>
        <p:grpSpPr>
          <a:xfrm>
            <a:off x="7001060" y="1378757"/>
            <a:ext cx="1820174" cy="1284662"/>
            <a:chOff x="7001060" y="1312964"/>
            <a:chExt cx="1820174" cy="1284662"/>
          </a:xfrm>
        </p:grpSpPr>
        <p:sp>
          <p:nvSpPr>
            <p:cNvPr id="84" name="TextBox 83">
              <a:extLst>
                <a:ext uri="{FF2B5EF4-FFF2-40B4-BE49-F238E27FC236}">
                  <a16:creationId xmlns:a16="http://schemas.microsoft.com/office/drawing/2014/main" id="{9A337E40-AA74-4400-9F59-C06631D15F67}"/>
                </a:ext>
              </a:extLst>
            </p:cNvPr>
            <p:cNvSpPr txBox="1"/>
            <p:nvPr/>
          </p:nvSpPr>
          <p:spPr>
            <a:xfrm>
              <a:off x="7001060" y="2320627"/>
              <a:ext cx="1820174" cy="276999"/>
            </a:xfrm>
            <a:prstGeom prst="rect">
              <a:avLst/>
            </a:prstGeom>
            <a:noFill/>
          </p:spPr>
          <p:txBody>
            <a:bodyPr wrap="square" rtlCol="0">
              <a:spAutoFit/>
            </a:bodyPr>
            <a:lstStyle/>
            <a:p>
              <a:pPr algn="ctr"/>
              <a:r>
                <a:rPr lang="en-GB" sz="1200" b="1" dirty="0">
                  <a:solidFill>
                    <a:schemeClr val="tx2"/>
                  </a:solidFill>
                </a:rPr>
                <a:t>MANUFACTURING</a:t>
              </a:r>
            </a:p>
          </p:txBody>
        </p:sp>
        <p:pic>
          <p:nvPicPr>
            <p:cNvPr id="116" name="Picture 115">
              <a:extLst>
                <a:ext uri="{FF2B5EF4-FFF2-40B4-BE49-F238E27FC236}">
                  <a16:creationId xmlns:a16="http://schemas.microsoft.com/office/drawing/2014/main" id="{D51012C2-796A-40E5-B64E-3828AF398768}"/>
                </a:ext>
              </a:extLst>
            </p:cNvPr>
            <p:cNvPicPr>
              <a:picLocks noChangeAspect="1"/>
            </p:cNvPicPr>
            <p:nvPr/>
          </p:nvPicPr>
          <p:blipFill>
            <a:blip r:embed="rId11"/>
            <a:stretch>
              <a:fillRect/>
            </a:stretch>
          </p:blipFill>
          <p:spPr>
            <a:xfrm>
              <a:off x="7412547" y="1312964"/>
              <a:ext cx="997200" cy="997200"/>
            </a:xfrm>
            <a:prstGeom prst="ellipse">
              <a:avLst/>
            </a:prstGeom>
          </p:spPr>
        </p:pic>
      </p:grpSp>
      <p:grpSp>
        <p:nvGrpSpPr>
          <p:cNvPr id="9" name="Group 8">
            <a:extLst>
              <a:ext uri="{FF2B5EF4-FFF2-40B4-BE49-F238E27FC236}">
                <a16:creationId xmlns:a16="http://schemas.microsoft.com/office/drawing/2014/main" id="{4C228329-844A-48B4-A41C-9E1529EE0548}"/>
              </a:ext>
            </a:extLst>
          </p:cNvPr>
          <p:cNvGrpSpPr/>
          <p:nvPr/>
        </p:nvGrpSpPr>
        <p:grpSpPr>
          <a:xfrm>
            <a:off x="8429330" y="1985622"/>
            <a:ext cx="1820174" cy="1471170"/>
            <a:chOff x="8429330" y="1919829"/>
            <a:chExt cx="1820174" cy="1471170"/>
          </a:xfrm>
        </p:grpSpPr>
        <p:sp>
          <p:nvSpPr>
            <p:cNvPr id="90" name="TextBox 89">
              <a:extLst>
                <a:ext uri="{FF2B5EF4-FFF2-40B4-BE49-F238E27FC236}">
                  <a16:creationId xmlns:a16="http://schemas.microsoft.com/office/drawing/2014/main" id="{9A0E3AE1-1890-496D-83BC-F598ECD73285}"/>
                </a:ext>
              </a:extLst>
            </p:cNvPr>
            <p:cNvSpPr txBox="1"/>
            <p:nvPr/>
          </p:nvSpPr>
          <p:spPr>
            <a:xfrm>
              <a:off x="8429330" y="2929334"/>
              <a:ext cx="1820174" cy="461665"/>
            </a:xfrm>
            <a:prstGeom prst="rect">
              <a:avLst/>
            </a:prstGeom>
            <a:noFill/>
          </p:spPr>
          <p:txBody>
            <a:bodyPr wrap="square" rtlCol="0">
              <a:spAutoFit/>
            </a:bodyPr>
            <a:lstStyle/>
            <a:p>
              <a:pPr algn="ctr"/>
              <a:r>
                <a:rPr lang="en-GB" sz="1200" b="1">
                  <a:solidFill>
                    <a:schemeClr val="tx2"/>
                  </a:solidFill>
                </a:rPr>
                <a:t>ENVIRONMENTAL &amp; REGULATORY</a:t>
              </a:r>
            </a:p>
          </p:txBody>
        </p:sp>
        <p:pic>
          <p:nvPicPr>
            <p:cNvPr id="117" name="Picture 116">
              <a:extLst>
                <a:ext uri="{FF2B5EF4-FFF2-40B4-BE49-F238E27FC236}">
                  <a16:creationId xmlns:a16="http://schemas.microsoft.com/office/drawing/2014/main" id="{70BC0924-CF10-4603-B81E-ABACF51EFC6F}"/>
                </a:ext>
              </a:extLst>
            </p:cNvPr>
            <p:cNvPicPr>
              <a:picLocks noChangeAspect="1"/>
            </p:cNvPicPr>
            <p:nvPr/>
          </p:nvPicPr>
          <p:blipFill>
            <a:blip r:embed="rId12"/>
            <a:stretch>
              <a:fillRect/>
            </a:stretch>
          </p:blipFill>
          <p:spPr>
            <a:xfrm>
              <a:off x="8837093" y="1919829"/>
              <a:ext cx="997200" cy="997200"/>
            </a:xfrm>
            <a:prstGeom prst="ellipse">
              <a:avLst/>
            </a:prstGeom>
          </p:spPr>
        </p:pic>
      </p:grpSp>
      <p:grpSp>
        <p:nvGrpSpPr>
          <p:cNvPr id="10" name="Group 9">
            <a:extLst>
              <a:ext uri="{FF2B5EF4-FFF2-40B4-BE49-F238E27FC236}">
                <a16:creationId xmlns:a16="http://schemas.microsoft.com/office/drawing/2014/main" id="{140FBC79-C72F-470A-84F7-4A63AFD105CF}"/>
              </a:ext>
            </a:extLst>
          </p:cNvPr>
          <p:cNvGrpSpPr/>
          <p:nvPr/>
        </p:nvGrpSpPr>
        <p:grpSpPr>
          <a:xfrm>
            <a:off x="8727115" y="3494903"/>
            <a:ext cx="1820174" cy="1302774"/>
            <a:chOff x="8727115" y="3429110"/>
            <a:chExt cx="1820174" cy="1302774"/>
          </a:xfrm>
        </p:grpSpPr>
        <p:sp>
          <p:nvSpPr>
            <p:cNvPr id="93" name="TextBox 92">
              <a:extLst>
                <a:ext uri="{FF2B5EF4-FFF2-40B4-BE49-F238E27FC236}">
                  <a16:creationId xmlns:a16="http://schemas.microsoft.com/office/drawing/2014/main" id="{A53C9A19-3C1B-44B9-BA46-79BB65942BC5}"/>
                </a:ext>
              </a:extLst>
            </p:cNvPr>
            <p:cNvSpPr txBox="1"/>
            <p:nvPr/>
          </p:nvSpPr>
          <p:spPr>
            <a:xfrm>
              <a:off x="8727115" y="4454885"/>
              <a:ext cx="1820174" cy="276999"/>
            </a:xfrm>
            <a:prstGeom prst="rect">
              <a:avLst/>
            </a:prstGeom>
            <a:noFill/>
          </p:spPr>
          <p:txBody>
            <a:bodyPr wrap="square" rtlCol="0">
              <a:spAutoFit/>
            </a:bodyPr>
            <a:lstStyle/>
            <a:p>
              <a:pPr algn="ctr"/>
              <a:r>
                <a:rPr lang="en-GB" sz="1200" b="1" dirty="0">
                  <a:solidFill>
                    <a:schemeClr val="tx2"/>
                  </a:solidFill>
                </a:rPr>
                <a:t>PROCUREMENT</a:t>
              </a:r>
            </a:p>
          </p:txBody>
        </p:sp>
        <p:pic>
          <p:nvPicPr>
            <p:cNvPr id="118" name="Picture 117">
              <a:extLst>
                <a:ext uri="{FF2B5EF4-FFF2-40B4-BE49-F238E27FC236}">
                  <a16:creationId xmlns:a16="http://schemas.microsoft.com/office/drawing/2014/main" id="{0B085D35-A95E-414F-9D4C-F14DB8FB0B54}"/>
                </a:ext>
              </a:extLst>
            </p:cNvPr>
            <p:cNvPicPr>
              <a:picLocks noChangeAspect="1"/>
            </p:cNvPicPr>
            <p:nvPr/>
          </p:nvPicPr>
          <p:blipFill>
            <a:blip r:embed="rId13"/>
            <a:stretch>
              <a:fillRect/>
            </a:stretch>
          </p:blipFill>
          <p:spPr>
            <a:xfrm>
              <a:off x="9140612" y="3429110"/>
              <a:ext cx="997200" cy="997200"/>
            </a:xfrm>
            <a:prstGeom prst="ellipse">
              <a:avLst/>
            </a:prstGeom>
          </p:spPr>
        </p:pic>
      </p:grpSp>
      <p:grpSp>
        <p:nvGrpSpPr>
          <p:cNvPr id="11" name="Group 10">
            <a:extLst>
              <a:ext uri="{FF2B5EF4-FFF2-40B4-BE49-F238E27FC236}">
                <a16:creationId xmlns:a16="http://schemas.microsoft.com/office/drawing/2014/main" id="{24A080BE-019A-46FB-86E3-1A1685DD3C9C}"/>
              </a:ext>
            </a:extLst>
          </p:cNvPr>
          <p:cNvGrpSpPr/>
          <p:nvPr/>
        </p:nvGrpSpPr>
        <p:grpSpPr>
          <a:xfrm>
            <a:off x="7639032" y="4530216"/>
            <a:ext cx="1820174" cy="1293635"/>
            <a:chOff x="7639032" y="4464423"/>
            <a:chExt cx="1820174" cy="1293635"/>
          </a:xfrm>
        </p:grpSpPr>
        <p:sp>
          <p:nvSpPr>
            <p:cNvPr id="96" name="TextBox 95">
              <a:extLst>
                <a:ext uri="{FF2B5EF4-FFF2-40B4-BE49-F238E27FC236}">
                  <a16:creationId xmlns:a16="http://schemas.microsoft.com/office/drawing/2014/main" id="{C2303D4F-6D7B-480A-A31E-B9466CEDB8A1}"/>
                </a:ext>
              </a:extLst>
            </p:cNvPr>
            <p:cNvSpPr txBox="1"/>
            <p:nvPr/>
          </p:nvSpPr>
          <p:spPr>
            <a:xfrm>
              <a:off x="7639032" y="5481059"/>
              <a:ext cx="1820174" cy="276999"/>
            </a:xfrm>
            <a:prstGeom prst="rect">
              <a:avLst/>
            </a:prstGeom>
            <a:noFill/>
          </p:spPr>
          <p:txBody>
            <a:bodyPr wrap="square" rtlCol="0">
              <a:spAutoFit/>
            </a:bodyPr>
            <a:lstStyle/>
            <a:p>
              <a:pPr algn="ctr"/>
              <a:r>
                <a:rPr lang="en-GB" sz="1200" b="1" dirty="0">
                  <a:solidFill>
                    <a:schemeClr val="tx2"/>
                  </a:solidFill>
                </a:rPr>
                <a:t>SUPPLIERS</a:t>
              </a:r>
            </a:p>
          </p:txBody>
        </p:sp>
        <p:pic>
          <p:nvPicPr>
            <p:cNvPr id="119" name="Picture 118">
              <a:extLst>
                <a:ext uri="{FF2B5EF4-FFF2-40B4-BE49-F238E27FC236}">
                  <a16:creationId xmlns:a16="http://schemas.microsoft.com/office/drawing/2014/main" id="{531C2E56-B591-42F2-80E2-9208F80C82E6}"/>
                </a:ext>
              </a:extLst>
            </p:cNvPr>
            <p:cNvPicPr>
              <a:picLocks noChangeAspect="1"/>
            </p:cNvPicPr>
            <p:nvPr/>
          </p:nvPicPr>
          <p:blipFill>
            <a:blip r:embed="rId14"/>
            <a:stretch>
              <a:fillRect/>
            </a:stretch>
          </p:blipFill>
          <p:spPr>
            <a:xfrm>
              <a:off x="8049484" y="4464423"/>
              <a:ext cx="997200" cy="997200"/>
            </a:xfrm>
            <a:prstGeom prst="ellipse">
              <a:avLst/>
            </a:prstGeom>
          </p:spPr>
        </p:pic>
      </p:grpSp>
      <p:sp>
        <p:nvSpPr>
          <p:cNvPr id="120" name="TextBox 119">
            <a:extLst>
              <a:ext uri="{FF2B5EF4-FFF2-40B4-BE49-F238E27FC236}">
                <a16:creationId xmlns:a16="http://schemas.microsoft.com/office/drawing/2014/main" id="{904B17E5-63F4-4DB4-B0E0-9C31A4C0D34B}"/>
              </a:ext>
            </a:extLst>
          </p:cNvPr>
          <p:cNvSpPr txBox="1"/>
          <p:nvPr/>
        </p:nvSpPr>
        <p:spPr>
          <a:xfrm>
            <a:off x="10396110" y="48924"/>
            <a:ext cx="1388522" cy="184666"/>
          </a:xfrm>
          <a:prstGeom prst="rect">
            <a:avLst/>
          </a:prstGeom>
          <a:noFill/>
        </p:spPr>
        <p:txBody>
          <a:bodyPr wrap="none" rtlCol="0">
            <a:spAutoFit/>
          </a:bodyPr>
          <a:lstStyle/>
          <a:p>
            <a:r>
              <a:rPr lang="en-GB" sz="600" dirty="0">
                <a:solidFill>
                  <a:schemeClr val="tx1">
                    <a:lumMod val="65000"/>
                    <a:lumOff val="35000"/>
                  </a:schemeClr>
                </a:solidFill>
                <a:latin typeface="Arial" panose="020B0604020202020204" pitchFamily="34" charset="0"/>
                <a:cs typeface="Arial" panose="020B0604020202020204" pitchFamily="34" charset="0"/>
              </a:rPr>
              <a:t>Images: licensed from Shutterstock</a:t>
            </a:r>
          </a:p>
        </p:txBody>
      </p:sp>
      <p:sp>
        <p:nvSpPr>
          <p:cNvPr id="12" name="Footer Placeholder 11">
            <a:extLst>
              <a:ext uri="{FF2B5EF4-FFF2-40B4-BE49-F238E27FC236}">
                <a16:creationId xmlns:a16="http://schemas.microsoft.com/office/drawing/2014/main" id="{1F4B19C1-C705-480D-84CA-F7F6E36E376D}"/>
              </a:ext>
            </a:extLst>
          </p:cNvPr>
          <p:cNvSpPr>
            <a:spLocks noGrp="1"/>
          </p:cNvSpPr>
          <p:nvPr>
            <p:ph type="ftr" sz="quarter" idx="3"/>
          </p:nvPr>
        </p:nvSpPr>
        <p:spPr/>
        <p:txBody>
          <a:bodyPr/>
          <a:lstStyle/>
          <a:p>
            <a:r>
              <a:rPr lang="en-GB"/>
              <a:t>© Granta Design | CONFIDENTIAL</a:t>
            </a:r>
            <a:endParaRPr lang="en-GB" dirty="0"/>
          </a:p>
        </p:txBody>
      </p:sp>
      <p:pic>
        <p:nvPicPr>
          <p:cNvPr id="76" name="Picture 9">
            <a:extLst>
              <a:ext uri="{FF2B5EF4-FFF2-40B4-BE49-F238E27FC236}">
                <a16:creationId xmlns:a16="http://schemas.microsoft.com/office/drawing/2014/main" id="{9D382924-83F4-4405-9CE2-408E3B48825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77" name="Picture 10">
            <a:extLst>
              <a:ext uri="{FF2B5EF4-FFF2-40B4-BE49-F238E27FC236}">
                <a16:creationId xmlns:a16="http://schemas.microsoft.com/office/drawing/2014/main" id="{716ECD2B-B611-4456-8083-075302589E8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326726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up)">
                                      <p:cBhvr>
                                        <p:cTn id="35" dur="500"/>
                                        <p:tgtEl>
                                          <p:spTgt spid="60"/>
                                        </p:tgtEl>
                                      </p:cBhvr>
                                    </p:animEffect>
                                  </p:childTnLst>
                                </p:cTn>
                              </p:par>
                            </p:childTnLst>
                          </p:cTn>
                        </p:par>
                        <p:par>
                          <p:cTn id="36" fill="hold">
                            <p:stCondLst>
                              <p:cond delay="1000"/>
                            </p:stCondLst>
                            <p:childTnLst>
                              <p:par>
                                <p:cTn id="37" presetID="16" presetClass="entr" presetSubtype="37" fill="hold" nodeType="after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barn(outVertical)">
                                      <p:cBhvr>
                                        <p:cTn id="39" dur="500"/>
                                        <p:tgtEl>
                                          <p:spTgt spid="98"/>
                                        </p:tgtEl>
                                      </p:cBhvr>
                                    </p:animEffect>
                                  </p:childTnLst>
                                </p:cTn>
                              </p:par>
                              <p:par>
                                <p:cTn id="40" presetID="16" presetClass="entr" presetSubtype="37"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barn(outVertical)">
                                      <p:cBhvr>
                                        <p:cTn id="42" dur="500"/>
                                        <p:tgtEl>
                                          <p:spTgt spid="54"/>
                                        </p:tgtEl>
                                      </p:cBhvr>
                                    </p:animEffect>
                                  </p:childTnLst>
                                </p:cTn>
                              </p:par>
                              <p:par>
                                <p:cTn id="43" presetID="16" presetClass="entr" presetSubtype="37" fill="hold"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barn(outVertical)">
                                      <p:cBhvr>
                                        <p:cTn id="4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Bild 9" descr="Screen Shot 2017-11-02 at 12.44.16.png">
            <a:extLst>
              <a:ext uri="{FF2B5EF4-FFF2-40B4-BE49-F238E27FC236}">
                <a16:creationId xmlns:a16="http://schemas.microsoft.com/office/drawing/2014/main" id="{B03E1FEA-51E4-4180-AE50-5F1AFB1B5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198318"/>
          </a:xfrm>
          <a:prstGeom prst="rect">
            <a:avLst/>
          </a:prstGeom>
        </p:spPr>
      </p:pic>
      <p:grpSp>
        <p:nvGrpSpPr>
          <p:cNvPr id="6" name="Group 5"/>
          <p:cNvGrpSpPr/>
          <p:nvPr/>
        </p:nvGrpSpPr>
        <p:grpSpPr>
          <a:xfrm>
            <a:off x="5213405" y="1603446"/>
            <a:ext cx="1764000" cy="1361751"/>
            <a:chOff x="3689405" y="1532525"/>
            <a:chExt cx="1764000" cy="1361751"/>
          </a:xfrm>
        </p:grpSpPr>
        <p:sp>
          <p:nvSpPr>
            <p:cNvPr id="25" name="TextBox 24"/>
            <p:cNvSpPr txBox="1"/>
            <p:nvPr/>
          </p:nvSpPr>
          <p:spPr>
            <a:xfrm>
              <a:off x="3689405" y="1532525"/>
              <a:ext cx="1764000" cy="738664"/>
            </a:xfrm>
            <a:prstGeom prst="rect">
              <a:avLst/>
            </a:prstGeom>
            <a:solidFill>
              <a:srgbClr val="FFFF00"/>
            </a:solidFill>
            <a:ln>
              <a:noFill/>
            </a:ln>
          </p:spPr>
          <p:txBody>
            <a:bodyPr wrap="square" rtlCol="0">
              <a:spAutoFit/>
            </a:bodyPr>
            <a:lstStyle/>
            <a:p>
              <a:pPr algn="ctr"/>
              <a:r>
                <a:rPr lang="en-GB" sz="1400" dirty="0">
                  <a:latin typeface="Arial" panose="020B0604020202020204" pitchFamily="34" charset="0"/>
                  <a:cs typeface="Arial" panose="020B0604020202020204" pitchFamily="34" charset="0"/>
                </a:rPr>
                <a:t>Based on a ‘single view of the truth’ for materials</a:t>
              </a:r>
            </a:p>
          </p:txBody>
        </p:sp>
        <p:sp>
          <p:nvSpPr>
            <p:cNvPr id="29" name="Down Arrow 28"/>
            <p:cNvSpPr/>
            <p:nvPr/>
          </p:nvSpPr>
          <p:spPr>
            <a:xfrm>
              <a:off x="4317556" y="2377441"/>
              <a:ext cx="492981" cy="516835"/>
            </a:xfrm>
            <a:prstGeom prst="down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grpSp>
      <p:sp>
        <p:nvSpPr>
          <p:cNvPr id="3" name="Title 2"/>
          <p:cNvSpPr>
            <a:spLocks noGrp="1"/>
          </p:cNvSpPr>
          <p:nvPr>
            <p:ph type="title"/>
          </p:nvPr>
        </p:nvSpPr>
        <p:spPr>
          <a:xfrm>
            <a:off x="0" y="113403"/>
            <a:ext cx="11163300" cy="971550"/>
          </a:xfrm>
        </p:spPr>
        <p:txBody>
          <a:bodyPr>
            <a:normAutofit/>
          </a:bodyPr>
          <a:lstStyle/>
          <a:p>
            <a:r>
              <a:rPr lang="en-GB" sz="4400" dirty="0">
                <a:latin typeface="+mj-lt"/>
              </a:rPr>
              <a:t>Targeted apps where they are needed</a:t>
            </a:r>
          </a:p>
        </p:txBody>
      </p:sp>
      <p:grpSp>
        <p:nvGrpSpPr>
          <p:cNvPr id="47" name="Group 46">
            <a:extLst>
              <a:ext uri="{FF2B5EF4-FFF2-40B4-BE49-F238E27FC236}">
                <a16:creationId xmlns:a16="http://schemas.microsoft.com/office/drawing/2014/main" id="{C19D84AD-2810-4102-B23C-226E86548CD5}"/>
              </a:ext>
            </a:extLst>
          </p:cNvPr>
          <p:cNvGrpSpPr/>
          <p:nvPr/>
        </p:nvGrpSpPr>
        <p:grpSpPr>
          <a:xfrm>
            <a:off x="4646762" y="2950587"/>
            <a:ext cx="2898476" cy="1600018"/>
            <a:chOff x="3174521" y="4015787"/>
            <a:chExt cx="2898476" cy="1600018"/>
          </a:xfrm>
        </p:grpSpPr>
        <p:pic>
          <p:nvPicPr>
            <p:cNvPr id="53" name="Picture 52">
              <a:extLst>
                <a:ext uri="{FF2B5EF4-FFF2-40B4-BE49-F238E27FC236}">
                  <a16:creationId xmlns:a16="http://schemas.microsoft.com/office/drawing/2014/main" id="{4B91BC93-C49A-430D-87CF-6680D012C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5728" y="4274089"/>
              <a:ext cx="1584406" cy="1341716"/>
            </a:xfrm>
            <a:prstGeom prst="rect">
              <a:avLst/>
            </a:prstGeom>
          </p:spPr>
        </p:pic>
        <p:sp>
          <p:nvSpPr>
            <p:cNvPr id="55" name="TextBox 54">
              <a:extLst>
                <a:ext uri="{FF2B5EF4-FFF2-40B4-BE49-F238E27FC236}">
                  <a16:creationId xmlns:a16="http://schemas.microsoft.com/office/drawing/2014/main" id="{E342198A-9818-4C48-A0A2-DDE1A59AD870}"/>
                </a:ext>
              </a:extLst>
            </p:cNvPr>
            <p:cNvSpPr txBox="1"/>
            <p:nvPr/>
          </p:nvSpPr>
          <p:spPr>
            <a:xfrm>
              <a:off x="3174521" y="4056920"/>
              <a:ext cx="2898476" cy="834281"/>
            </a:xfrm>
            <a:prstGeom prst="rect">
              <a:avLst/>
            </a:prstGeom>
            <a:noFill/>
          </p:spPr>
          <p:txBody>
            <a:bodyPr wrap="square" rtlCol="0">
              <a:prstTxWarp prst="textArchDown">
                <a:avLst/>
              </a:prstTxWarp>
              <a:spAutoFit/>
            </a:bodyPr>
            <a:lstStyle/>
            <a:p>
              <a:pPr algn="ctr"/>
              <a:r>
                <a:rPr lang="en-GB" sz="1200" b="1" dirty="0">
                  <a:solidFill>
                    <a:schemeClr val="bg1"/>
                  </a:solidFill>
                </a:rPr>
                <a:t>CORPORATE</a:t>
              </a:r>
              <a:br>
                <a:rPr lang="en-GB" sz="1200" b="1" dirty="0">
                  <a:solidFill>
                    <a:schemeClr val="bg1"/>
                  </a:solidFill>
                </a:rPr>
              </a:br>
              <a:r>
                <a:rPr lang="en-GB" sz="1200" b="1" dirty="0">
                  <a:solidFill>
                    <a:schemeClr val="bg1"/>
                  </a:solidFill>
                </a:rPr>
                <a:t>MATERIALS</a:t>
              </a:r>
              <a:br>
                <a:rPr lang="en-GB" sz="1200" b="1" dirty="0">
                  <a:solidFill>
                    <a:schemeClr val="bg1"/>
                  </a:solidFill>
                </a:rPr>
              </a:br>
              <a:r>
                <a:rPr lang="en-GB" sz="1200" b="1" dirty="0">
                  <a:solidFill>
                    <a:schemeClr val="bg1"/>
                  </a:solidFill>
                </a:rPr>
                <a:t>INFORMATION</a:t>
              </a:r>
            </a:p>
          </p:txBody>
        </p:sp>
        <p:pic>
          <p:nvPicPr>
            <p:cNvPr id="56" name="Picture 55">
              <a:extLst>
                <a:ext uri="{FF2B5EF4-FFF2-40B4-BE49-F238E27FC236}">
                  <a16:creationId xmlns:a16="http://schemas.microsoft.com/office/drawing/2014/main" id="{E198713E-4C2F-4B45-9F98-D4725EF3EC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3951" y="4015787"/>
              <a:ext cx="502720" cy="471747"/>
            </a:xfrm>
            <a:prstGeom prst="rect">
              <a:avLst/>
            </a:prstGeom>
          </p:spPr>
        </p:pic>
      </p:grpSp>
      <p:grpSp>
        <p:nvGrpSpPr>
          <p:cNvPr id="8" name="Group 7">
            <a:extLst>
              <a:ext uri="{FF2B5EF4-FFF2-40B4-BE49-F238E27FC236}">
                <a16:creationId xmlns:a16="http://schemas.microsoft.com/office/drawing/2014/main" id="{7C94C0A7-6624-4374-BE77-8188D327B94C}"/>
              </a:ext>
            </a:extLst>
          </p:cNvPr>
          <p:cNvGrpSpPr/>
          <p:nvPr/>
        </p:nvGrpSpPr>
        <p:grpSpPr>
          <a:xfrm>
            <a:off x="1683027" y="1412776"/>
            <a:ext cx="4115842" cy="2211310"/>
            <a:chOff x="1683027" y="1341856"/>
            <a:chExt cx="4115842" cy="2211310"/>
          </a:xfrm>
        </p:grpSpPr>
        <p:grpSp>
          <p:nvGrpSpPr>
            <p:cNvPr id="52" name="Group 51"/>
            <p:cNvGrpSpPr/>
            <p:nvPr/>
          </p:nvGrpSpPr>
          <p:grpSpPr>
            <a:xfrm>
              <a:off x="1683027" y="1341856"/>
              <a:ext cx="4115842" cy="2211310"/>
              <a:chOff x="159026" y="1341855"/>
              <a:chExt cx="4115842" cy="221131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375" y="1341855"/>
                <a:ext cx="2977019" cy="1813324"/>
              </a:xfrm>
              <a:prstGeom prst="rect">
                <a:avLst/>
              </a:prstGeom>
              <a:effectLst>
                <a:outerShdw blurRad="50800" dist="38100" dir="5400000" algn="t" rotWithShape="0">
                  <a:prstClr val="black">
                    <a:alpha val="40000"/>
                  </a:prstClr>
                </a:outerShdw>
              </a:effectLst>
            </p:spPr>
          </p:pic>
          <p:sp>
            <p:nvSpPr>
              <p:cNvPr id="26" name="TextBox 25"/>
              <p:cNvSpPr txBox="1"/>
              <p:nvPr/>
            </p:nvSpPr>
            <p:spPr>
              <a:xfrm>
                <a:off x="159026" y="3166585"/>
                <a:ext cx="3101009" cy="307777"/>
              </a:xfrm>
              <a:prstGeom prst="rect">
                <a:avLst/>
              </a:prstGeom>
              <a:noFill/>
            </p:spPr>
            <p:txBody>
              <a:bodyPr wrap="square" rtlCol="0">
                <a:spAutoFit/>
              </a:bodyPr>
              <a:lstStyle/>
              <a:p>
                <a:pPr algn="ctr"/>
                <a:r>
                  <a:rPr lang="en-GB" sz="1400" dirty="0" err="1">
                    <a:latin typeface="Arial" panose="020B0604020202020204" pitchFamily="34" charset="0"/>
                    <a:cs typeface="Arial" panose="020B0604020202020204" pitchFamily="34" charset="0"/>
                  </a:rPr>
                  <a:t>Analyze</a:t>
                </a:r>
                <a:r>
                  <a:rPr lang="en-GB" sz="1400" dirty="0">
                    <a:latin typeface="Arial" panose="020B0604020202020204" pitchFamily="34" charset="0"/>
                    <a:cs typeface="Arial" panose="020B0604020202020204" pitchFamily="34" charset="0"/>
                  </a:rPr>
                  <a:t> property data</a:t>
                </a:r>
              </a:p>
            </p:txBody>
          </p:sp>
          <p:grpSp>
            <p:nvGrpSpPr>
              <p:cNvPr id="46" name="Group 45"/>
              <p:cNvGrpSpPr/>
              <p:nvPr/>
            </p:nvGrpSpPr>
            <p:grpSpPr>
              <a:xfrm>
                <a:off x="2454694" y="1929081"/>
                <a:ext cx="1820174" cy="1624084"/>
                <a:chOff x="2510351" y="2040395"/>
                <a:chExt cx="1820174" cy="1624084"/>
              </a:xfrm>
            </p:grpSpPr>
            <p:sp>
              <p:nvSpPr>
                <p:cNvPr id="7" name="Oval 6"/>
                <p:cNvSpPr/>
                <p:nvPr/>
              </p:nvSpPr>
              <p:spPr>
                <a:xfrm>
                  <a:off x="2592236" y="2040395"/>
                  <a:ext cx="1624084" cy="1624084"/>
                </a:xfrm>
                <a:prstGeom prst="ellipse">
                  <a:avLst/>
                </a:prstGeom>
                <a:solidFill>
                  <a:srgbClr val="FFFFFF">
                    <a:alpha val="80000"/>
                  </a:srgbClr>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latin typeface="Arial" panose="020B0604020202020204" pitchFamily="34" charset="0"/>
                    <a:cs typeface="Arial" panose="020B0604020202020204" pitchFamily="34" charset="0"/>
                  </a:endParaRPr>
                </a:p>
              </p:txBody>
            </p:sp>
            <p:sp>
              <p:nvSpPr>
                <p:cNvPr id="17" name="TextBox 16"/>
                <p:cNvSpPr txBox="1"/>
                <p:nvPr/>
              </p:nvSpPr>
              <p:spPr>
                <a:xfrm>
                  <a:off x="2510351" y="3049981"/>
                  <a:ext cx="1820174" cy="461665"/>
                </a:xfrm>
                <a:prstGeom prst="rect">
                  <a:avLst/>
                </a:prstGeom>
                <a:noFill/>
              </p:spPr>
              <p:txBody>
                <a:bodyPr wrap="square" rtlCol="0">
                  <a:spAutoFit/>
                </a:bodyPr>
                <a:lstStyle/>
                <a:p>
                  <a:pPr algn="ctr"/>
                  <a:r>
                    <a:rPr lang="en-GB" sz="1200" b="1" dirty="0">
                      <a:solidFill>
                        <a:schemeClr val="tx2"/>
                      </a:solidFill>
                    </a:rPr>
                    <a:t>MATERIALS</a:t>
                  </a:r>
                  <a:br>
                    <a:rPr lang="en-GB" sz="1200" b="1" dirty="0">
                      <a:solidFill>
                        <a:schemeClr val="tx2"/>
                      </a:solidFill>
                    </a:rPr>
                  </a:br>
                  <a:r>
                    <a:rPr lang="en-GB" sz="1200" b="1" dirty="0">
                      <a:solidFill>
                        <a:schemeClr val="tx2"/>
                      </a:solidFill>
                    </a:rPr>
                    <a:t>ENGINEERING</a:t>
                  </a:r>
                </a:p>
              </p:txBody>
            </p:sp>
          </p:grpSp>
        </p:grpSp>
        <p:pic>
          <p:nvPicPr>
            <p:cNvPr id="48" name="Picture 47">
              <a:extLst>
                <a:ext uri="{FF2B5EF4-FFF2-40B4-BE49-F238E27FC236}">
                  <a16:creationId xmlns:a16="http://schemas.microsoft.com/office/drawing/2014/main" id="{AB34C632-7574-4D09-A92A-527C5A6C3E97}"/>
                </a:ext>
              </a:extLst>
            </p:cNvPr>
            <p:cNvPicPr>
              <a:picLocks noChangeAspect="1"/>
            </p:cNvPicPr>
            <p:nvPr/>
          </p:nvPicPr>
          <p:blipFill>
            <a:blip r:embed="rId7"/>
            <a:stretch>
              <a:fillRect/>
            </a:stretch>
          </p:blipFill>
          <p:spPr>
            <a:xfrm>
              <a:off x="4386326" y="1969327"/>
              <a:ext cx="997200" cy="997200"/>
            </a:xfrm>
            <a:prstGeom prst="ellipse">
              <a:avLst/>
            </a:prstGeom>
          </p:spPr>
        </p:pic>
      </p:grpSp>
      <p:grpSp>
        <p:nvGrpSpPr>
          <p:cNvPr id="13" name="Group 12">
            <a:extLst>
              <a:ext uri="{FF2B5EF4-FFF2-40B4-BE49-F238E27FC236}">
                <a16:creationId xmlns:a16="http://schemas.microsoft.com/office/drawing/2014/main" id="{EA5F7E88-11E9-4EBE-A36B-217C29E28009}"/>
              </a:ext>
            </a:extLst>
          </p:cNvPr>
          <p:cNvGrpSpPr/>
          <p:nvPr/>
        </p:nvGrpSpPr>
        <p:grpSpPr>
          <a:xfrm>
            <a:off x="6506256" y="1412776"/>
            <a:ext cx="4010666" cy="2205631"/>
            <a:chOff x="6506256" y="1341856"/>
            <a:chExt cx="4010666" cy="2205631"/>
          </a:xfrm>
        </p:grpSpPr>
        <p:grpSp>
          <p:nvGrpSpPr>
            <p:cNvPr id="5" name="Group 4"/>
            <p:cNvGrpSpPr/>
            <p:nvPr/>
          </p:nvGrpSpPr>
          <p:grpSpPr>
            <a:xfrm>
              <a:off x="6506256" y="1341856"/>
              <a:ext cx="4010666" cy="2205631"/>
              <a:chOff x="4982256" y="1341855"/>
              <a:chExt cx="4010666" cy="2205631"/>
            </a:xfrm>
          </p:grpSpPr>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3708" y="1341855"/>
                <a:ext cx="2868342" cy="1791870"/>
              </a:xfrm>
              <a:prstGeom prst="rect">
                <a:avLst/>
              </a:prstGeom>
              <a:ln>
                <a:solidFill>
                  <a:schemeClr val="bg1">
                    <a:lumMod val="75000"/>
                  </a:schemeClr>
                </a:solidFill>
              </a:ln>
              <a:effectLst>
                <a:outerShdw blurRad="50800" dist="38100" dir="5400000" algn="t" rotWithShape="0">
                  <a:prstClr val="black">
                    <a:alpha val="40000"/>
                  </a:prstClr>
                </a:outerShdw>
              </a:effectLst>
            </p:spPr>
          </p:pic>
          <p:sp>
            <p:nvSpPr>
              <p:cNvPr id="28" name="TextBox 27"/>
              <p:cNvSpPr txBox="1"/>
              <p:nvPr/>
            </p:nvSpPr>
            <p:spPr>
              <a:xfrm>
                <a:off x="5868309" y="3159491"/>
                <a:ext cx="3124613" cy="307777"/>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Materials data for CAE</a:t>
                </a:r>
              </a:p>
            </p:txBody>
          </p:sp>
          <p:sp>
            <p:nvSpPr>
              <p:cNvPr id="21" name="Oval 20"/>
              <p:cNvSpPr/>
              <p:nvPr/>
            </p:nvSpPr>
            <p:spPr>
              <a:xfrm>
                <a:off x="4982256" y="1923402"/>
                <a:ext cx="1624084" cy="1624084"/>
              </a:xfrm>
              <a:prstGeom prst="ellipse">
                <a:avLst/>
              </a:prstGeom>
              <a:solidFill>
                <a:srgbClr val="FFFFFF">
                  <a:alpha val="80000"/>
                </a:srgbClr>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44" name="TextBox 43"/>
              <p:cNvSpPr txBox="1"/>
              <p:nvPr/>
            </p:nvSpPr>
            <p:spPr>
              <a:xfrm>
                <a:off x="5219699" y="3079992"/>
                <a:ext cx="1143001" cy="276999"/>
              </a:xfrm>
              <a:prstGeom prst="rect">
                <a:avLst/>
              </a:prstGeom>
              <a:noFill/>
            </p:spPr>
            <p:txBody>
              <a:bodyPr wrap="square" rtlCol="0">
                <a:spAutoFit/>
              </a:bodyPr>
              <a:lstStyle/>
              <a:p>
                <a:pPr algn="ctr"/>
                <a:r>
                  <a:rPr lang="en-GB" sz="1200" b="1" dirty="0">
                    <a:solidFill>
                      <a:schemeClr val="tx2"/>
                    </a:solidFill>
                  </a:rPr>
                  <a:t>SIMULATION</a:t>
                </a:r>
              </a:p>
            </p:txBody>
          </p:sp>
        </p:grpSp>
        <p:pic>
          <p:nvPicPr>
            <p:cNvPr id="49" name="Picture 48">
              <a:extLst>
                <a:ext uri="{FF2B5EF4-FFF2-40B4-BE49-F238E27FC236}">
                  <a16:creationId xmlns:a16="http://schemas.microsoft.com/office/drawing/2014/main" id="{0A90ED30-5812-4BE7-9AC2-81332F8B7968}"/>
                </a:ext>
              </a:extLst>
            </p:cNvPr>
            <p:cNvPicPr>
              <a:picLocks noChangeAspect="1"/>
            </p:cNvPicPr>
            <p:nvPr/>
          </p:nvPicPr>
          <p:blipFill>
            <a:blip r:embed="rId9"/>
            <a:stretch>
              <a:fillRect/>
            </a:stretch>
          </p:blipFill>
          <p:spPr>
            <a:xfrm>
              <a:off x="6789215" y="1988840"/>
              <a:ext cx="1038812" cy="1038812"/>
            </a:xfrm>
            <a:prstGeom prst="ellipse">
              <a:avLst/>
            </a:prstGeom>
          </p:spPr>
        </p:pic>
      </p:grpSp>
      <p:grpSp>
        <p:nvGrpSpPr>
          <p:cNvPr id="15" name="Group 14">
            <a:extLst>
              <a:ext uri="{FF2B5EF4-FFF2-40B4-BE49-F238E27FC236}">
                <a16:creationId xmlns:a16="http://schemas.microsoft.com/office/drawing/2014/main" id="{BEBED67D-135D-4634-BB48-0558622F816F}"/>
              </a:ext>
            </a:extLst>
          </p:cNvPr>
          <p:cNvGrpSpPr/>
          <p:nvPr/>
        </p:nvGrpSpPr>
        <p:grpSpPr>
          <a:xfrm>
            <a:off x="1651219" y="4042302"/>
            <a:ext cx="4144551" cy="2319487"/>
            <a:chOff x="1651219" y="3971382"/>
            <a:chExt cx="4144551" cy="2319487"/>
          </a:xfrm>
        </p:grpSpPr>
        <p:grpSp>
          <p:nvGrpSpPr>
            <p:cNvPr id="10" name="Group 9"/>
            <p:cNvGrpSpPr/>
            <p:nvPr/>
          </p:nvGrpSpPr>
          <p:grpSpPr>
            <a:xfrm>
              <a:off x="1651219" y="3971382"/>
              <a:ext cx="4144551" cy="2319487"/>
              <a:chOff x="127218" y="3971381"/>
              <a:chExt cx="4144551" cy="2319487"/>
            </a:xfrm>
          </p:grpSpPr>
          <p:pic>
            <p:nvPicPr>
              <p:cNvPr id="11" name="Picture 10" descr="Optimize.jpg"/>
              <p:cNvPicPr>
                <a:picLocks noChangeAspect="1"/>
              </p:cNvPicPr>
              <p:nvPr/>
            </p:nvPicPr>
            <p:blipFill>
              <a:blip r:embed="rId10" cstate="screen"/>
              <a:stretch>
                <a:fillRect/>
              </a:stretch>
            </p:blipFill>
            <p:spPr>
              <a:xfrm>
                <a:off x="1097409" y="4335805"/>
                <a:ext cx="2566299" cy="1573218"/>
              </a:xfrm>
              <a:prstGeom prst="rect">
                <a:avLst/>
              </a:prstGeom>
              <a:ln>
                <a:solidFill>
                  <a:schemeClr val="accent1">
                    <a:lumMod val="75000"/>
                  </a:schemeClr>
                </a:solidFill>
              </a:ln>
              <a:effectLst>
                <a:outerShdw blurRad="50800" dist="38100" dir="5400000" algn="t" rotWithShape="0">
                  <a:prstClr val="black">
                    <a:alpha val="40000"/>
                  </a:prstClr>
                </a:outerShdw>
              </a:effectLst>
            </p:spPr>
          </p:pic>
          <p:pic>
            <p:nvPicPr>
              <p:cNvPr id="12" name="Picture 11" descr="Substitute right click.jpg"/>
              <p:cNvPicPr>
                <a:picLocks noChangeAspect="1"/>
              </p:cNvPicPr>
              <p:nvPr/>
            </p:nvPicPr>
            <p:blipFill>
              <a:blip r:embed="rId11" cstate="print"/>
              <a:stretch>
                <a:fillRect/>
              </a:stretch>
            </p:blipFill>
            <p:spPr>
              <a:xfrm>
                <a:off x="184003" y="4531634"/>
                <a:ext cx="1609450" cy="1440841"/>
              </a:xfrm>
              <a:prstGeom prst="rect">
                <a:avLst/>
              </a:prstGeom>
              <a:ln>
                <a:solidFill>
                  <a:schemeClr val="accent1">
                    <a:lumMod val="50000"/>
                  </a:schemeClr>
                </a:solidFill>
              </a:ln>
              <a:effectLst>
                <a:outerShdw blurRad="50800" dist="38100" dir="5400000" algn="t" rotWithShape="0">
                  <a:prstClr val="black">
                    <a:alpha val="40000"/>
                  </a:prstClr>
                </a:outerShdw>
              </a:effectLst>
            </p:spPr>
          </p:pic>
          <p:sp>
            <p:nvSpPr>
              <p:cNvPr id="18" name="TextBox 17"/>
              <p:cNvSpPr txBox="1"/>
              <p:nvPr/>
            </p:nvSpPr>
            <p:spPr>
              <a:xfrm>
                <a:off x="127218" y="5983091"/>
                <a:ext cx="3554233" cy="307777"/>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Select materials guided by ‘business rules’</a:t>
                </a:r>
              </a:p>
            </p:txBody>
          </p:sp>
          <p:grpSp>
            <p:nvGrpSpPr>
              <p:cNvPr id="9" name="Group 8"/>
              <p:cNvGrpSpPr/>
              <p:nvPr/>
            </p:nvGrpSpPr>
            <p:grpSpPr>
              <a:xfrm>
                <a:off x="2451595" y="3971381"/>
                <a:ext cx="1820174" cy="1624084"/>
                <a:chOff x="2451595" y="3971381"/>
                <a:chExt cx="1820174" cy="1624084"/>
              </a:xfrm>
            </p:grpSpPr>
            <p:sp>
              <p:nvSpPr>
                <p:cNvPr id="31" name="Oval 30"/>
                <p:cNvSpPr/>
                <p:nvPr/>
              </p:nvSpPr>
              <p:spPr>
                <a:xfrm>
                  <a:off x="2544410" y="3971381"/>
                  <a:ext cx="1624084" cy="1624084"/>
                </a:xfrm>
                <a:prstGeom prst="ellipse">
                  <a:avLst/>
                </a:prstGeom>
                <a:solidFill>
                  <a:srgbClr val="FFFFFF">
                    <a:alpha val="80000"/>
                  </a:srgbClr>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41" name="TextBox 40"/>
                <p:cNvSpPr txBox="1"/>
                <p:nvPr/>
              </p:nvSpPr>
              <p:spPr>
                <a:xfrm>
                  <a:off x="2451595" y="5030611"/>
                  <a:ext cx="1820174" cy="461665"/>
                </a:xfrm>
                <a:prstGeom prst="rect">
                  <a:avLst/>
                </a:prstGeom>
                <a:noFill/>
              </p:spPr>
              <p:txBody>
                <a:bodyPr wrap="square" rtlCol="0">
                  <a:spAutoFit/>
                </a:bodyPr>
                <a:lstStyle/>
                <a:p>
                  <a:pPr algn="ctr"/>
                  <a:r>
                    <a:rPr lang="en-GB" sz="1200" b="1" dirty="0">
                      <a:solidFill>
                        <a:schemeClr val="tx2"/>
                      </a:solidFill>
                    </a:rPr>
                    <a:t>PRODUCT </a:t>
                  </a:r>
                  <a:br>
                    <a:rPr lang="en-GB" sz="1200" b="1" dirty="0">
                      <a:solidFill>
                        <a:schemeClr val="tx2"/>
                      </a:solidFill>
                    </a:rPr>
                  </a:br>
                  <a:r>
                    <a:rPr lang="en-GB" sz="1200" b="1" dirty="0">
                      <a:solidFill>
                        <a:schemeClr val="tx2"/>
                      </a:solidFill>
                    </a:rPr>
                    <a:t>DESIGN</a:t>
                  </a:r>
                </a:p>
              </p:txBody>
            </p:sp>
          </p:grpSp>
        </p:grpSp>
        <p:pic>
          <p:nvPicPr>
            <p:cNvPr id="50" name="Picture 49">
              <a:extLst>
                <a:ext uri="{FF2B5EF4-FFF2-40B4-BE49-F238E27FC236}">
                  <a16:creationId xmlns:a16="http://schemas.microsoft.com/office/drawing/2014/main" id="{456D5A15-AF00-45FF-8906-4A867A958594}"/>
                </a:ext>
              </a:extLst>
            </p:cNvPr>
            <p:cNvPicPr>
              <a:picLocks noChangeAspect="1"/>
            </p:cNvPicPr>
            <p:nvPr/>
          </p:nvPicPr>
          <p:blipFill>
            <a:blip r:embed="rId12"/>
            <a:stretch>
              <a:fillRect/>
            </a:stretch>
          </p:blipFill>
          <p:spPr>
            <a:xfrm>
              <a:off x="4386326" y="4033770"/>
              <a:ext cx="997200" cy="997200"/>
            </a:xfrm>
            <a:prstGeom prst="ellipse">
              <a:avLst/>
            </a:prstGeom>
          </p:spPr>
        </p:pic>
      </p:grpSp>
      <p:grpSp>
        <p:nvGrpSpPr>
          <p:cNvPr id="14" name="Group 13">
            <a:extLst>
              <a:ext uri="{FF2B5EF4-FFF2-40B4-BE49-F238E27FC236}">
                <a16:creationId xmlns:a16="http://schemas.microsoft.com/office/drawing/2014/main" id="{DB7E29B2-1999-446E-9AEE-8B86855C9D77}"/>
              </a:ext>
            </a:extLst>
          </p:cNvPr>
          <p:cNvGrpSpPr/>
          <p:nvPr/>
        </p:nvGrpSpPr>
        <p:grpSpPr>
          <a:xfrm>
            <a:off x="6436066" y="3976702"/>
            <a:ext cx="3969243" cy="2369030"/>
            <a:chOff x="6436066" y="3905782"/>
            <a:chExt cx="3969243" cy="2369030"/>
          </a:xfrm>
        </p:grpSpPr>
        <p:grpSp>
          <p:nvGrpSpPr>
            <p:cNvPr id="54" name="Group 53"/>
            <p:cNvGrpSpPr/>
            <p:nvPr/>
          </p:nvGrpSpPr>
          <p:grpSpPr>
            <a:xfrm>
              <a:off x="6436066" y="3905782"/>
              <a:ext cx="3969243" cy="2369030"/>
              <a:chOff x="4912065" y="3905782"/>
              <a:chExt cx="3969243" cy="2369030"/>
            </a:xfrm>
          </p:grpSpPr>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21237" y="3905782"/>
                <a:ext cx="2858686" cy="2062755"/>
              </a:xfrm>
              <a:prstGeom prst="rect">
                <a:avLst/>
              </a:prstGeom>
              <a:effectLst>
                <a:outerShdw blurRad="50800" dist="38100" dir="5400000" algn="t" rotWithShape="0">
                  <a:prstClr val="black">
                    <a:alpha val="40000"/>
                  </a:prstClr>
                </a:outerShdw>
              </a:effectLst>
            </p:spPr>
          </p:pic>
          <p:sp>
            <p:nvSpPr>
              <p:cNvPr id="27" name="TextBox 26"/>
              <p:cNvSpPr txBox="1"/>
              <p:nvPr/>
            </p:nvSpPr>
            <p:spPr>
              <a:xfrm>
                <a:off x="6010886" y="5967035"/>
                <a:ext cx="2870422" cy="307777"/>
              </a:xfrm>
              <a:prstGeom prst="rect">
                <a:avLst/>
              </a:prstGeom>
              <a:noFill/>
            </p:spPr>
            <p:txBody>
              <a:bodyPr wrap="square" rtlCol="0">
                <a:spAutoFit/>
              </a:bodyPr>
              <a:lstStyle/>
              <a:p>
                <a:pPr algn="ctr"/>
                <a:r>
                  <a:rPr lang="en-GB" sz="1400" dirty="0" err="1">
                    <a:latin typeface="Arial" panose="020B0604020202020204" pitchFamily="34" charset="0"/>
                    <a:cs typeface="Arial" panose="020B0604020202020204" pitchFamily="34" charset="0"/>
                  </a:rPr>
                  <a:t>Analyze</a:t>
                </a:r>
                <a:r>
                  <a:rPr lang="en-GB" sz="1400" dirty="0">
                    <a:latin typeface="Arial" panose="020B0604020202020204" pitchFamily="34" charset="0"/>
                    <a:cs typeface="Arial" panose="020B0604020202020204" pitchFamily="34" charset="0"/>
                  </a:rPr>
                  <a:t> product risk</a:t>
                </a:r>
              </a:p>
            </p:txBody>
          </p:sp>
          <p:grpSp>
            <p:nvGrpSpPr>
              <p:cNvPr id="16" name="Group 15"/>
              <p:cNvGrpSpPr/>
              <p:nvPr/>
            </p:nvGrpSpPr>
            <p:grpSpPr>
              <a:xfrm>
                <a:off x="4912065" y="3979941"/>
                <a:ext cx="1820174" cy="1624084"/>
                <a:chOff x="7384918" y="4369561"/>
                <a:chExt cx="1820174" cy="1624084"/>
              </a:xfrm>
            </p:grpSpPr>
            <p:sp>
              <p:nvSpPr>
                <p:cNvPr id="35" name="Oval 34"/>
                <p:cNvSpPr/>
                <p:nvPr/>
              </p:nvSpPr>
              <p:spPr>
                <a:xfrm>
                  <a:off x="7451676" y="4369561"/>
                  <a:ext cx="1624084" cy="1624084"/>
                </a:xfrm>
                <a:prstGeom prst="ellipse">
                  <a:avLst/>
                </a:prstGeom>
                <a:solidFill>
                  <a:srgbClr val="FFFFFF">
                    <a:alpha val="80000"/>
                  </a:srgbClr>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latin typeface="Arial" panose="020B0604020202020204" pitchFamily="34" charset="0"/>
                    <a:cs typeface="Arial" panose="020B0604020202020204" pitchFamily="34" charset="0"/>
                  </a:endParaRPr>
                </a:p>
              </p:txBody>
            </p:sp>
            <p:sp>
              <p:nvSpPr>
                <p:cNvPr id="37" name="TextBox 36"/>
                <p:cNvSpPr txBox="1"/>
                <p:nvPr/>
              </p:nvSpPr>
              <p:spPr>
                <a:xfrm>
                  <a:off x="7384918" y="5373179"/>
                  <a:ext cx="1820174" cy="461665"/>
                </a:xfrm>
                <a:prstGeom prst="rect">
                  <a:avLst/>
                </a:prstGeom>
                <a:noFill/>
              </p:spPr>
              <p:txBody>
                <a:bodyPr wrap="square" rtlCol="0">
                  <a:spAutoFit/>
                </a:bodyPr>
                <a:lstStyle/>
                <a:p>
                  <a:pPr algn="ctr"/>
                  <a:r>
                    <a:rPr lang="en-GB" sz="1200" b="1" dirty="0">
                      <a:solidFill>
                        <a:schemeClr val="tx2"/>
                      </a:solidFill>
                    </a:rPr>
                    <a:t>ENVIRONMENTAL </a:t>
                  </a:r>
                  <a:br>
                    <a:rPr lang="en-GB" sz="1200" b="1" dirty="0">
                      <a:solidFill>
                        <a:schemeClr val="tx2"/>
                      </a:solidFill>
                    </a:rPr>
                  </a:br>
                  <a:r>
                    <a:rPr lang="en-GB" sz="1200" b="1" dirty="0">
                      <a:solidFill>
                        <a:schemeClr val="tx2"/>
                      </a:solidFill>
                    </a:rPr>
                    <a:t>&amp; REGULATORY</a:t>
                  </a:r>
                </a:p>
              </p:txBody>
            </p:sp>
          </p:grpSp>
        </p:grpSp>
        <p:pic>
          <p:nvPicPr>
            <p:cNvPr id="51" name="Picture 50">
              <a:extLst>
                <a:ext uri="{FF2B5EF4-FFF2-40B4-BE49-F238E27FC236}">
                  <a16:creationId xmlns:a16="http://schemas.microsoft.com/office/drawing/2014/main" id="{71971FE7-EF6E-4A94-B674-3393BB05A7EC}"/>
                </a:ext>
              </a:extLst>
            </p:cNvPr>
            <p:cNvPicPr>
              <a:picLocks noChangeAspect="1"/>
            </p:cNvPicPr>
            <p:nvPr/>
          </p:nvPicPr>
          <p:blipFill>
            <a:blip r:embed="rId14"/>
            <a:stretch>
              <a:fillRect/>
            </a:stretch>
          </p:blipFill>
          <p:spPr>
            <a:xfrm>
              <a:off x="6807074" y="4033412"/>
              <a:ext cx="997200" cy="997200"/>
            </a:xfrm>
            <a:prstGeom prst="ellipse">
              <a:avLst/>
            </a:prstGeom>
          </p:spPr>
        </p:pic>
      </p:grpSp>
      <p:sp>
        <p:nvSpPr>
          <p:cNvPr id="19" name="Footer Placeholder 18">
            <a:extLst>
              <a:ext uri="{FF2B5EF4-FFF2-40B4-BE49-F238E27FC236}">
                <a16:creationId xmlns:a16="http://schemas.microsoft.com/office/drawing/2014/main" id="{5516498D-152D-4206-81CC-E92698251B93}"/>
              </a:ext>
            </a:extLst>
          </p:cNvPr>
          <p:cNvSpPr>
            <a:spLocks noGrp="1"/>
          </p:cNvSpPr>
          <p:nvPr>
            <p:ph type="ftr" sz="quarter" idx="3"/>
          </p:nvPr>
        </p:nvSpPr>
        <p:spPr/>
        <p:txBody>
          <a:bodyPr/>
          <a:lstStyle/>
          <a:p>
            <a:r>
              <a:rPr lang="en-GB"/>
              <a:t>© Granta Design | CONFIDENTIAL</a:t>
            </a:r>
            <a:endParaRPr lang="en-GB" dirty="0"/>
          </a:p>
        </p:txBody>
      </p:sp>
      <p:pic>
        <p:nvPicPr>
          <p:cNvPr id="45" name="Picture 9">
            <a:extLst>
              <a:ext uri="{FF2B5EF4-FFF2-40B4-BE49-F238E27FC236}">
                <a16:creationId xmlns:a16="http://schemas.microsoft.com/office/drawing/2014/main" id="{DB748C44-9B99-4638-9271-11A659C74FB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57" name="Picture 10">
            <a:extLst>
              <a:ext uri="{FF2B5EF4-FFF2-40B4-BE49-F238E27FC236}">
                <a16:creationId xmlns:a16="http://schemas.microsoft.com/office/drawing/2014/main" id="{83FCA834-FEB9-4961-A657-56E624D591E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40346650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8AE60C-5AAF-4EE9-B27A-4DE5CF6CEC6D}"/>
              </a:ext>
            </a:extLst>
          </p:cNvPr>
          <p:cNvSpPr/>
          <p:nvPr/>
        </p:nvSpPr>
        <p:spPr>
          <a:xfrm>
            <a:off x="10488501" y="6381328"/>
            <a:ext cx="1703488" cy="47667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bg2">
                  <a:lumMod val="10000"/>
                </a:schemeClr>
              </a:solidFill>
            </a:endParaRPr>
          </a:p>
        </p:txBody>
      </p:sp>
      <p:sp>
        <p:nvSpPr>
          <p:cNvPr id="239" name="Rectangle 238"/>
          <p:cNvSpPr/>
          <p:nvPr/>
        </p:nvSpPr>
        <p:spPr>
          <a:xfrm>
            <a:off x="0" y="4852222"/>
            <a:ext cx="12191989" cy="597600"/>
          </a:xfrm>
          <a:prstGeom prst="rect">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241" name="Rectangle 240"/>
          <p:cNvSpPr/>
          <p:nvPr/>
        </p:nvSpPr>
        <p:spPr>
          <a:xfrm>
            <a:off x="0" y="3649280"/>
            <a:ext cx="12191999" cy="597600"/>
          </a:xfrm>
          <a:prstGeom prst="rect">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235" name="Rectangle 234"/>
          <p:cNvSpPr/>
          <p:nvPr/>
        </p:nvSpPr>
        <p:spPr>
          <a:xfrm>
            <a:off x="0" y="61809"/>
            <a:ext cx="12288672" cy="585250"/>
          </a:xfrm>
          <a:prstGeom prst="rect">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234" name="Rectangle 233"/>
          <p:cNvSpPr/>
          <p:nvPr/>
        </p:nvSpPr>
        <p:spPr>
          <a:xfrm>
            <a:off x="0" y="2450841"/>
            <a:ext cx="12191999" cy="597600"/>
          </a:xfrm>
          <a:prstGeom prst="rect">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230" name="Rectangle 229"/>
          <p:cNvSpPr/>
          <p:nvPr/>
        </p:nvSpPr>
        <p:spPr>
          <a:xfrm>
            <a:off x="0" y="1256525"/>
            <a:ext cx="12192000" cy="597600"/>
          </a:xfrm>
          <a:prstGeom prst="rect">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5" name="Pentagon 4"/>
          <p:cNvSpPr/>
          <p:nvPr/>
        </p:nvSpPr>
        <p:spPr>
          <a:xfrm>
            <a:off x="3513470" y="6151172"/>
            <a:ext cx="1260000" cy="517688"/>
          </a:xfrm>
          <a:prstGeom prst="homePlate">
            <a:avLst>
              <a:gd name="adj" fmla="val 27747"/>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latin typeface="Arial" panose="020B0604020202020204" pitchFamily="34" charset="0"/>
                <a:cs typeface="Arial" panose="020B0604020202020204" pitchFamily="34" charset="0"/>
              </a:rPr>
              <a:t>Conceptual Design</a:t>
            </a:r>
          </a:p>
        </p:txBody>
      </p:sp>
      <p:sp>
        <p:nvSpPr>
          <p:cNvPr id="6" name="Pentagon 5"/>
          <p:cNvSpPr/>
          <p:nvPr/>
        </p:nvSpPr>
        <p:spPr>
          <a:xfrm>
            <a:off x="2191927" y="6151172"/>
            <a:ext cx="1260000" cy="517688"/>
          </a:xfrm>
          <a:prstGeom prst="homePlate">
            <a:avLst>
              <a:gd name="adj" fmla="val 27747"/>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Requirement Definition</a:t>
            </a:r>
          </a:p>
        </p:txBody>
      </p:sp>
      <p:sp>
        <p:nvSpPr>
          <p:cNvPr id="7" name="Pentagon 6"/>
          <p:cNvSpPr/>
          <p:nvPr/>
        </p:nvSpPr>
        <p:spPr>
          <a:xfrm>
            <a:off x="6137619" y="6151172"/>
            <a:ext cx="1260000" cy="517688"/>
          </a:xfrm>
          <a:prstGeom prst="homePlate">
            <a:avLst>
              <a:gd name="adj" fmla="val 30529"/>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Detailed Design</a:t>
            </a:r>
          </a:p>
        </p:txBody>
      </p:sp>
      <p:sp>
        <p:nvSpPr>
          <p:cNvPr id="15" name="Pentagon 14"/>
          <p:cNvSpPr/>
          <p:nvPr/>
        </p:nvSpPr>
        <p:spPr>
          <a:xfrm>
            <a:off x="8739247" y="6151172"/>
            <a:ext cx="1260000" cy="517688"/>
          </a:xfrm>
          <a:prstGeom prst="homePlate">
            <a:avLst>
              <a:gd name="adj" fmla="val 27747"/>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Production</a:t>
            </a:r>
          </a:p>
        </p:txBody>
      </p:sp>
      <p:sp>
        <p:nvSpPr>
          <p:cNvPr id="18" name="Pentagon 17"/>
          <p:cNvSpPr/>
          <p:nvPr/>
        </p:nvSpPr>
        <p:spPr>
          <a:xfrm>
            <a:off x="10052406" y="6150878"/>
            <a:ext cx="1260000" cy="517688"/>
          </a:xfrm>
          <a:prstGeom prst="homePlate">
            <a:avLst>
              <a:gd name="adj" fmla="val 26356"/>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In-Service Support</a:t>
            </a:r>
          </a:p>
        </p:txBody>
      </p:sp>
      <p:sp>
        <p:nvSpPr>
          <p:cNvPr id="19" name="Pentagon 18"/>
          <p:cNvSpPr/>
          <p:nvPr/>
        </p:nvSpPr>
        <p:spPr>
          <a:xfrm>
            <a:off x="7438032" y="6151172"/>
            <a:ext cx="1260000" cy="517688"/>
          </a:xfrm>
          <a:prstGeom prst="homePlate">
            <a:avLst>
              <a:gd name="adj" fmla="val 30529"/>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latin typeface="Arial" panose="020B0604020202020204" pitchFamily="34" charset="0"/>
                <a:cs typeface="Arial" panose="020B0604020202020204" pitchFamily="34" charset="0"/>
              </a:rPr>
              <a:t>Validate / Develop</a:t>
            </a:r>
          </a:p>
        </p:txBody>
      </p:sp>
      <p:sp>
        <p:nvSpPr>
          <p:cNvPr id="20" name="Pentagon 19"/>
          <p:cNvSpPr/>
          <p:nvPr/>
        </p:nvSpPr>
        <p:spPr>
          <a:xfrm>
            <a:off x="4830016" y="6151172"/>
            <a:ext cx="1260000" cy="517688"/>
          </a:xfrm>
          <a:prstGeom prst="homePlate">
            <a:avLst>
              <a:gd name="adj" fmla="val 30529"/>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Capability Acquisition</a:t>
            </a:r>
          </a:p>
        </p:txBody>
      </p:sp>
      <p:sp>
        <p:nvSpPr>
          <p:cNvPr id="4" name="Freeform 3"/>
          <p:cNvSpPr/>
          <p:nvPr/>
        </p:nvSpPr>
        <p:spPr>
          <a:xfrm>
            <a:off x="704854" y="61809"/>
            <a:ext cx="1487073" cy="602945"/>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bg1"/>
                </a:solidFill>
                <a:latin typeface="Arial" panose="020B0604020202020204" pitchFamily="34" charset="0"/>
                <a:cs typeface="Arial" panose="020B0604020202020204" pitchFamily="34" charset="0"/>
              </a:rPr>
              <a:t>Regulatory</a:t>
            </a:r>
          </a:p>
          <a:p>
            <a:r>
              <a:rPr lang="en-GB" sz="1200" b="1" dirty="0">
                <a:solidFill>
                  <a:schemeClr val="bg1"/>
                </a:solidFill>
                <a:latin typeface="Arial" panose="020B0604020202020204" pitchFamily="34" charset="0"/>
                <a:cs typeface="Arial" panose="020B0604020202020204" pitchFamily="34" charset="0"/>
              </a:rPr>
              <a:t>Compliance</a:t>
            </a:r>
            <a:endParaRPr lang="en-US" sz="1200" b="1" dirty="0">
              <a:solidFill>
                <a:schemeClr val="bg1"/>
              </a:solidFill>
              <a:latin typeface="Arial" panose="020B0604020202020204" pitchFamily="34" charset="0"/>
              <a:cs typeface="Arial" panose="020B0604020202020204" pitchFamily="34" charset="0"/>
            </a:endParaRPr>
          </a:p>
        </p:txBody>
      </p:sp>
      <p:sp>
        <p:nvSpPr>
          <p:cNvPr id="96" name="Freeform 95"/>
          <p:cNvSpPr/>
          <p:nvPr/>
        </p:nvSpPr>
        <p:spPr>
          <a:xfrm>
            <a:off x="704854" y="664783"/>
            <a:ext cx="1487073" cy="598736"/>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bg1"/>
                </a:solidFill>
                <a:latin typeface="Arial" panose="020B0604020202020204" pitchFamily="34" charset="0"/>
                <a:cs typeface="Arial" panose="020B0604020202020204" pitchFamily="34" charset="0"/>
              </a:rPr>
              <a:t>Concept </a:t>
            </a:r>
            <a:br>
              <a:rPr lang="en-GB" sz="1200" b="1" dirty="0">
                <a:solidFill>
                  <a:schemeClr val="bg1"/>
                </a:solidFill>
                <a:latin typeface="Arial" panose="020B0604020202020204" pitchFamily="34" charset="0"/>
                <a:cs typeface="Arial" panose="020B0604020202020204" pitchFamily="34" charset="0"/>
              </a:rPr>
            </a:br>
            <a:r>
              <a:rPr lang="en-GB" sz="1200" b="1" dirty="0">
                <a:solidFill>
                  <a:schemeClr val="bg1"/>
                </a:solidFill>
                <a:latin typeface="Arial" panose="020B0604020202020204" pitchFamily="34" charset="0"/>
                <a:cs typeface="Arial" panose="020B0604020202020204" pitchFamily="34" charset="0"/>
              </a:rPr>
              <a:t>Design</a:t>
            </a:r>
            <a:endParaRPr lang="en-US" sz="1200" b="1" dirty="0">
              <a:solidFill>
                <a:schemeClr val="bg1"/>
              </a:solidFill>
              <a:latin typeface="Arial" panose="020B0604020202020204" pitchFamily="34" charset="0"/>
              <a:cs typeface="Arial" panose="020B0604020202020204" pitchFamily="34" charset="0"/>
            </a:endParaRPr>
          </a:p>
        </p:txBody>
      </p:sp>
      <p:sp>
        <p:nvSpPr>
          <p:cNvPr id="97" name="Freeform 96"/>
          <p:cNvSpPr/>
          <p:nvPr/>
        </p:nvSpPr>
        <p:spPr>
          <a:xfrm>
            <a:off x="704854" y="1263548"/>
            <a:ext cx="1487073" cy="598736"/>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Arial" panose="020B0604020202020204" pitchFamily="34" charset="0"/>
                <a:cs typeface="Arial" panose="020B0604020202020204" pitchFamily="34" charset="0"/>
              </a:rPr>
              <a:t>R&amp;D</a:t>
            </a:r>
            <a:endParaRPr lang="en-US" sz="1200" b="1">
              <a:solidFill>
                <a:schemeClr val="bg1"/>
              </a:solidFill>
              <a:latin typeface="Arial" panose="020B0604020202020204" pitchFamily="34" charset="0"/>
              <a:cs typeface="Arial" panose="020B0604020202020204" pitchFamily="34" charset="0"/>
            </a:endParaRPr>
          </a:p>
        </p:txBody>
      </p:sp>
      <p:sp>
        <p:nvSpPr>
          <p:cNvPr id="98" name="Freeform 97"/>
          <p:cNvSpPr/>
          <p:nvPr/>
        </p:nvSpPr>
        <p:spPr>
          <a:xfrm>
            <a:off x="704854" y="1862314"/>
            <a:ext cx="1487073" cy="598736"/>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bg1"/>
                </a:solidFill>
                <a:latin typeface="Arial" panose="020B0604020202020204" pitchFamily="34" charset="0"/>
                <a:cs typeface="Arial" panose="020B0604020202020204" pitchFamily="34" charset="0"/>
              </a:rPr>
              <a:t>Materials Authority</a:t>
            </a:r>
            <a:endParaRPr lang="en-US" sz="1200" b="1" dirty="0">
              <a:solidFill>
                <a:schemeClr val="bg1"/>
              </a:solidFill>
              <a:latin typeface="Arial" panose="020B0604020202020204" pitchFamily="34" charset="0"/>
              <a:cs typeface="Arial" panose="020B0604020202020204" pitchFamily="34" charset="0"/>
            </a:endParaRPr>
          </a:p>
        </p:txBody>
      </p:sp>
      <p:sp>
        <p:nvSpPr>
          <p:cNvPr id="99" name="Freeform 98"/>
          <p:cNvSpPr/>
          <p:nvPr/>
        </p:nvSpPr>
        <p:spPr>
          <a:xfrm>
            <a:off x="704854" y="2456746"/>
            <a:ext cx="1487073" cy="598736"/>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bg1"/>
                </a:solidFill>
                <a:latin typeface="Arial" panose="020B0604020202020204" pitchFamily="34" charset="0"/>
                <a:cs typeface="Arial" panose="020B0604020202020204" pitchFamily="34" charset="0"/>
              </a:rPr>
              <a:t>Materials </a:t>
            </a:r>
            <a:br>
              <a:rPr lang="en-GB" sz="1200" b="1" dirty="0">
                <a:solidFill>
                  <a:schemeClr val="bg1"/>
                </a:solidFill>
                <a:latin typeface="Arial" panose="020B0604020202020204" pitchFamily="34" charset="0"/>
                <a:cs typeface="Arial" panose="020B0604020202020204" pitchFamily="34" charset="0"/>
              </a:rPr>
            </a:br>
            <a:r>
              <a:rPr lang="en-GB" sz="1200" b="1" dirty="0">
                <a:solidFill>
                  <a:schemeClr val="bg1"/>
                </a:solidFill>
                <a:latin typeface="Arial" panose="020B0604020202020204" pitchFamily="34" charset="0"/>
                <a:cs typeface="Arial" panose="020B0604020202020204" pitchFamily="34" charset="0"/>
              </a:rPr>
              <a:t>Testing / QA</a:t>
            </a:r>
            <a:endParaRPr lang="en-US" sz="1200" b="1" dirty="0">
              <a:solidFill>
                <a:schemeClr val="bg1"/>
              </a:solidFill>
              <a:latin typeface="Arial" panose="020B0604020202020204" pitchFamily="34" charset="0"/>
              <a:cs typeface="Arial" panose="020B0604020202020204" pitchFamily="34" charset="0"/>
            </a:endParaRPr>
          </a:p>
        </p:txBody>
      </p:sp>
      <p:sp>
        <p:nvSpPr>
          <p:cNvPr id="102" name="Freeform 101"/>
          <p:cNvSpPr/>
          <p:nvPr/>
        </p:nvSpPr>
        <p:spPr>
          <a:xfrm>
            <a:off x="704854" y="3055511"/>
            <a:ext cx="1487073" cy="598736"/>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Arial" panose="020B0604020202020204" pitchFamily="34" charset="0"/>
                <a:cs typeface="Arial" panose="020B0604020202020204" pitchFamily="34" charset="0"/>
              </a:rPr>
              <a:t>Design</a:t>
            </a:r>
          </a:p>
          <a:p>
            <a:r>
              <a:rPr lang="en-GB" sz="1200" b="1">
                <a:solidFill>
                  <a:schemeClr val="bg1"/>
                </a:solidFill>
                <a:latin typeface="Arial" panose="020B0604020202020204" pitchFamily="34" charset="0"/>
                <a:cs typeface="Arial" panose="020B0604020202020204" pitchFamily="34" charset="0"/>
              </a:rPr>
              <a:t>Definition</a:t>
            </a:r>
            <a:endParaRPr lang="en-US" sz="1200" b="1">
              <a:solidFill>
                <a:schemeClr val="bg1"/>
              </a:solidFill>
              <a:latin typeface="Arial" panose="020B0604020202020204" pitchFamily="34" charset="0"/>
              <a:cs typeface="Arial" panose="020B0604020202020204" pitchFamily="34" charset="0"/>
            </a:endParaRPr>
          </a:p>
        </p:txBody>
      </p:sp>
      <p:sp>
        <p:nvSpPr>
          <p:cNvPr id="103" name="Freeform 102"/>
          <p:cNvSpPr/>
          <p:nvPr/>
        </p:nvSpPr>
        <p:spPr>
          <a:xfrm>
            <a:off x="704854" y="3654276"/>
            <a:ext cx="1487073" cy="598736"/>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Arial" panose="020B0604020202020204" pitchFamily="34" charset="0"/>
                <a:cs typeface="Arial" panose="020B0604020202020204" pitchFamily="34" charset="0"/>
              </a:rPr>
              <a:t>Simulation</a:t>
            </a:r>
            <a:endParaRPr lang="en-US" sz="1200" b="1">
              <a:solidFill>
                <a:schemeClr val="bg1"/>
              </a:solidFill>
              <a:latin typeface="Arial" panose="020B0604020202020204" pitchFamily="34" charset="0"/>
              <a:cs typeface="Arial" panose="020B0604020202020204" pitchFamily="34" charset="0"/>
            </a:endParaRPr>
          </a:p>
        </p:txBody>
      </p:sp>
      <p:sp>
        <p:nvSpPr>
          <p:cNvPr id="104" name="Freeform 103"/>
          <p:cNvSpPr/>
          <p:nvPr/>
        </p:nvSpPr>
        <p:spPr>
          <a:xfrm>
            <a:off x="704854" y="4252320"/>
            <a:ext cx="1487073" cy="598736"/>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Arial" panose="020B0604020202020204" pitchFamily="34" charset="0"/>
                <a:cs typeface="Arial" panose="020B0604020202020204" pitchFamily="34" charset="0"/>
              </a:rPr>
              <a:t>Manufacturing</a:t>
            </a:r>
          </a:p>
          <a:p>
            <a:r>
              <a:rPr lang="en-GB" sz="1200" b="1">
                <a:solidFill>
                  <a:schemeClr val="bg1"/>
                </a:solidFill>
                <a:latin typeface="Arial" panose="020B0604020202020204" pitchFamily="34" charset="0"/>
                <a:cs typeface="Arial" panose="020B0604020202020204" pitchFamily="34" charset="0"/>
              </a:rPr>
              <a:t>Engineering</a:t>
            </a:r>
            <a:endParaRPr lang="en-US" sz="1200" b="1">
              <a:solidFill>
                <a:schemeClr val="bg1"/>
              </a:solidFill>
              <a:latin typeface="Arial" panose="020B0604020202020204" pitchFamily="34" charset="0"/>
              <a:cs typeface="Arial" panose="020B0604020202020204" pitchFamily="34" charset="0"/>
            </a:endParaRPr>
          </a:p>
        </p:txBody>
      </p:sp>
      <p:sp>
        <p:nvSpPr>
          <p:cNvPr id="108" name="Freeform 107"/>
          <p:cNvSpPr/>
          <p:nvPr/>
        </p:nvSpPr>
        <p:spPr>
          <a:xfrm>
            <a:off x="704854" y="4851086"/>
            <a:ext cx="1487073" cy="598736"/>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Arial" panose="020B0604020202020204" pitchFamily="34" charset="0"/>
                <a:cs typeface="Arial" panose="020B0604020202020204" pitchFamily="34" charset="0"/>
              </a:rPr>
              <a:t>Procurement</a:t>
            </a:r>
            <a:endParaRPr lang="en-US" sz="1200" b="1">
              <a:solidFill>
                <a:schemeClr val="bg1"/>
              </a:solidFill>
              <a:latin typeface="Arial" panose="020B0604020202020204" pitchFamily="34" charset="0"/>
              <a:cs typeface="Arial" panose="020B0604020202020204" pitchFamily="34" charset="0"/>
            </a:endParaRPr>
          </a:p>
        </p:txBody>
      </p:sp>
      <p:sp>
        <p:nvSpPr>
          <p:cNvPr id="110" name="Freeform 109"/>
          <p:cNvSpPr/>
          <p:nvPr/>
        </p:nvSpPr>
        <p:spPr>
          <a:xfrm>
            <a:off x="704854" y="5445560"/>
            <a:ext cx="1487073" cy="598736"/>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Arial" panose="020B0604020202020204" pitchFamily="34" charset="0"/>
                <a:cs typeface="Arial" panose="020B0604020202020204" pitchFamily="34" charset="0"/>
              </a:rPr>
              <a:t>Support</a:t>
            </a:r>
            <a:endParaRPr lang="en-US" sz="1200" b="1">
              <a:solidFill>
                <a:schemeClr val="bg1"/>
              </a:solidFill>
              <a:latin typeface="Arial" panose="020B0604020202020204" pitchFamily="34" charset="0"/>
              <a:cs typeface="Arial" panose="020B0604020202020204" pitchFamily="34" charset="0"/>
            </a:endParaRPr>
          </a:p>
        </p:txBody>
      </p:sp>
      <p:cxnSp>
        <p:nvCxnSpPr>
          <p:cNvPr id="118" name="Straight Connector 117"/>
          <p:cNvCxnSpPr/>
          <p:nvPr/>
        </p:nvCxnSpPr>
        <p:spPr>
          <a:xfrm flipV="1">
            <a:off x="3501017" y="-27384"/>
            <a:ext cx="0" cy="673723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4819318" y="-27378"/>
            <a:ext cx="0" cy="673723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6128675" y="-27378"/>
            <a:ext cx="0" cy="673723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7429890" y="-27384"/>
            <a:ext cx="0" cy="673723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8732859" y="-18758"/>
            <a:ext cx="0" cy="673723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10047136" y="-19052"/>
            <a:ext cx="0" cy="673723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F0F96FD8-4F65-4222-A80C-0FFFDEAABCB2}"/>
              </a:ext>
            </a:extLst>
          </p:cNvPr>
          <p:cNvGrpSpPr/>
          <p:nvPr/>
        </p:nvGrpSpPr>
        <p:grpSpPr>
          <a:xfrm>
            <a:off x="2226754" y="81301"/>
            <a:ext cx="9117862" cy="5962995"/>
            <a:chOff x="2226754" y="220823"/>
            <a:chExt cx="9117862" cy="5962995"/>
          </a:xfrm>
        </p:grpSpPr>
        <p:sp>
          <p:nvSpPr>
            <p:cNvPr id="31" name="Rounded Rectangle 30"/>
            <p:cNvSpPr/>
            <p:nvPr/>
          </p:nvSpPr>
          <p:spPr>
            <a:xfrm>
              <a:off x="6159014" y="3212976"/>
              <a:ext cx="1260000" cy="540000"/>
            </a:xfrm>
            <a:prstGeom prst="roundRect">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bg1"/>
                  </a:solidFill>
                  <a:latin typeface="Arial" panose="020B0604020202020204" pitchFamily="34" charset="0"/>
                  <a:cs typeface="Arial" panose="020B0604020202020204" pitchFamily="34" charset="0"/>
                </a:rPr>
                <a:t>Detailed Design</a:t>
              </a:r>
            </a:p>
          </p:txBody>
        </p:sp>
        <p:sp>
          <p:nvSpPr>
            <p:cNvPr id="21" name="Rounded Rectangle 20"/>
            <p:cNvSpPr/>
            <p:nvPr/>
          </p:nvSpPr>
          <p:spPr>
            <a:xfrm>
              <a:off x="2226754" y="825628"/>
              <a:ext cx="1260000" cy="540000"/>
            </a:xfrm>
            <a:prstGeom prst="round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Requirement</a:t>
              </a:r>
            </a:p>
            <a:p>
              <a:pPr algn="ctr"/>
              <a:r>
                <a:rPr lang="en-GB" sz="1100" dirty="0">
                  <a:solidFill>
                    <a:schemeClr val="bg1"/>
                  </a:solidFill>
                  <a:latin typeface="Arial" panose="020B0604020202020204" pitchFamily="34" charset="0"/>
                  <a:cs typeface="Arial" panose="020B0604020202020204" pitchFamily="34" charset="0"/>
                </a:rPr>
                <a:t>definition</a:t>
              </a:r>
            </a:p>
          </p:txBody>
        </p:sp>
        <p:sp>
          <p:nvSpPr>
            <p:cNvPr id="23" name="Rounded Rectangle 22"/>
            <p:cNvSpPr/>
            <p:nvPr/>
          </p:nvSpPr>
          <p:spPr>
            <a:xfrm>
              <a:off x="3530925" y="2023208"/>
              <a:ext cx="1260000" cy="540000"/>
            </a:xfrm>
            <a:prstGeom prst="roundRect">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Determine gaps in material data</a:t>
              </a:r>
            </a:p>
          </p:txBody>
        </p:sp>
        <p:sp>
          <p:nvSpPr>
            <p:cNvPr id="24" name="Rounded Rectangle 23"/>
            <p:cNvSpPr/>
            <p:nvPr/>
          </p:nvSpPr>
          <p:spPr>
            <a:xfrm>
              <a:off x="4853757" y="2024017"/>
              <a:ext cx="1260000" cy="540000"/>
            </a:xfrm>
            <a:prstGeom prst="roundRect">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Plan test program</a:t>
              </a:r>
            </a:p>
          </p:txBody>
        </p:sp>
        <p:sp>
          <p:nvSpPr>
            <p:cNvPr id="30" name="Rounded Rectangle 29"/>
            <p:cNvSpPr/>
            <p:nvPr/>
          </p:nvSpPr>
          <p:spPr>
            <a:xfrm>
              <a:off x="3526762" y="1429756"/>
              <a:ext cx="1260000" cy="540000"/>
            </a:xfrm>
            <a:prstGeom prst="roundRect">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Capability /  technology acquisition</a:t>
              </a:r>
            </a:p>
          </p:txBody>
        </p:sp>
        <p:sp>
          <p:nvSpPr>
            <p:cNvPr id="34" name="Rounded Rectangle 33"/>
            <p:cNvSpPr/>
            <p:nvPr/>
          </p:nvSpPr>
          <p:spPr>
            <a:xfrm>
              <a:off x="7442952" y="3808436"/>
              <a:ext cx="1260000" cy="540000"/>
            </a:xfrm>
            <a:prstGeom prst="round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Design analysis / validation</a:t>
              </a:r>
            </a:p>
          </p:txBody>
        </p:sp>
        <p:sp>
          <p:nvSpPr>
            <p:cNvPr id="35" name="Rounded Rectangle 34"/>
            <p:cNvSpPr/>
            <p:nvPr/>
          </p:nvSpPr>
          <p:spPr>
            <a:xfrm>
              <a:off x="6160484" y="4402108"/>
              <a:ext cx="1260000" cy="540000"/>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100" dirty="0">
                  <a:solidFill>
                    <a:schemeClr val="bg1"/>
                  </a:solidFill>
                  <a:latin typeface="Arial" panose="020B0604020202020204" pitchFamily="34" charset="0"/>
                  <a:cs typeface="Arial" panose="020B0604020202020204" pitchFamily="34" charset="0"/>
                </a:rPr>
                <a:t>Design support (</a:t>
              </a:r>
              <a:r>
                <a:rPr lang="en-GB" sz="1100" dirty="0" err="1">
                  <a:solidFill>
                    <a:schemeClr val="bg1"/>
                  </a:solidFill>
                  <a:latin typeface="Arial" panose="020B0604020202020204" pitchFamily="34" charset="0"/>
                  <a:cs typeface="Arial" panose="020B0604020202020204" pitchFamily="34" charset="0"/>
                </a:rPr>
                <a:t>DfM</a:t>
              </a:r>
              <a:r>
                <a:rPr lang="en-GB" sz="1100" dirty="0">
                  <a:solidFill>
                    <a:schemeClr val="bg1"/>
                  </a:solidFill>
                  <a:latin typeface="Arial" panose="020B0604020202020204" pitchFamily="34" charset="0"/>
                  <a:cs typeface="Arial" panose="020B0604020202020204" pitchFamily="34" charset="0"/>
                </a:rPr>
                <a:t>)</a:t>
              </a:r>
            </a:p>
          </p:txBody>
        </p:sp>
        <p:sp>
          <p:nvSpPr>
            <p:cNvPr id="37" name="Rounded Rectangle 36"/>
            <p:cNvSpPr/>
            <p:nvPr/>
          </p:nvSpPr>
          <p:spPr>
            <a:xfrm>
              <a:off x="4853757" y="3811032"/>
              <a:ext cx="1260000" cy="540000"/>
            </a:xfrm>
            <a:prstGeom prst="round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bg1"/>
                  </a:solidFill>
                  <a:latin typeface="Arial" panose="020B0604020202020204" pitchFamily="34" charset="0"/>
                  <a:cs typeface="Arial" panose="020B0604020202020204" pitchFamily="34" charset="0"/>
                </a:rPr>
                <a:t>Develop material cards</a:t>
              </a:r>
            </a:p>
          </p:txBody>
        </p:sp>
        <p:sp>
          <p:nvSpPr>
            <p:cNvPr id="38" name="Rounded Rectangle 37"/>
            <p:cNvSpPr/>
            <p:nvPr/>
          </p:nvSpPr>
          <p:spPr>
            <a:xfrm>
              <a:off x="7444626" y="4401924"/>
              <a:ext cx="1260000" cy="540000"/>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100" dirty="0">
                  <a:solidFill>
                    <a:schemeClr val="bg1"/>
                  </a:solidFill>
                  <a:latin typeface="Arial" panose="020B0604020202020204" pitchFamily="34" charset="0"/>
                  <a:cs typeface="Arial" panose="020B0604020202020204" pitchFamily="34" charset="0"/>
                </a:rPr>
                <a:t>Manufacture prototypes</a:t>
              </a:r>
            </a:p>
          </p:txBody>
        </p:sp>
        <p:sp>
          <p:nvSpPr>
            <p:cNvPr id="40" name="Rounded Rectangle 39"/>
            <p:cNvSpPr/>
            <p:nvPr/>
          </p:nvSpPr>
          <p:spPr>
            <a:xfrm>
              <a:off x="6149575" y="5019976"/>
              <a:ext cx="1260000" cy="540000"/>
            </a:xfrm>
            <a:prstGeom prst="roundRect">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100" dirty="0">
                  <a:solidFill>
                    <a:schemeClr val="bg1"/>
                  </a:solidFill>
                  <a:latin typeface="Arial" panose="020B0604020202020204" pitchFamily="34" charset="0"/>
                  <a:cs typeface="Arial" panose="020B0604020202020204" pitchFamily="34" charset="0"/>
                </a:rPr>
                <a:t>Source  raw materials &amp; parts</a:t>
              </a:r>
            </a:p>
          </p:txBody>
        </p:sp>
        <p:sp>
          <p:nvSpPr>
            <p:cNvPr id="44" name="Rounded Rectangle 43"/>
            <p:cNvSpPr/>
            <p:nvPr/>
          </p:nvSpPr>
          <p:spPr>
            <a:xfrm>
              <a:off x="8767687" y="4413639"/>
              <a:ext cx="1260000" cy="540000"/>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100">
                  <a:solidFill>
                    <a:schemeClr val="bg1"/>
                  </a:solidFill>
                  <a:latin typeface="Arial" panose="020B0604020202020204" pitchFamily="34" charset="0"/>
                  <a:cs typeface="Arial" panose="020B0604020202020204" pitchFamily="34" charset="0"/>
                </a:rPr>
                <a:t>Manufacture final product</a:t>
              </a:r>
            </a:p>
          </p:txBody>
        </p:sp>
        <p:sp>
          <p:nvSpPr>
            <p:cNvPr id="46" name="Rounded Rectangle 45"/>
            <p:cNvSpPr/>
            <p:nvPr/>
          </p:nvSpPr>
          <p:spPr>
            <a:xfrm>
              <a:off x="10083431" y="2012958"/>
              <a:ext cx="1260000" cy="540000"/>
            </a:xfrm>
            <a:prstGeom prst="roundRect">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Investigate failures / substitution</a:t>
              </a:r>
            </a:p>
          </p:txBody>
        </p:sp>
        <p:sp>
          <p:nvSpPr>
            <p:cNvPr id="47" name="Rounded Rectangle 46"/>
            <p:cNvSpPr/>
            <p:nvPr/>
          </p:nvSpPr>
          <p:spPr>
            <a:xfrm>
              <a:off x="10084616" y="3817602"/>
              <a:ext cx="1260000" cy="540000"/>
            </a:xfrm>
            <a:prstGeom prst="round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bg1"/>
                  </a:solidFill>
                  <a:latin typeface="Arial" panose="020B0604020202020204" pitchFamily="34" charset="0"/>
                  <a:cs typeface="Arial" panose="020B0604020202020204" pitchFamily="34" charset="0"/>
                </a:rPr>
                <a:t>Investigate failures</a:t>
              </a:r>
            </a:p>
          </p:txBody>
        </p:sp>
        <p:sp>
          <p:nvSpPr>
            <p:cNvPr id="33" name="Rounded Rectangle 32"/>
            <p:cNvSpPr/>
            <p:nvPr/>
          </p:nvSpPr>
          <p:spPr>
            <a:xfrm>
              <a:off x="6147835" y="3818318"/>
              <a:ext cx="1260000" cy="540000"/>
            </a:xfrm>
            <a:prstGeom prst="round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Design support / analysis</a:t>
              </a:r>
            </a:p>
          </p:txBody>
        </p:sp>
        <p:sp>
          <p:nvSpPr>
            <p:cNvPr id="133" name="Rounded Rectangle 132"/>
            <p:cNvSpPr/>
            <p:nvPr/>
          </p:nvSpPr>
          <p:spPr>
            <a:xfrm>
              <a:off x="7442952" y="223956"/>
              <a:ext cx="1260000" cy="540000"/>
            </a:xfrm>
            <a:prstGeom prst="roundRect">
              <a:avLst/>
            </a:prstGeom>
            <a:solidFill>
              <a:schemeClr val="accent6"/>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Assess / report product compliance</a:t>
              </a:r>
            </a:p>
          </p:txBody>
        </p:sp>
        <p:sp>
          <p:nvSpPr>
            <p:cNvPr id="160" name="Rounded Rectangle 159"/>
            <p:cNvSpPr/>
            <p:nvPr/>
          </p:nvSpPr>
          <p:spPr>
            <a:xfrm>
              <a:off x="7453275" y="3214667"/>
              <a:ext cx="1260000" cy="540000"/>
            </a:xfrm>
            <a:prstGeom prst="roundRect">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Design Refinement</a:t>
              </a:r>
            </a:p>
          </p:txBody>
        </p:sp>
        <p:sp>
          <p:nvSpPr>
            <p:cNvPr id="105" name="Rounded Rectangle 104"/>
            <p:cNvSpPr/>
            <p:nvPr/>
          </p:nvSpPr>
          <p:spPr>
            <a:xfrm>
              <a:off x="10083431" y="5643818"/>
              <a:ext cx="1260000" cy="540000"/>
            </a:xfrm>
            <a:prstGeom prst="round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100" dirty="0">
                  <a:solidFill>
                    <a:schemeClr val="bg1"/>
                  </a:solidFill>
                  <a:latin typeface="Arial" panose="020B0604020202020204" pitchFamily="34" charset="0"/>
                  <a:cs typeface="Arial" panose="020B0604020202020204" pitchFamily="34" charset="0"/>
                </a:rPr>
                <a:t>Customer support / Maintenance</a:t>
              </a:r>
            </a:p>
          </p:txBody>
        </p:sp>
        <p:sp>
          <p:nvSpPr>
            <p:cNvPr id="132" name="Rounded Rectangle 131"/>
            <p:cNvSpPr/>
            <p:nvPr/>
          </p:nvSpPr>
          <p:spPr>
            <a:xfrm>
              <a:off x="4853757" y="220823"/>
              <a:ext cx="1260000" cy="540000"/>
            </a:xfrm>
            <a:prstGeom prst="roundRect">
              <a:avLst/>
            </a:prstGeom>
            <a:solidFill>
              <a:schemeClr val="accent6"/>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Manage risk for materials portfolio</a:t>
              </a:r>
            </a:p>
          </p:txBody>
        </p:sp>
        <p:sp>
          <p:nvSpPr>
            <p:cNvPr id="25" name="Rounded Rectangle 24"/>
            <p:cNvSpPr/>
            <p:nvPr/>
          </p:nvSpPr>
          <p:spPr>
            <a:xfrm>
              <a:off x="4844731" y="2617101"/>
              <a:ext cx="1260000" cy="540000"/>
            </a:xfrm>
            <a:prstGeom prst="roundRect">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bg1"/>
                  </a:solidFill>
                  <a:latin typeface="Arial" panose="020B0604020202020204" pitchFamily="34" charset="0"/>
                  <a:cs typeface="Arial" panose="020B0604020202020204" pitchFamily="34" charset="0"/>
                </a:rPr>
                <a:t>Characterize materials</a:t>
              </a:r>
            </a:p>
          </p:txBody>
        </p:sp>
        <p:sp>
          <p:nvSpPr>
            <p:cNvPr id="41" name="Rounded Rectangle 40"/>
            <p:cNvSpPr/>
            <p:nvPr/>
          </p:nvSpPr>
          <p:spPr>
            <a:xfrm>
              <a:off x="7451375" y="2623637"/>
              <a:ext cx="1260000" cy="540000"/>
            </a:xfrm>
            <a:prstGeom prst="roundRect">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bg1"/>
                  </a:solidFill>
                  <a:latin typeface="Arial" panose="020B0604020202020204" pitchFamily="34" charset="0"/>
                  <a:cs typeface="Arial" panose="020B0604020202020204" pitchFamily="34" charset="0"/>
                </a:rPr>
                <a:t>Material batch testing</a:t>
              </a:r>
            </a:p>
          </p:txBody>
        </p:sp>
        <p:sp>
          <p:nvSpPr>
            <p:cNvPr id="43" name="Rounded Rectangle 42"/>
            <p:cNvSpPr/>
            <p:nvPr/>
          </p:nvSpPr>
          <p:spPr>
            <a:xfrm>
              <a:off x="10083431" y="2617101"/>
              <a:ext cx="1260000" cy="540000"/>
            </a:xfrm>
            <a:prstGeom prst="roundRect">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solidFill>
                    <a:schemeClr val="bg1"/>
                  </a:solidFill>
                  <a:latin typeface="Arial" panose="020B0604020202020204" pitchFamily="34" charset="0"/>
                  <a:cs typeface="Arial" panose="020B0604020202020204" pitchFamily="34" charset="0"/>
                </a:rPr>
                <a:t>Analyze</a:t>
              </a:r>
              <a:r>
                <a:rPr lang="en-GB" sz="1100" dirty="0">
                  <a:solidFill>
                    <a:schemeClr val="bg1"/>
                  </a:solidFill>
                  <a:latin typeface="Arial" panose="020B0604020202020204" pitchFamily="34" charset="0"/>
                  <a:cs typeface="Arial" panose="020B0604020202020204" pitchFamily="34" charset="0"/>
                </a:rPr>
                <a:t> samples / testing</a:t>
              </a:r>
            </a:p>
          </p:txBody>
        </p:sp>
        <p:sp>
          <p:nvSpPr>
            <p:cNvPr id="39" name="Rounded Rectangle 38"/>
            <p:cNvSpPr/>
            <p:nvPr/>
          </p:nvSpPr>
          <p:spPr>
            <a:xfrm>
              <a:off x="7457029" y="5019976"/>
              <a:ext cx="1260000" cy="540000"/>
            </a:xfrm>
            <a:prstGeom prst="roundRect">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100" dirty="0">
                  <a:solidFill>
                    <a:schemeClr val="bg1"/>
                  </a:solidFill>
                  <a:latin typeface="Arial" panose="020B0604020202020204" pitchFamily="34" charset="0"/>
                  <a:cs typeface="Arial" panose="020B0604020202020204" pitchFamily="34" charset="0"/>
                </a:rPr>
                <a:t>Order raw materials &amp; supplied parts</a:t>
              </a:r>
            </a:p>
          </p:txBody>
        </p:sp>
        <p:sp>
          <p:nvSpPr>
            <p:cNvPr id="57" name="Rounded Rectangle 56"/>
            <p:cNvSpPr/>
            <p:nvPr/>
          </p:nvSpPr>
          <p:spPr>
            <a:xfrm>
              <a:off x="6161568" y="2024066"/>
              <a:ext cx="1260000" cy="540000"/>
            </a:xfrm>
            <a:prstGeom prst="roundRect">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Generate Design data</a:t>
              </a:r>
            </a:p>
          </p:txBody>
        </p:sp>
        <p:sp>
          <p:nvSpPr>
            <p:cNvPr id="29" name="Rounded Rectangle 28"/>
            <p:cNvSpPr/>
            <p:nvPr/>
          </p:nvSpPr>
          <p:spPr>
            <a:xfrm>
              <a:off x="3521949" y="814644"/>
              <a:ext cx="1260000" cy="540000"/>
            </a:xfrm>
            <a:prstGeom prst="round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Conceptual design</a:t>
              </a:r>
            </a:p>
          </p:txBody>
        </p:sp>
        <p:sp>
          <p:nvSpPr>
            <p:cNvPr id="58" name="Rounded Rectangle 57"/>
            <p:cNvSpPr/>
            <p:nvPr/>
          </p:nvSpPr>
          <p:spPr>
            <a:xfrm>
              <a:off x="3530925" y="3811032"/>
              <a:ext cx="1260000" cy="540000"/>
            </a:xfrm>
            <a:prstGeom prst="round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Concept-stage simulation</a:t>
              </a:r>
            </a:p>
          </p:txBody>
        </p:sp>
        <p:sp>
          <p:nvSpPr>
            <p:cNvPr id="59" name="Rounded Rectangle 58"/>
            <p:cNvSpPr/>
            <p:nvPr/>
          </p:nvSpPr>
          <p:spPr>
            <a:xfrm>
              <a:off x="6151645" y="220823"/>
              <a:ext cx="1260000" cy="540000"/>
            </a:xfrm>
            <a:prstGeom prst="roundRect">
              <a:avLst/>
            </a:prstGeom>
            <a:solidFill>
              <a:schemeClr val="accent6"/>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Support design for compliance</a:t>
              </a:r>
            </a:p>
          </p:txBody>
        </p:sp>
        <p:sp>
          <p:nvSpPr>
            <p:cNvPr id="62" name="Rounded Rectangle 61"/>
            <p:cNvSpPr/>
            <p:nvPr/>
          </p:nvSpPr>
          <p:spPr>
            <a:xfrm>
              <a:off x="3536394" y="223151"/>
              <a:ext cx="1260000" cy="540000"/>
            </a:xfrm>
            <a:prstGeom prst="roundRect">
              <a:avLst/>
            </a:prstGeom>
            <a:solidFill>
              <a:schemeClr val="accent6"/>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Early-stage risk assessment</a:t>
              </a:r>
            </a:p>
          </p:txBody>
        </p:sp>
      </p:grpSp>
      <p:sp>
        <p:nvSpPr>
          <p:cNvPr id="13" name="Footer Placeholder 12">
            <a:extLst>
              <a:ext uri="{FF2B5EF4-FFF2-40B4-BE49-F238E27FC236}">
                <a16:creationId xmlns:a16="http://schemas.microsoft.com/office/drawing/2014/main" id="{95BEC8CA-0E7C-419A-ABA1-CD0464550F47}"/>
              </a:ext>
            </a:extLst>
          </p:cNvPr>
          <p:cNvSpPr>
            <a:spLocks noGrp="1"/>
          </p:cNvSpPr>
          <p:nvPr>
            <p:ph type="ftr" sz="quarter" idx="14"/>
          </p:nvPr>
        </p:nvSpPr>
        <p:spPr>
          <a:xfrm>
            <a:off x="109588" y="6231877"/>
            <a:ext cx="2077867" cy="365125"/>
          </a:xfrm>
        </p:spPr>
        <p:txBody>
          <a:bodyPr/>
          <a:lstStyle/>
          <a:p>
            <a:pPr algn="l"/>
            <a:r>
              <a:rPr lang="en-GB" sz="800" dirty="0"/>
              <a:t>© Granta Design | CONFIDENTIAL</a:t>
            </a:r>
          </a:p>
        </p:txBody>
      </p:sp>
      <p:pic>
        <p:nvPicPr>
          <p:cNvPr id="61" name="Picture 9">
            <a:extLst>
              <a:ext uri="{FF2B5EF4-FFF2-40B4-BE49-F238E27FC236}">
                <a16:creationId xmlns:a16="http://schemas.microsoft.com/office/drawing/2014/main" id="{6B84D7EA-E2B5-49EA-99D5-78F280E72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63" name="Picture 10">
            <a:extLst>
              <a:ext uri="{FF2B5EF4-FFF2-40B4-BE49-F238E27FC236}">
                <a16:creationId xmlns:a16="http://schemas.microsoft.com/office/drawing/2014/main" id="{070A05CF-5E16-4E90-991F-817A016A7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382366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Bild 9" descr="Screen Shot 2017-11-02 at 12.44.16.png">
            <a:extLst>
              <a:ext uri="{FF2B5EF4-FFF2-40B4-BE49-F238E27FC236}">
                <a16:creationId xmlns:a16="http://schemas.microsoft.com/office/drawing/2014/main" id="{D992817F-62B7-43FE-B6FC-AF0A7607D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983459"/>
          </a:xfrm>
          <a:prstGeom prst="rect">
            <a:avLst/>
          </a:prstGeom>
        </p:spPr>
      </p:pic>
      <p:sp>
        <p:nvSpPr>
          <p:cNvPr id="100" name="Rectangle 99">
            <a:extLst>
              <a:ext uri="{FF2B5EF4-FFF2-40B4-BE49-F238E27FC236}">
                <a16:creationId xmlns:a16="http://schemas.microsoft.com/office/drawing/2014/main" id="{1400C542-F49A-495D-91EE-3FE6E1AA641D}"/>
              </a:ext>
            </a:extLst>
          </p:cNvPr>
          <p:cNvSpPr/>
          <p:nvPr/>
        </p:nvSpPr>
        <p:spPr>
          <a:xfrm>
            <a:off x="10488501" y="6381328"/>
            <a:ext cx="1703488" cy="47667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bg2">
                  <a:lumMod val="10000"/>
                </a:schemeClr>
              </a:solidFill>
            </a:endParaRPr>
          </a:p>
        </p:txBody>
      </p:sp>
      <p:sp>
        <p:nvSpPr>
          <p:cNvPr id="239" name="Rectangle 238"/>
          <p:cNvSpPr/>
          <p:nvPr/>
        </p:nvSpPr>
        <p:spPr>
          <a:xfrm>
            <a:off x="0" y="4852222"/>
            <a:ext cx="12191989" cy="597600"/>
          </a:xfrm>
          <a:prstGeom prst="rect">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241" name="Rectangle 240"/>
          <p:cNvSpPr/>
          <p:nvPr/>
        </p:nvSpPr>
        <p:spPr>
          <a:xfrm>
            <a:off x="0" y="3649280"/>
            <a:ext cx="12191999" cy="597600"/>
          </a:xfrm>
          <a:prstGeom prst="rect">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235" name="Rectangle 234"/>
          <p:cNvSpPr/>
          <p:nvPr/>
        </p:nvSpPr>
        <p:spPr>
          <a:xfrm>
            <a:off x="0" y="61809"/>
            <a:ext cx="12288672" cy="585250"/>
          </a:xfrm>
          <a:prstGeom prst="rect">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234" name="Rectangle 233"/>
          <p:cNvSpPr/>
          <p:nvPr/>
        </p:nvSpPr>
        <p:spPr>
          <a:xfrm>
            <a:off x="0" y="2450841"/>
            <a:ext cx="12191999" cy="597600"/>
          </a:xfrm>
          <a:prstGeom prst="rect">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230" name="Rectangle 229"/>
          <p:cNvSpPr/>
          <p:nvPr/>
        </p:nvSpPr>
        <p:spPr>
          <a:xfrm>
            <a:off x="0" y="1256525"/>
            <a:ext cx="12192000" cy="597600"/>
          </a:xfrm>
          <a:prstGeom prst="rect">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Arial" panose="020B0604020202020204" pitchFamily="34" charset="0"/>
              <a:cs typeface="Arial" panose="020B0604020202020204" pitchFamily="34" charset="0"/>
            </a:endParaRPr>
          </a:p>
        </p:txBody>
      </p:sp>
      <p:sp>
        <p:nvSpPr>
          <p:cNvPr id="5" name="Pentagon 4"/>
          <p:cNvSpPr/>
          <p:nvPr/>
        </p:nvSpPr>
        <p:spPr>
          <a:xfrm>
            <a:off x="3513470" y="6151172"/>
            <a:ext cx="1260000" cy="517688"/>
          </a:xfrm>
          <a:prstGeom prst="homePlate">
            <a:avLst>
              <a:gd name="adj" fmla="val 27747"/>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latin typeface="Arial" panose="020B0604020202020204" pitchFamily="34" charset="0"/>
                <a:cs typeface="Arial" panose="020B0604020202020204" pitchFamily="34" charset="0"/>
              </a:rPr>
              <a:t>Conceptual Design</a:t>
            </a:r>
          </a:p>
        </p:txBody>
      </p:sp>
      <p:sp>
        <p:nvSpPr>
          <p:cNvPr id="6" name="Pentagon 5"/>
          <p:cNvSpPr/>
          <p:nvPr/>
        </p:nvSpPr>
        <p:spPr>
          <a:xfrm>
            <a:off x="2191927" y="6151172"/>
            <a:ext cx="1260000" cy="517688"/>
          </a:xfrm>
          <a:prstGeom prst="homePlate">
            <a:avLst>
              <a:gd name="adj" fmla="val 27747"/>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Requirement Definition</a:t>
            </a:r>
          </a:p>
        </p:txBody>
      </p:sp>
      <p:sp>
        <p:nvSpPr>
          <p:cNvPr id="7" name="Pentagon 6"/>
          <p:cNvSpPr/>
          <p:nvPr/>
        </p:nvSpPr>
        <p:spPr>
          <a:xfrm>
            <a:off x="6137619" y="6151172"/>
            <a:ext cx="1260000" cy="517688"/>
          </a:xfrm>
          <a:prstGeom prst="homePlate">
            <a:avLst>
              <a:gd name="adj" fmla="val 30529"/>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Detailed Design</a:t>
            </a:r>
          </a:p>
        </p:txBody>
      </p:sp>
      <p:sp>
        <p:nvSpPr>
          <p:cNvPr id="15" name="Pentagon 14"/>
          <p:cNvSpPr/>
          <p:nvPr/>
        </p:nvSpPr>
        <p:spPr>
          <a:xfrm>
            <a:off x="8739247" y="6151172"/>
            <a:ext cx="1260000" cy="517688"/>
          </a:xfrm>
          <a:prstGeom prst="homePlate">
            <a:avLst>
              <a:gd name="adj" fmla="val 27747"/>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Production</a:t>
            </a:r>
          </a:p>
        </p:txBody>
      </p:sp>
      <p:sp>
        <p:nvSpPr>
          <p:cNvPr id="18" name="Pentagon 17"/>
          <p:cNvSpPr/>
          <p:nvPr/>
        </p:nvSpPr>
        <p:spPr>
          <a:xfrm>
            <a:off x="10052406" y="6150878"/>
            <a:ext cx="1260000" cy="517688"/>
          </a:xfrm>
          <a:prstGeom prst="homePlate">
            <a:avLst>
              <a:gd name="adj" fmla="val 26356"/>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In-Service Support</a:t>
            </a:r>
          </a:p>
        </p:txBody>
      </p:sp>
      <p:sp>
        <p:nvSpPr>
          <p:cNvPr id="19" name="Pentagon 18"/>
          <p:cNvSpPr/>
          <p:nvPr/>
        </p:nvSpPr>
        <p:spPr>
          <a:xfrm>
            <a:off x="7438032" y="6151172"/>
            <a:ext cx="1260000" cy="517688"/>
          </a:xfrm>
          <a:prstGeom prst="homePlate">
            <a:avLst>
              <a:gd name="adj" fmla="val 30529"/>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latin typeface="Arial" panose="020B0604020202020204" pitchFamily="34" charset="0"/>
                <a:cs typeface="Arial" panose="020B0604020202020204" pitchFamily="34" charset="0"/>
              </a:rPr>
              <a:t>Validate / Develop</a:t>
            </a:r>
          </a:p>
        </p:txBody>
      </p:sp>
      <p:sp>
        <p:nvSpPr>
          <p:cNvPr id="20" name="Pentagon 19"/>
          <p:cNvSpPr/>
          <p:nvPr/>
        </p:nvSpPr>
        <p:spPr>
          <a:xfrm>
            <a:off x="4830016" y="6151172"/>
            <a:ext cx="1260000" cy="517688"/>
          </a:xfrm>
          <a:prstGeom prst="homePlate">
            <a:avLst>
              <a:gd name="adj" fmla="val 30529"/>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Capability Acquisition</a:t>
            </a:r>
          </a:p>
        </p:txBody>
      </p:sp>
      <p:sp>
        <p:nvSpPr>
          <p:cNvPr id="4" name="Freeform 3"/>
          <p:cNvSpPr/>
          <p:nvPr/>
        </p:nvSpPr>
        <p:spPr>
          <a:xfrm>
            <a:off x="704854" y="66018"/>
            <a:ext cx="1487073" cy="598736"/>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bg1"/>
                </a:solidFill>
                <a:latin typeface="Arial" panose="020B0604020202020204" pitchFamily="34" charset="0"/>
                <a:cs typeface="Arial" panose="020B0604020202020204" pitchFamily="34" charset="0"/>
              </a:rPr>
              <a:t>Regulatory</a:t>
            </a:r>
          </a:p>
          <a:p>
            <a:r>
              <a:rPr lang="en-GB" sz="1200" b="1" dirty="0">
                <a:solidFill>
                  <a:schemeClr val="bg1"/>
                </a:solidFill>
                <a:latin typeface="Arial" panose="020B0604020202020204" pitchFamily="34" charset="0"/>
                <a:cs typeface="Arial" panose="020B0604020202020204" pitchFamily="34" charset="0"/>
              </a:rPr>
              <a:t>Compliance</a:t>
            </a:r>
            <a:endParaRPr lang="en-US" sz="1200" b="1" dirty="0">
              <a:solidFill>
                <a:schemeClr val="bg1"/>
              </a:solidFill>
              <a:latin typeface="Arial" panose="020B0604020202020204" pitchFamily="34" charset="0"/>
              <a:cs typeface="Arial" panose="020B0604020202020204" pitchFamily="34" charset="0"/>
            </a:endParaRPr>
          </a:p>
        </p:txBody>
      </p:sp>
      <p:sp>
        <p:nvSpPr>
          <p:cNvPr id="96" name="Freeform 95"/>
          <p:cNvSpPr/>
          <p:nvPr/>
        </p:nvSpPr>
        <p:spPr>
          <a:xfrm>
            <a:off x="704854" y="664783"/>
            <a:ext cx="1487073" cy="598736"/>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Arial" panose="020B0604020202020204" pitchFamily="34" charset="0"/>
                <a:cs typeface="Arial" panose="020B0604020202020204" pitchFamily="34" charset="0"/>
              </a:rPr>
              <a:t>Concept </a:t>
            </a:r>
            <a:br>
              <a:rPr lang="en-GB" sz="1200" b="1">
                <a:solidFill>
                  <a:schemeClr val="bg1"/>
                </a:solidFill>
                <a:latin typeface="Arial" panose="020B0604020202020204" pitchFamily="34" charset="0"/>
                <a:cs typeface="Arial" panose="020B0604020202020204" pitchFamily="34" charset="0"/>
              </a:rPr>
            </a:br>
            <a:r>
              <a:rPr lang="en-GB" sz="1200" b="1">
                <a:solidFill>
                  <a:schemeClr val="bg1"/>
                </a:solidFill>
                <a:latin typeface="Arial" panose="020B0604020202020204" pitchFamily="34" charset="0"/>
                <a:cs typeface="Arial" panose="020B0604020202020204" pitchFamily="34" charset="0"/>
              </a:rPr>
              <a:t>Design</a:t>
            </a:r>
            <a:endParaRPr lang="en-US" sz="1200" b="1">
              <a:solidFill>
                <a:schemeClr val="bg1"/>
              </a:solidFill>
              <a:latin typeface="Arial" panose="020B0604020202020204" pitchFamily="34" charset="0"/>
              <a:cs typeface="Arial" panose="020B0604020202020204" pitchFamily="34" charset="0"/>
            </a:endParaRPr>
          </a:p>
        </p:txBody>
      </p:sp>
      <p:sp>
        <p:nvSpPr>
          <p:cNvPr id="97" name="Freeform 96"/>
          <p:cNvSpPr/>
          <p:nvPr/>
        </p:nvSpPr>
        <p:spPr>
          <a:xfrm>
            <a:off x="704854" y="1263548"/>
            <a:ext cx="1487073" cy="598736"/>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Arial" panose="020B0604020202020204" pitchFamily="34" charset="0"/>
                <a:cs typeface="Arial" panose="020B0604020202020204" pitchFamily="34" charset="0"/>
              </a:rPr>
              <a:t>R&amp;D</a:t>
            </a:r>
            <a:endParaRPr lang="en-US" sz="1200" b="1">
              <a:solidFill>
                <a:schemeClr val="bg1"/>
              </a:solidFill>
              <a:latin typeface="Arial" panose="020B0604020202020204" pitchFamily="34" charset="0"/>
              <a:cs typeface="Arial" panose="020B0604020202020204" pitchFamily="34" charset="0"/>
            </a:endParaRPr>
          </a:p>
        </p:txBody>
      </p:sp>
      <p:sp>
        <p:nvSpPr>
          <p:cNvPr id="98" name="Freeform 97"/>
          <p:cNvSpPr/>
          <p:nvPr/>
        </p:nvSpPr>
        <p:spPr>
          <a:xfrm>
            <a:off x="704854" y="1862314"/>
            <a:ext cx="1487073" cy="598736"/>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Arial" panose="020B0604020202020204" pitchFamily="34" charset="0"/>
                <a:cs typeface="Arial" panose="020B0604020202020204" pitchFamily="34" charset="0"/>
              </a:rPr>
              <a:t>Materials Authority</a:t>
            </a:r>
            <a:endParaRPr lang="en-US" sz="1200" b="1">
              <a:solidFill>
                <a:schemeClr val="bg1"/>
              </a:solidFill>
              <a:latin typeface="Arial" panose="020B0604020202020204" pitchFamily="34" charset="0"/>
              <a:cs typeface="Arial" panose="020B0604020202020204" pitchFamily="34" charset="0"/>
            </a:endParaRPr>
          </a:p>
        </p:txBody>
      </p:sp>
      <p:sp>
        <p:nvSpPr>
          <p:cNvPr id="99" name="Freeform 98"/>
          <p:cNvSpPr/>
          <p:nvPr/>
        </p:nvSpPr>
        <p:spPr>
          <a:xfrm>
            <a:off x="704854" y="2456746"/>
            <a:ext cx="1487073" cy="598736"/>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bg1"/>
                </a:solidFill>
                <a:latin typeface="Arial" panose="020B0604020202020204" pitchFamily="34" charset="0"/>
                <a:cs typeface="Arial" panose="020B0604020202020204" pitchFamily="34" charset="0"/>
              </a:rPr>
              <a:t>Materials </a:t>
            </a:r>
            <a:br>
              <a:rPr lang="en-GB" sz="1200" b="1" dirty="0">
                <a:solidFill>
                  <a:schemeClr val="bg1"/>
                </a:solidFill>
                <a:latin typeface="Arial" panose="020B0604020202020204" pitchFamily="34" charset="0"/>
                <a:cs typeface="Arial" panose="020B0604020202020204" pitchFamily="34" charset="0"/>
              </a:rPr>
            </a:br>
            <a:r>
              <a:rPr lang="en-GB" sz="1200" b="1" dirty="0">
                <a:solidFill>
                  <a:schemeClr val="bg1"/>
                </a:solidFill>
                <a:latin typeface="Arial" panose="020B0604020202020204" pitchFamily="34" charset="0"/>
                <a:cs typeface="Arial" panose="020B0604020202020204" pitchFamily="34" charset="0"/>
              </a:rPr>
              <a:t>Testing / QA</a:t>
            </a:r>
            <a:endParaRPr lang="en-US" sz="1200" b="1" dirty="0">
              <a:solidFill>
                <a:schemeClr val="bg1"/>
              </a:solidFill>
              <a:latin typeface="Arial" panose="020B0604020202020204" pitchFamily="34" charset="0"/>
              <a:cs typeface="Arial" panose="020B0604020202020204" pitchFamily="34" charset="0"/>
            </a:endParaRPr>
          </a:p>
        </p:txBody>
      </p:sp>
      <p:sp>
        <p:nvSpPr>
          <p:cNvPr id="102" name="Freeform 101"/>
          <p:cNvSpPr/>
          <p:nvPr/>
        </p:nvSpPr>
        <p:spPr>
          <a:xfrm>
            <a:off x="704854" y="3055511"/>
            <a:ext cx="1487073" cy="598736"/>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Arial" panose="020B0604020202020204" pitchFamily="34" charset="0"/>
                <a:cs typeface="Arial" panose="020B0604020202020204" pitchFamily="34" charset="0"/>
              </a:rPr>
              <a:t>Design</a:t>
            </a:r>
          </a:p>
          <a:p>
            <a:r>
              <a:rPr lang="en-GB" sz="1200" b="1">
                <a:solidFill>
                  <a:schemeClr val="bg1"/>
                </a:solidFill>
                <a:latin typeface="Arial" panose="020B0604020202020204" pitchFamily="34" charset="0"/>
                <a:cs typeface="Arial" panose="020B0604020202020204" pitchFamily="34" charset="0"/>
              </a:rPr>
              <a:t>Definition</a:t>
            </a:r>
            <a:endParaRPr lang="en-US" sz="1200" b="1">
              <a:solidFill>
                <a:schemeClr val="bg1"/>
              </a:solidFill>
              <a:latin typeface="Arial" panose="020B0604020202020204" pitchFamily="34" charset="0"/>
              <a:cs typeface="Arial" panose="020B0604020202020204" pitchFamily="34" charset="0"/>
            </a:endParaRPr>
          </a:p>
        </p:txBody>
      </p:sp>
      <p:sp>
        <p:nvSpPr>
          <p:cNvPr id="103" name="Freeform 102"/>
          <p:cNvSpPr/>
          <p:nvPr/>
        </p:nvSpPr>
        <p:spPr>
          <a:xfrm>
            <a:off x="704854" y="3654276"/>
            <a:ext cx="1487073" cy="598736"/>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Arial" panose="020B0604020202020204" pitchFamily="34" charset="0"/>
                <a:cs typeface="Arial" panose="020B0604020202020204" pitchFamily="34" charset="0"/>
              </a:rPr>
              <a:t>Simulation</a:t>
            </a:r>
            <a:endParaRPr lang="en-US" sz="1200" b="1">
              <a:solidFill>
                <a:schemeClr val="bg1"/>
              </a:solidFill>
              <a:latin typeface="Arial" panose="020B0604020202020204" pitchFamily="34" charset="0"/>
              <a:cs typeface="Arial" panose="020B0604020202020204" pitchFamily="34" charset="0"/>
            </a:endParaRPr>
          </a:p>
        </p:txBody>
      </p:sp>
      <p:sp>
        <p:nvSpPr>
          <p:cNvPr id="104" name="Freeform 103"/>
          <p:cNvSpPr/>
          <p:nvPr/>
        </p:nvSpPr>
        <p:spPr>
          <a:xfrm>
            <a:off x="704854" y="4252320"/>
            <a:ext cx="1487073" cy="598736"/>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Arial" panose="020B0604020202020204" pitchFamily="34" charset="0"/>
                <a:cs typeface="Arial" panose="020B0604020202020204" pitchFamily="34" charset="0"/>
              </a:rPr>
              <a:t>Manufacturing</a:t>
            </a:r>
          </a:p>
          <a:p>
            <a:r>
              <a:rPr lang="en-GB" sz="1200" b="1">
                <a:solidFill>
                  <a:schemeClr val="bg1"/>
                </a:solidFill>
                <a:latin typeface="Arial" panose="020B0604020202020204" pitchFamily="34" charset="0"/>
                <a:cs typeface="Arial" panose="020B0604020202020204" pitchFamily="34" charset="0"/>
              </a:rPr>
              <a:t>Engineering</a:t>
            </a:r>
            <a:endParaRPr lang="en-US" sz="1200" b="1">
              <a:solidFill>
                <a:schemeClr val="bg1"/>
              </a:solidFill>
              <a:latin typeface="Arial" panose="020B0604020202020204" pitchFamily="34" charset="0"/>
              <a:cs typeface="Arial" panose="020B0604020202020204" pitchFamily="34" charset="0"/>
            </a:endParaRPr>
          </a:p>
        </p:txBody>
      </p:sp>
      <p:sp>
        <p:nvSpPr>
          <p:cNvPr id="108" name="Freeform 107"/>
          <p:cNvSpPr/>
          <p:nvPr/>
        </p:nvSpPr>
        <p:spPr>
          <a:xfrm>
            <a:off x="704854" y="4851086"/>
            <a:ext cx="1487073" cy="598736"/>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Arial" panose="020B0604020202020204" pitchFamily="34" charset="0"/>
                <a:cs typeface="Arial" panose="020B0604020202020204" pitchFamily="34" charset="0"/>
              </a:rPr>
              <a:t>Procurement</a:t>
            </a:r>
            <a:endParaRPr lang="en-US" sz="1200" b="1">
              <a:solidFill>
                <a:schemeClr val="bg1"/>
              </a:solidFill>
              <a:latin typeface="Arial" panose="020B0604020202020204" pitchFamily="34" charset="0"/>
              <a:cs typeface="Arial" panose="020B0604020202020204" pitchFamily="34" charset="0"/>
            </a:endParaRPr>
          </a:p>
        </p:txBody>
      </p:sp>
      <p:sp>
        <p:nvSpPr>
          <p:cNvPr id="110" name="Freeform 109"/>
          <p:cNvSpPr/>
          <p:nvPr/>
        </p:nvSpPr>
        <p:spPr>
          <a:xfrm>
            <a:off x="704854" y="5445560"/>
            <a:ext cx="1487073" cy="598736"/>
          </a:xfrm>
          <a:custGeom>
            <a:avLst/>
            <a:gdLst>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635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8500 w 850900"/>
              <a:gd name="connsiteY5" fmla="*/ 2222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04850 w 850900"/>
              <a:gd name="connsiteY5" fmla="*/ 18415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692150 w 850900"/>
              <a:gd name="connsiteY5" fmla="*/ 1778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311150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711200 w 850900"/>
              <a:gd name="connsiteY5" fmla="*/ 190500 h 603250"/>
              <a:gd name="connsiteX6" fmla="*/ 698500 w 850900"/>
              <a:gd name="connsiteY6" fmla="*/ 0 h 603250"/>
              <a:gd name="connsiteX7" fmla="*/ 0 w 850900"/>
              <a:gd name="connsiteY7" fmla="*/ 0 h 603250"/>
              <a:gd name="connsiteX0" fmla="*/ 0 w 850900"/>
              <a:gd name="connsiteY0" fmla="*/ 0 h 603250"/>
              <a:gd name="connsiteX1" fmla="*/ 0 w 850900"/>
              <a:gd name="connsiteY1" fmla="*/ 603250 h 603250"/>
              <a:gd name="connsiteX2" fmla="*/ 704850 w 850900"/>
              <a:gd name="connsiteY2" fmla="*/ 603250 h 603250"/>
              <a:gd name="connsiteX3" fmla="*/ 704850 w 850900"/>
              <a:gd name="connsiteY3" fmla="*/ 425450 h 603250"/>
              <a:gd name="connsiteX4" fmla="*/ 850900 w 850900"/>
              <a:gd name="connsiteY4" fmla="*/ 276481 h 603250"/>
              <a:gd name="connsiteX5" fmla="*/ 698199 w 850900"/>
              <a:gd name="connsiteY5" fmla="*/ 177499 h 603250"/>
              <a:gd name="connsiteX6" fmla="*/ 698500 w 850900"/>
              <a:gd name="connsiteY6" fmla="*/ 0 h 603250"/>
              <a:gd name="connsiteX7" fmla="*/ 0 w 850900"/>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25450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37899"/>
              <a:gd name="connsiteY0" fmla="*/ 0 h 603250"/>
              <a:gd name="connsiteX1" fmla="*/ 0 w 837899"/>
              <a:gd name="connsiteY1" fmla="*/ 603250 h 603250"/>
              <a:gd name="connsiteX2" fmla="*/ 704850 w 837899"/>
              <a:gd name="connsiteY2" fmla="*/ 603250 h 603250"/>
              <a:gd name="connsiteX3" fmla="*/ 704850 w 837899"/>
              <a:gd name="connsiteY3" fmla="*/ 408116 h 603250"/>
              <a:gd name="connsiteX4" fmla="*/ 837899 w 837899"/>
              <a:gd name="connsiteY4" fmla="*/ 276481 h 603250"/>
              <a:gd name="connsiteX5" fmla="*/ 698199 w 837899"/>
              <a:gd name="connsiteY5" fmla="*/ 177499 h 603250"/>
              <a:gd name="connsiteX6" fmla="*/ 698500 w 837899"/>
              <a:gd name="connsiteY6" fmla="*/ 0 h 603250"/>
              <a:gd name="connsiteX7" fmla="*/ 0 w 837899"/>
              <a:gd name="connsiteY7" fmla="*/ 0 h 603250"/>
              <a:gd name="connsiteX0" fmla="*/ 0 w 824899"/>
              <a:gd name="connsiteY0" fmla="*/ 0 h 603250"/>
              <a:gd name="connsiteX1" fmla="*/ 0 w 824899"/>
              <a:gd name="connsiteY1" fmla="*/ 603250 h 603250"/>
              <a:gd name="connsiteX2" fmla="*/ 704850 w 824899"/>
              <a:gd name="connsiteY2" fmla="*/ 603250 h 603250"/>
              <a:gd name="connsiteX3" fmla="*/ 704850 w 824899"/>
              <a:gd name="connsiteY3" fmla="*/ 408116 h 603250"/>
              <a:gd name="connsiteX4" fmla="*/ 824899 w 824899"/>
              <a:gd name="connsiteY4" fmla="*/ 280815 h 603250"/>
              <a:gd name="connsiteX5" fmla="*/ 698199 w 824899"/>
              <a:gd name="connsiteY5" fmla="*/ 177499 h 603250"/>
              <a:gd name="connsiteX6" fmla="*/ 698500 w 824899"/>
              <a:gd name="connsiteY6" fmla="*/ 0 h 603250"/>
              <a:gd name="connsiteX7" fmla="*/ 0 w 824899"/>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698199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698500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11382 w 786255"/>
              <a:gd name="connsiteY6" fmla="*/ 0 h 603250"/>
              <a:gd name="connsiteX7" fmla="*/ 0 w 786255"/>
              <a:gd name="connsiteY7" fmla="*/ 0 h 603250"/>
              <a:gd name="connsiteX0" fmla="*/ 0 w 786255"/>
              <a:gd name="connsiteY0" fmla="*/ 0 h 603250"/>
              <a:gd name="connsiteX1" fmla="*/ 0 w 786255"/>
              <a:gd name="connsiteY1" fmla="*/ 603250 h 603250"/>
              <a:gd name="connsiteX2" fmla="*/ 704850 w 786255"/>
              <a:gd name="connsiteY2" fmla="*/ 603250 h 603250"/>
              <a:gd name="connsiteX3" fmla="*/ 704850 w 786255"/>
              <a:gd name="connsiteY3" fmla="*/ 408116 h 603250"/>
              <a:gd name="connsiteX4" fmla="*/ 786255 w 786255"/>
              <a:gd name="connsiteY4" fmla="*/ 289548 h 603250"/>
              <a:gd name="connsiteX5" fmla="*/ 707860 w 786255"/>
              <a:gd name="connsiteY5" fmla="*/ 177499 h 603250"/>
              <a:gd name="connsiteX6" fmla="*/ 704941 w 786255"/>
              <a:gd name="connsiteY6" fmla="*/ 0 h 603250"/>
              <a:gd name="connsiteX7" fmla="*/ 0 w 786255"/>
              <a:gd name="connsiteY7"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55" h="603250">
                <a:moveTo>
                  <a:pt x="0" y="0"/>
                </a:moveTo>
                <a:lnTo>
                  <a:pt x="0" y="603250"/>
                </a:lnTo>
                <a:lnTo>
                  <a:pt x="704850" y="603250"/>
                </a:lnTo>
                <a:lnTo>
                  <a:pt x="704850" y="408116"/>
                </a:lnTo>
                <a:lnTo>
                  <a:pt x="786255" y="289548"/>
                </a:lnTo>
                <a:lnTo>
                  <a:pt x="707860" y="177499"/>
                </a:lnTo>
                <a:cubicBezTo>
                  <a:pt x="707960" y="118333"/>
                  <a:pt x="704841" y="59166"/>
                  <a:pt x="704941" y="0"/>
                </a:cubicBezTo>
                <a:lnTo>
                  <a:pt x="0" y="0"/>
                </a:lnTo>
                <a:close/>
              </a:path>
            </a:pathLst>
          </a:cu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1"/>
                </a:solidFill>
                <a:latin typeface="Arial" panose="020B0604020202020204" pitchFamily="34" charset="0"/>
                <a:cs typeface="Arial" panose="020B0604020202020204" pitchFamily="34" charset="0"/>
              </a:rPr>
              <a:t>Support</a:t>
            </a:r>
            <a:endParaRPr lang="en-US" sz="1200" b="1">
              <a:solidFill>
                <a:schemeClr val="bg1"/>
              </a:solidFill>
              <a:latin typeface="Arial" panose="020B0604020202020204" pitchFamily="34" charset="0"/>
              <a:cs typeface="Arial" panose="020B0604020202020204" pitchFamily="34" charset="0"/>
            </a:endParaRPr>
          </a:p>
        </p:txBody>
      </p:sp>
      <p:cxnSp>
        <p:nvCxnSpPr>
          <p:cNvPr id="118" name="Straight Connector 117"/>
          <p:cNvCxnSpPr/>
          <p:nvPr/>
        </p:nvCxnSpPr>
        <p:spPr>
          <a:xfrm flipV="1">
            <a:off x="3501017" y="-27384"/>
            <a:ext cx="0" cy="673723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4819318" y="-27378"/>
            <a:ext cx="0" cy="673723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6128675" y="-27378"/>
            <a:ext cx="0" cy="673723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7429890" y="-27384"/>
            <a:ext cx="0" cy="673723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8732859" y="-18758"/>
            <a:ext cx="0" cy="673723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10047136" y="-19052"/>
            <a:ext cx="0" cy="673723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F0F96FD8-4F65-4222-A80C-0FFFDEAABCB2}"/>
              </a:ext>
            </a:extLst>
          </p:cNvPr>
          <p:cNvGrpSpPr/>
          <p:nvPr/>
        </p:nvGrpSpPr>
        <p:grpSpPr>
          <a:xfrm>
            <a:off x="2226754" y="81301"/>
            <a:ext cx="9117862" cy="5962995"/>
            <a:chOff x="2226754" y="220823"/>
            <a:chExt cx="9117862" cy="5962995"/>
          </a:xfrm>
        </p:grpSpPr>
        <p:sp>
          <p:nvSpPr>
            <p:cNvPr id="31" name="Rounded Rectangle 30"/>
            <p:cNvSpPr/>
            <p:nvPr/>
          </p:nvSpPr>
          <p:spPr>
            <a:xfrm>
              <a:off x="6159014" y="3212976"/>
              <a:ext cx="1260000" cy="540000"/>
            </a:xfrm>
            <a:prstGeom prst="roundRect">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bg1"/>
                  </a:solidFill>
                  <a:latin typeface="Arial" panose="020B0604020202020204" pitchFamily="34" charset="0"/>
                  <a:cs typeface="Arial" panose="020B0604020202020204" pitchFamily="34" charset="0"/>
                </a:rPr>
                <a:t>Detailed Design</a:t>
              </a:r>
            </a:p>
          </p:txBody>
        </p:sp>
        <p:sp>
          <p:nvSpPr>
            <p:cNvPr id="21" name="Rounded Rectangle 20"/>
            <p:cNvSpPr/>
            <p:nvPr/>
          </p:nvSpPr>
          <p:spPr>
            <a:xfrm>
              <a:off x="2226754" y="825628"/>
              <a:ext cx="1260000" cy="540000"/>
            </a:xfrm>
            <a:prstGeom prst="round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Requirement</a:t>
              </a:r>
            </a:p>
            <a:p>
              <a:pPr algn="ctr"/>
              <a:r>
                <a:rPr lang="en-GB" sz="1100" dirty="0">
                  <a:solidFill>
                    <a:schemeClr val="bg1"/>
                  </a:solidFill>
                  <a:latin typeface="Arial" panose="020B0604020202020204" pitchFamily="34" charset="0"/>
                  <a:cs typeface="Arial" panose="020B0604020202020204" pitchFamily="34" charset="0"/>
                </a:rPr>
                <a:t>definition</a:t>
              </a:r>
            </a:p>
          </p:txBody>
        </p:sp>
        <p:sp>
          <p:nvSpPr>
            <p:cNvPr id="23" name="Rounded Rectangle 22"/>
            <p:cNvSpPr/>
            <p:nvPr/>
          </p:nvSpPr>
          <p:spPr>
            <a:xfrm>
              <a:off x="3530925" y="2023208"/>
              <a:ext cx="1260000" cy="540000"/>
            </a:xfrm>
            <a:prstGeom prst="roundRect">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Determine gaps in material data</a:t>
              </a:r>
            </a:p>
          </p:txBody>
        </p:sp>
        <p:sp>
          <p:nvSpPr>
            <p:cNvPr id="24" name="Rounded Rectangle 23"/>
            <p:cNvSpPr/>
            <p:nvPr/>
          </p:nvSpPr>
          <p:spPr>
            <a:xfrm>
              <a:off x="4853757" y="2024017"/>
              <a:ext cx="1260000" cy="540000"/>
            </a:xfrm>
            <a:prstGeom prst="roundRect">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Plan test program</a:t>
              </a:r>
            </a:p>
          </p:txBody>
        </p:sp>
        <p:sp>
          <p:nvSpPr>
            <p:cNvPr id="30" name="Rounded Rectangle 29"/>
            <p:cNvSpPr/>
            <p:nvPr/>
          </p:nvSpPr>
          <p:spPr>
            <a:xfrm>
              <a:off x="3526762" y="1429756"/>
              <a:ext cx="1260000" cy="540000"/>
            </a:xfrm>
            <a:prstGeom prst="roundRect">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Capability /  technology acquisition</a:t>
              </a:r>
            </a:p>
          </p:txBody>
        </p:sp>
        <p:sp>
          <p:nvSpPr>
            <p:cNvPr id="34" name="Rounded Rectangle 33"/>
            <p:cNvSpPr/>
            <p:nvPr/>
          </p:nvSpPr>
          <p:spPr>
            <a:xfrm>
              <a:off x="7442952" y="3808436"/>
              <a:ext cx="1260000" cy="540000"/>
            </a:xfrm>
            <a:prstGeom prst="round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Design analysis / validation</a:t>
              </a:r>
            </a:p>
          </p:txBody>
        </p:sp>
        <p:sp>
          <p:nvSpPr>
            <p:cNvPr id="35" name="Rounded Rectangle 34"/>
            <p:cNvSpPr/>
            <p:nvPr/>
          </p:nvSpPr>
          <p:spPr>
            <a:xfrm>
              <a:off x="6160484" y="4402108"/>
              <a:ext cx="1260000" cy="540000"/>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100" dirty="0">
                  <a:solidFill>
                    <a:schemeClr val="bg1"/>
                  </a:solidFill>
                  <a:latin typeface="Arial" panose="020B0604020202020204" pitchFamily="34" charset="0"/>
                  <a:cs typeface="Arial" panose="020B0604020202020204" pitchFamily="34" charset="0"/>
                </a:rPr>
                <a:t>Design support (</a:t>
              </a:r>
              <a:r>
                <a:rPr lang="en-GB" sz="1100" dirty="0" err="1">
                  <a:solidFill>
                    <a:schemeClr val="bg1"/>
                  </a:solidFill>
                  <a:latin typeface="Arial" panose="020B0604020202020204" pitchFamily="34" charset="0"/>
                  <a:cs typeface="Arial" panose="020B0604020202020204" pitchFamily="34" charset="0"/>
                </a:rPr>
                <a:t>DfM</a:t>
              </a:r>
              <a:r>
                <a:rPr lang="en-GB" sz="1100" dirty="0">
                  <a:solidFill>
                    <a:schemeClr val="bg1"/>
                  </a:solidFill>
                  <a:latin typeface="Arial" panose="020B0604020202020204" pitchFamily="34" charset="0"/>
                  <a:cs typeface="Arial" panose="020B0604020202020204" pitchFamily="34" charset="0"/>
                </a:rPr>
                <a:t>)</a:t>
              </a:r>
            </a:p>
          </p:txBody>
        </p:sp>
        <p:sp>
          <p:nvSpPr>
            <p:cNvPr id="37" name="Rounded Rectangle 36"/>
            <p:cNvSpPr/>
            <p:nvPr/>
          </p:nvSpPr>
          <p:spPr>
            <a:xfrm>
              <a:off x="4853757" y="3811032"/>
              <a:ext cx="1260000" cy="540000"/>
            </a:xfrm>
            <a:prstGeom prst="round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bg1"/>
                  </a:solidFill>
                  <a:latin typeface="Arial" panose="020B0604020202020204" pitchFamily="34" charset="0"/>
                  <a:cs typeface="Arial" panose="020B0604020202020204" pitchFamily="34" charset="0"/>
                </a:rPr>
                <a:t>Develop material cards</a:t>
              </a:r>
            </a:p>
          </p:txBody>
        </p:sp>
        <p:sp>
          <p:nvSpPr>
            <p:cNvPr id="38" name="Rounded Rectangle 37"/>
            <p:cNvSpPr/>
            <p:nvPr/>
          </p:nvSpPr>
          <p:spPr>
            <a:xfrm>
              <a:off x="7444626" y="4401924"/>
              <a:ext cx="1260000" cy="540000"/>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100" dirty="0">
                  <a:solidFill>
                    <a:schemeClr val="bg1"/>
                  </a:solidFill>
                  <a:latin typeface="Arial" panose="020B0604020202020204" pitchFamily="34" charset="0"/>
                  <a:cs typeface="Arial" panose="020B0604020202020204" pitchFamily="34" charset="0"/>
                </a:rPr>
                <a:t>Manufacture prototypes</a:t>
              </a:r>
            </a:p>
          </p:txBody>
        </p:sp>
        <p:sp>
          <p:nvSpPr>
            <p:cNvPr id="40" name="Rounded Rectangle 39"/>
            <p:cNvSpPr/>
            <p:nvPr/>
          </p:nvSpPr>
          <p:spPr>
            <a:xfrm>
              <a:off x="6149575" y="5019976"/>
              <a:ext cx="1260000" cy="540000"/>
            </a:xfrm>
            <a:prstGeom prst="roundRect">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100" dirty="0">
                  <a:solidFill>
                    <a:schemeClr val="bg1"/>
                  </a:solidFill>
                  <a:latin typeface="Arial" panose="020B0604020202020204" pitchFamily="34" charset="0"/>
                  <a:cs typeface="Arial" panose="020B0604020202020204" pitchFamily="34" charset="0"/>
                </a:rPr>
                <a:t>Source  raw materials &amp; parts</a:t>
              </a:r>
            </a:p>
          </p:txBody>
        </p:sp>
        <p:sp>
          <p:nvSpPr>
            <p:cNvPr id="44" name="Rounded Rectangle 43"/>
            <p:cNvSpPr/>
            <p:nvPr/>
          </p:nvSpPr>
          <p:spPr>
            <a:xfrm>
              <a:off x="8767687" y="4413639"/>
              <a:ext cx="1260000" cy="540000"/>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100">
                  <a:solidFill>
                    <a:schemeClr val="bg1"/>
                  </a:solidFill>
                  <a:latin typeface="Arial" panose="020B0604020202020204" pitchFamily="34" charset="0"/>
                  <a:cs typeface="Arial" panose="020B0604020202020204" pitchFamily="34" charset="0"/>
                </a:rPr>
                <a:t>Manufacture final product</a:t>
              </a:r>
            </a:p>
          </p:txBody>
        </p:sp>
        <p:sp>
          <p:nvSpPr>
            <p:cNvPr id="46" name="Rounded Rectangle 45"/>
            <p:cNvSpPr/>
            <p:nvPr/>
          </p:nvSpPr>
          <p:spPr>
            <a:xfrm>
              <a:off x="10083431" y="2012958"/>
              <a:ext cx="1260000" cy="540000"/>
            </a:xfrm>
            <a:prstGeom prst="roundRect">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Investigate failures / substitution</a:t>
              </a:r>
            </a:p>
          </p:txBody>
        </p:sp>
        <p:sp>
          <p:nvSpPr>
            <p:cNvPr id="47" name="Rounded Rectangle 46"/>
            <p:cNvSpPr/>
            <p:nvPr/>
          </p:nvSpPr>
          <p:spPr>
            <a:xfrm>
              <a:off x="10084616" y="3817602"/>
              <a:ext cx="1260000" cy="540000"/>
            </a:xfrm>
            <a:prstGeom prst="round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bg1"/>
                  </a:solidFill>
                  <a:latin typeface="Arial" panose="020B0604020202020204" pitchFamily="34" charset="0"/>
                  <a:cs typeface="Arial" panose="020B0604020202020204" pitchFamily="34" charset="0"/>
                </a:rPr>
                <a:t>Investigate failures</a:t>
              </a:r>
            </a:p>
          </p:txBody>
        </p:sp>
        <p:sp>
          <p:nvSpPr>
            <p:cNvPr id="33" name="Rounded Rectangle 32"/>
            <p:cNvSpPr/>
            <p:nvPr/>
          </p:nvSpPr>
          <p:spPr>
            <a:xfrm>
              <a:off x="6147835" y="3818318"/>
              <a:ext cx="1260000" cy="540000"/>
            </a:xfrm>
            <a:prstGeom prst="round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Design support / analysis</a:t>
              </a:r>
            </a:p>
          </p:txBody>
        </p:sp>
        <p:sp>
          <p:nvSpPr>
            <p:cNvPr id="133" name="Rounded Rectangle 132"/>
            <p:cNvSpPr/>
            <p:nvPr/>
          </p:nvSpPr>
          <p:spPr>
            <a:xfrm>
              <a:off x="7442952" y="223956"/>
              <a:ext cx="1260000" cy="540000"/>
            </a:xfrm>
            <a:prstGeom prst="roundRect">
              <a:avLst/>
            </a:prstGeom>
            <a:solidFill>
              <a:schemeClr val="accent6"/>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Assess / report product compliance</a:t>
              </a:r>
            </a:p>
          </p:txBody>
        </p:sp>
        <p:sp>
          <p:nvSpPr>
            <p:cNvPr id="160" name="Rounded Rectangle 159"/>
            <p:cNvSpPr/>
            <p:nvPr/>
          </p:nvSpPr>
          <p:spPr>
            <a:xfrm>
              <a:off x="7453275" y="3214667"/>
              <a:ext cx="1260000" cy="540000"/>
            </a:xfrm>
            <a:prstGeom prst="roundRect">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Design Refinement</a:t>
              </a:r>
            </a:p>
          </p:txBody>
        </p:sp>
        <p:sp>
          <p:nvSpPr>
            <p:cNvPr id="105" name="Rounded Rectangle 104"/>
            <p:cNvSpPr/>
            <p:nvPr/>
          </p:nvSpPr>
          <p:spPr>
            <a:xfrm>
              <a:off x="10083431" y="5643818"/>
              <a:ext cx="1260000" cy="540000"/>
            </a:xfrm>
            <a:prstGeom prst="round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100" dirty="0">
                  <a:solidFill>
                    <a:schemeClr val="bg1"/>
                  </a:solidFill>
                  <a:latin typeface="Arial" panose="020B0604020202020204" pitchFamily="34" charset="0"/>
                  <a:cs typeface="Arial" panose="020B0604020202020204" pitchFamily="34" charset="0"/>
                </a:rPr>
                <a:t>Customer support / Maintenance</a:t>
              </a:r>
            </a:p>
          </p:txBody>
        </p:sp>
        <p:sp>
          <p:nvSpPr>
            <p:cNvPr id="132" name="Rounded Rectangle 131"/>
            <p:cNvSpPr/>
            <p:nvPr/>
          </p:nvSpPr>
          <p:spPr>
            <a:xfrm>
              <a:off x="4853757" y="220823"/>
              <a:ext cx="1260000" cy="540000"/>
            </a:xfrm>
            <a:prstGeom prst="roundRect">
              <a:avLst/>
            </a:prstGeom>
            <a:solidFill>
              <a:schemeClr val="accent6"/>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Manage risk for materials portfolio</a:t>
              </a:r>
            </a:p>
          </p:txBody>
        </p:sp>
        <p:sp>
          <p:nvSpPr>
            <p:cNvPr id="25" name="Rounded Rectangle 24"/>
            <p:cNvSpPr/>
            <p:nvPr/>
          </p:nvSpPr>
          <p:spPr>
            <a:xfrm>
              <a:off x="4844731" y="2617101"/>
              <a:ext cx="1260000" cy="540000"/>
            </a:xfrm>
            <a:prstGeom prst="roundRect">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bg1"/>
                  </a:solidFill>
                  <a:latin typeface="Arial" panose="020B0604020202020204" pitchFamily="34" charset="0"/>
                  <a:cs typeface="Arial" panose="020B0604020202020204" pitchFamily="34" charset="0"/>
                </a:rPr>
                <a:t>Characterize materials</a:t>
              </a:r>
            </a:p>
          </p:txBody>
        </p:sp>
        <p:sp>
          <p:nvSpPr>
            <p:cNvPr id="41" name="Rounded Rectangle 40"/>
            <p:cNvSpPr/>
            <p:nvPr/>
          </p:nvSpPr>
          <p:spPr>
            <a:xfrm>
              <a:off x="7451375" y="2623637"/>
              <a:ext cx="1260000" cy="540000"/>
            </a:xfrm>
            <a:prstGeom prst="roundRect">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bg1"/>
                  </a:solidFill>
                  <a:latin typeface="Arial" panose="020B0604020202020204" pitchFamily="34" charset="0"/>
                  <a:cs typeface="Arial" panose="020B0604020202020204" pitchFamily="34" charset="0"/>
                </a:rPr>
                <a:t>Material batch testing</a:t>
              </a:r>
            </a:p>
          </p:txBody>
        </p:sp>
        <p:sp>
          <p:nvSpPr>
            <p:cNvPr id="43" name="Rounded Rectangle 42"/>
            <p:cNvSpPr/>
            <p:nvPr/>
          </p:nvSpPr>
          <p:spPr>
            <a:xfrm>
              <a:off x="10083431" y="2617101"/>
              <a:ext cx="1260000" cy="540000"/>
            </a:xfrm>
            <a:prstGeom prst="roundRect">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solidFill>
                    <a:schemeClr val="bg1"/>
                  </a:solidFill>
                  <a:latin typeface="Arial" panose="020B0604020202020204" pitchFamily="34" charset="0"/>
                  <a:cs typeface="Arial" panose="020B0604020202020204" pitchFamily="34" charset="0"/>
                </a:rPr>
                <a:t>Analyze</a:t>
              </a:r>
              <a:r>
                <a:rPr lang="en-GB" sz="1100" dirty="0">
                  <a:solidFill>
                    <a:schemeClr val="bg1"/>
                  </a:solidFill>
                  <a:latin typeface="Arial" panose="020B0604020202020204" pitchFamily="34" charset="0"/>
                  <a:cs typeface="Arial" panose="020B0604020202020204" pitchFamily="34" charset="0"/>
                </a:rPr>
                <a:t> samples / testing</a:t>
              </a:r>
            </a:p>
          </p:txBody>
        </p:sp>
        <p:sp>
          <p:nvSpPr>
            <p:cNvPr id="39" name="Rounded Rectangle 38"/>
            <p:cNvSpPr/>
            <p:nvPr/>
          </p:nvSpPr>
          <p:spPr>
            <a:xfrm>
              <a:off x="7457029" y="5019976"/>
              <a:ext cx="1260000" cy="540000"/>
            </a:xfrm>
            <a:prstGeom prst="roundRect">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100" dirty="0">
                  <a:solidFill>
                    <a:schemeClr val="bg1"/>
                  </a:solidFill>
                  <a:latin typeface="Arial" panose="020B0604020202020204" pitchFamily="34" charset="0"/>
                  <a:cs typeface="Arial" panose="020B0604020202020204" pitchFamily="34" charset="0"/>
                </a:rPr>
                <a:t>Order raw materials &amp; supplied parts</a:t>
              </a:r>
            </a:p>
          </p:txBody>
        </p:sp>
        <p:sp>
          <p:nvSpPr>
            <p:cNvPr id="57" name="Rounded Rectangle 56"/>
            <p:cNvSpPr/>
            <p:nvPr/>
          </p:nvSpPr>
          <p:spPr>
            <a:xfrm>
              <a:off x="6161568" y="2024066"/>
              <a:ext cx="1260000" cy="540000"/>
            </a:xfrm>
            <a:prstGeom prst="roundRect">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Generate Design data</a:t>
              </a:r>
            </a:p>
          </p:txBody>
        </p:sp>
        <p:sp>
          <p:nvSpPr>
            <p:cNvPr id="29" name="Rounded Rectangle 28"/>
            <p:cNvSpPr/>
            <p:nvPr/>
          </p:nvSpPr>
          <p:spPr>
            <a:xfrm>
              <a:off x="3521949" y="814644"/>
              <a:ext cx="1260000" cy="540000"/>
            </a:xfrm>
            <a:prstGeom prst="round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Conceptual design</a:t>
              </a:r>
            </a:p>
          </p:txBody>
        </p:sp>
        <p:sp>
          <p:nvSpPr>
            <p:cNvPr id="58" name="Rounded Rectangle 57"/>
            <p:cNvSpPr/>
            <p:nvPr/>
          </p:nvSpPr>
          <p:spPr>
            <a:xfrm>
              <a:off x="3530925" y="3811032"/>
              <a:ext cx="1260000" cy="540000"/>
            </a:xfrm>
            <a:prstGeom prst="round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Concept-stage simulation</a:t>
              </a:r>
            </a:p>
          </p:txBody>
        </p:sp>
        <p:sp>
          <p:nvSpPr>
            <p:cNvPr id="59" name="Rounded Rectangle 58"/>
            <p:cNvSpPr/>
            <p:nvPr/>
          </p:nvSpPr>
          <p:spPr>
            <a:xfrm>
              <a:off x="6151645" y="220823"/>
              <a:ext cx="1260000" cy="540000"/>
            </a:xfrm>
            <a:prstGeom prst="roundRect">
              <a:avLst/>
            </a:prstGeom>
            <a:solidFill>
              <a:schemeClr val="accent6"/>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Support design for compliance</a:t>
              </a:r>
            </a:p>
          </p:txBody>
        </p:sp>
        <p:sp>
          <p:nvSpPr>
            <p:cNvPr id="62" name="Rounded Rectangle 61"/>
            <p:cNvSpPr/>
            <p:nvPr/>
          </p:nvSpPr>
          <p:spPr>
            <a:xfrm>
              <a:off x="3536394" y="223151"/>
              <a:ext cx="1260000" cy="540000"/>
            </a:xfrm>
            <a:prstGeom prst="roundRect">
              <a:avLst/>
            </a:prstGeom>
            <a:solidFill>
              <a:schemeClr val="accent6"/>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Early-stage risk assessment</a:t>
              </a:r>
            </a:p>
          </p:txBody>
        </p:sp>
      </p:grpSp>
      <p:sp>
        <p:nvSpPr>
          <p:cNvPr id="109" name="Rectangle 108">
            <a:extLst>
              <a:ext uri="{FF2B5EF4-FFF2-40B4-BE49-F238E27FC236}">
                <a16:creationId xmlns:a16="http://schemas.microsoft.com/office/drawing/2014/main" id="{9315935B-A12E-4DD8-9C1D-1A641323B524}"/>
              </a:ext>
            </a:extLst>
          </p:cNvPr>
          <p:cNvSpPr/>
          <p:nvPr/>
        </p:nvSpPr>
        <p:spPr>
          <a:xfrm>
            <a:off x="-1" y="0"/>
            <a:ext cx="12191981" cy="6858000"/>
          </a:xfrm>
          <a:prstGeom prst="rect">
            <a:avLst/>
          </a:prstGeom>
          <a:solidFill>
            <a:srgbClr val="929497">
              <a:alpha val="85098"/>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cs typeface="Arial" panose="020B0604020202020204" pitchFamily="34" charset="0"/>
            </a:endParaRPr>
          </a:p>
        </p:txBody>
      </p:sp>
      <p:grpSp>
        <p:nvGrpSpPr>
          <p:cNvPr id="111" name="Group 110">
            <a:extLst>
              <a:ext uri="{FF2B5EF4-FFF2-40B4-BE49-F238E27FC236}">
                <a16:creationId xmlns:a16="http://schemas.microsoft.com/office/drawing/2014/main" id="{089D9918-8B40-4542-8615-3029A0289DFB}"/>
              </a:ext>
            </a:extLst>
          </p:cNvPr>
          <p:cNvGrpSpPr/>
          <p:nvPr/>
        </p:nvGrpSpPr>
        <p:grpSpPr>
          <a:xfrm>
            <a:off x="8392916" y="1740979"/>
            <a:ext cx="2076808" cy="692497"/>
            <a:chOff x="6632992" y="1664757"/>
            <a:chExt cx="2076808" cy="692497"/>
          </a:xfrm>
        </p:grpSpPr>
        <p:sp>
          <p:nvSpPr>
            <p:cNvPr id="112" name="Oval 111">
              <a:extLst>
                <a:ext uri="{FF2B5EF4-FFF2-40B4-BE49-F238E27FC236}">
                  <a16:creationId xmlns:a16="http://schemas.microsoft.com/office/drawing/2014/main" id="{6D3B78B1-C646-49E2-8FB4-C2A4F8840A16}"/>
                </a:ext>
              </a:extLst>
            </p:cNvPr>
            <p:cNvSpPr/>
            <p:nvPr/>
          </p:nvSpPr>
          <p:spPr>
            <a:xfrm>
              <a:off x="8243974" y="1765541"/>
              <a:ext cx="465826" cy="465826"/>
            </a:xfrm>
            <a:prstGeom prst="ellipse">
              <a:avLst/>
            </a:prstGeom>
            <a:solidFill>
              <a:srgbClr val="FFFFFF">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cs typeface="Arial" panose="020B0604020202020204" pitchFamily="34" charset="0"/>
              </a:endParaRPr>
            </a:p>
          </p:txBody>
        </p:sp>
        <p:sp>
          <p:nvSpPr>
            <p:cNvPr id="113" name="Rectangle 3">
              <a:hlinkClick r:id="" action="ppaction://noaction"/>
              <a:extLst>
                <a:ext uri="{FF2B5EF4-FFF2-40B4-BE49-F238E27FC236}">
                  <a16:creationId xmlns:a16="http://schemas.microsoft.com/office/drawing/2014/main" id="{0968D62E-4D1D-47DA-9939-2DCC4A36C057}"/>
                </a:ext>
              </a:extLst>
            </p:cNvPr>
            <p:cNvSpPr txBox="1">
              <a:spLocks noChangeArrowheads="1"/>
            </p:cNvSpPr>
            <p:nvPr/>
          </p:nvSpPr>
          <p:spPr>
            <a:xfrm>
              <a:off x="6632992" y="1664757"/>
              <a:ext cx="1716657" cy="692497"/>
            </a:xfrm>
            <a:prstGeom prst="rect">
              <a:avLst/>
            </a:prstGeom>
            <a:solidFill>
              <a:schemeClr val="accent1"/>
            </a:solidFill>
            <a:ln w="38100">
              <a:solidFill>
                <a:srgbClr val="FFFF00"/>
              </a:solidFill>
            </a:ln>
            <a:effectLst>
              <a:outerShdw blurRad="76200" dist="12700" dir="2700000" sy="-23000" kx="-800400" algn="bl" rotWithShape="0">
                <a:prstClr val="black">
                  <a:alpha val="20000"/>
                </a:prstClr>
              </a:outerShdw>
            </a:effectLst>
          </p:spPr>
          <p:txBody>
            <a:bodyPr wrap="square">
              <a:spAutoFit/>
            </a:bodyPr>
            <a:lstStyle>
              <a:lvl1pPr marL="0" indent="0" algn="l" rtl="0" eaLnBrk="1" fontAlgn="base" hangingPunct="1">
                <a:spcBef>
                  <a:spcPct val="50000"/>
                </a:spcBef>
                <a:spcAft>
                  <a:spcPct val="20000"/>
                </a:spcAft>
                <a:buFontTx/>
                <a:buNone/>
                <a:defRPr sz="2400" b="1">
                  <a:solidFill>
                    <a:schemeClr val="tx1"/>
                  </a:solidFill>
                  <a:latin typeface="+mn-lt"/>
                  <a:ea typeface="+mn-ea"/>
                  <a:cs typeface="+mn-cs"/>
                </a:defRPr>
              </a:lvl1pPr>
              <a:lvl2pPr marL="357188" indent="-174625" algn="l" rtl="0" eaLnBrk="1" fontAlgn="base" hangingPunct="1">
                <a:spcBef>
                  <a:spcPct val="20000"/>
                </a:spcBef>
                <a:spcAft>
                  <a:spcPct val="10000"/>
                </a:spcAft>
                <a:buClr>
                  <a:schemeClr val="accent1"/>
                </a:buClr>
                <a:buChar char="•"/>
                <a:defRPr sz="2000" b="1">
                  <a:solidFill>
                    <a:schemeClr val="accent1"/>
                  </a:solidFill>
                  <a:latin typeface="+mn-lt"/>
                </a:defRPr>
              </a:lvl2pPr>
              <a:lvl3pPr marL="627063" indent="-269875" algn="l" rtl="0" eaLnBrk="1" fontAlgn="base" hangingPunct="1">
                <a:spcBef>
                  <a:spcPct val="20000"/>
                </a:spcBef>
                <a:spcAft>
                  <a:spcPct val="10000"/>
                </a:spcAft>
                <a:buClr>
                  <a:schemeClr val="accent2"/>
                </a:buClr>
                <a:buFont typeface="Wingdings 3" pitchFamily="18" charset="2"/>
                <a:buChar char=""/>
                <a:defRPr sz="1800" b="1">
                  <a:solidFill>
                    <a:schemeClr val="accent2"/>
                  </a:solidFill>
                  <a:latin typeface="+mn-lt"/>
                </a:defRPr>
              </a:lvl3pPr>
              <a:lvl4pPr marL="809625" indent="-182563" algn="l" rtl="0" eaLnBrk="1" fontAlgn="base" hangingPunct="1">
                <a:spcBef>
                  <a:spcPct val="20000"/>
                </a:spcBef>
                <a:spcAft>
                  <a:spcPct val="10000"/>
                </a:spcAft>
                <a:buClr>
                  <a:schemeClr val="accent5"/>
                </a:buClr>
                <a:buChar char="•"/>
                <a:defRPr sz="1600" b="1">
                  <a:solidFill>
                    <a:schemeClr val="accent5"/>
                  </a:solidFill>
                  <a:latin typeface="+mn-lt"/>
                </a:defRPr>
              </a:lvl4pPr>
              <a:lvl5pPr marL="984250" indent="-174625" algn="l" defTabSz="984250" rtl="0" eaLnBrk="1" fontAlgn="base" hangingPunct="1">
                <a:spcBef>
                  <a:spcPct val="20000"/>
                </a:spcBef>
                <a:spcAft>
                  <a:spcPct val="10000"/>
                </a:spcAft>
                <a:buClr>
                  <a:schemeClr val="bg2"/>
                </a:buClr>
                <a:buChar char="•"/>
                <a:defRPr sz="1400" b="1">
                  <a:solidFill>
                    <a:schemeClr val="bg2"/>
                  </a:solidFill>
                  <a:latin typeface="+mn-lt"/>
                </a:defRPr>
              </a:lvl5pPr>
              <a:lvl6pPr marL="1985963" indent="-204788" algn="l" rtl="0" eaLnBrk="1" fontAlgn="base" hangingPunct="1">
                <a:spcBef>
                  <a:spcPct val="20000"/>
                </a:spcBef>
                <a:spcAft>
                  <a:spcPct val="10000"/>
                </a:spcAft>
                <a:buClr>
                  <a:schemeClr val="hlink"/>
                </a:buClr>
                <a:buChar char="•"/>
                <a:defRPr sz="1600" b="1">
                  <a:solidFill>
                    <a:schemeClr val="hlink"/>
                  </a:solidFill>
                  <a:latin typeface="+mn-lt"/>
                </a:defRPr>
              </a:lvl6pPr>
              <a:lvl7pPr marL="2443163" indent="-204788" algn="l" rtl="0" eaLnBrk="1" fontAlgn="base" hangingPunct="1">
                <a:spcBef>
                  <a:spcPct val="20000"/>
                </a:spcBef>
                <a:spcAft>
                  <a:spcPct val="10000"/>
                </a:spcAft>
                <a:buClr>
                  <a:schemeClr val="hlink"/>
                </a:buClr>
                <a:buChar char="•"/>
                <a:defRPr sz="1600" b="1">
                  <a:solidFill>
                    <a:schemeClr val="hlink"/>
                  </a:solidFill>
                  <a:latin typeface="+mn-lt"/>
                </a:defRPr>
              </a:lvl7pPr>
              <a:lvl8pPr marL="2900363" indent="-204788" algn="l" rtl="0" eaLnBrk="1" fontAlgn="base" hangingPunct="1">
                <a:spcBef>
                  <a:spcPct val="20000"/>
                </a:spcBef>
                <a:spcAft>
                  <a:spcPct val="10000"/>
                </a:spcAft>
                <a:buClr>
                  <a:schemeClr val="hlink"/>
                </a:buClr>
                <a:buChar char="•"/>
                <a:defRPr sz="1600" b="1">
                  <a:solidFill>
                    <a:schemeClr val="hlink"/>
                  </a:solidFill>
                  <a:latin typeface="+mn-lt"/>
                </a:defRPr>
              </a:lvl8pPr>
              <a:lvl9pPr marL="3357563" indent="-204788" algn="l" rtl="0" eaLnBrk="1" fontAlgn="base" hangingPunct="1">
                <a:spcBef>
                  <a:spcPct val="20000"/>
                </a:spcBef>
                <a:spcAft>
                  <a:spcPct val="10000"/>
                </a:spcAft>
                <a:buClr>
                  <a:schemeClr val="hlink"/>
                </a:buClr>
                <a:buChar char="•"/>
                <a:defRPr sz="1600" b="1">
                  <a:solidFill>
                    <a:schemeClr val="hlink"/>
                  </a:solidFill>
                  <a:latin typeface="+mn-lt"/>
                </a:defRPr>
              </a:lvl9pPr>
            </a:lstStyle>
            <a:p>
              <a:pPr marL="15875" lvl="1" indent="0">
                <a:lnSpc>
                  <a:spcPct val="130000"/>
                </a:lnSpc>
                <a:spcBef>
                  <a:spcPct val="30000"/>
                </a:spcBef>
                <a:buNone/>
              </a:pPr>
              <a:r>
                <a:rPr lang="en-US" sz="1000" dirty="0">
                  <a:solidFill>
                    <a:schemeClr val="bg1"/>
                  </a:solidFill>
                </a:rPr>
                <a:t>We want to feed back our lessons learned into the design process</a:t>
              </a:r>
            </a:p>
          </p:txBody>
        </p:sp>
      </p:grpSp>
      <p:grpSp>
        <p:nvGrpSpPr>
          <p:cNvPr id="114" name="Group 113">
            <a:extLst>
              <a:ext uri="{FF2B5EF4-FFF2-40B4-BE49-F238E27FC236}">
                <a16:creationId xmlns:a16="http://schemas.microsoft.com/office/drawing/2014/main" id="{EF86E2EF-C8B6-405D-8B2A-AE2CF2D16581}"/>
              </a:ext>
            </a:extLst>
          </p:cNvPr>
          <p:cNvGrpSpPr/>
          <p:nvPr/>
        </p:nvGrpSpPr>
        <p:grpSpPr>
          <a:xfrm>
            <a:off x="2121271" y="729011"/>
            <a:ext cx="1584384" cy="1001232"/>
            <a:chOff x="1532626" y="796506"/>
            <a:chExt cx="1584384" cy="1001232"/>
          </a:xfrm>
        </p:grpSpPr>
        <p:sp>
          <p:nvSpPr>
            <p:cNvPr id="115" name="Oval 114">
              <a:extLst>
                <a:ext uri="{FF2B5EF4-FFF2-40B4-BE49-F238E27FC236}">
                  <a16:creationId xmlns:a16="http://schemas.microsoft.com/office/drawing/2014/main" id="{04D2696B-033B-4541-B033-9E4EF4E5F820}"/>
                </a:ext>
              </a:extLst>
            </p:cNvPr>
            <p:cNvSpPr/>
            <p:nvPr/>
          </p:nvSpPr>
          <p:spPr>
            <a:xfrm>
              <a:off x="2651184" y="796506"/>
              <a:ext cx="465826" cy="465826"/>
            </a:xfrm>
            <a:prstGeom prst="ellipse">
              <a:avLst/>
            </a:prstGeom>
            <a:solidFill>
              <a:srgbClr val="FFFFFF">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cs typeface="Arial" panose="020B0604020202020204" pitchFamily="34" charset="0"/>
              </a:endParaRPr>
            </a:p>
          </p:txBody>
        </p:sp>
        <p:sp>
          <p:nvSpPr>
            <p:cNvPr id="116" name="Rectangle 3">
              <a:hlinkClick r:id="rId4" action="ppaction://hlinksldjump"/>
              <a:extLst>
                <a:ext uri="{FF2B5EF4-FFF2-40B4-BE49-F238E27FC236}">
                  <a16:creationId xmlns:a16="http://schemas.microsoft.com/office/drawing/2014/main" id="{6F6B3AFE-0484-47A6-B8B3-36381057FA11}"/>
                </a:ext>
              </a:extLst>
            </p:cNvPr>
            <p:cNvSpPr txBox="1">
              <a:spLocks noChangeArrowheads="1"/>
            </p:cNvSpPr>
            <p:nvPr/>
          </p:nvSpPr>
          <p:spPr>
            <a:xfrm>
              <a:off x="1532626" y="1105241"/>
              <a:ext cx="1365850" cy="692497"/>
            </a:xfrm>
            <a:prstGeom prst="rect">
              <a:avLst/>
            </a:prstGeom>
            <a:solidFill>
              <a:schemeClr val="accent1"/>
            </a:solidFill>
            <a:ln w="38100">
              <a:solidFill>
                <a:srgbClr val="FFFF00"/>
              </a:solidFill>
            </a:ln>
            <a:effectLst>
              <a:outerShdw blurRad="76200" dist="12700" dir="2700000" sy="-23000" kx="-800400" algn="bl" rotWithShape="0">
                <a:prstClr val="black">
                  <a:alpha val="20000"/>
                </a:prstClr>
              </a:outerShdw>
            </a:effectLst>
          </p:spPr>
          <p:txBody>
            <a:bodyPr wrap="square">
              <a:spAutoFit/>
            </a:bodyPr>
            <a:lstStyle>
              <a:lvl1pPr marL="0" indent="0" algn="l" rtl="0" eaLnBrk="1" fontAlgn="base" hangingPunct="1">
                <a:spcBef>
                  <a:spcPct val="50000"/>
                </a:spcBef>
                <a:spcAft>
                  <a:spcPct val="20000"/>
                </a:spcAft>
                <a:buFontTx/>
                <a:buNone/>
                <a:defRPr sz="2400" b="1">
                  <a:solidFill>
                    <a:schemeClr val="tx1"/>
                  </a:solidFill>
                  <a:latin typeface="+mn-lt"/>
                  <a:ea typeface="+mn-ea"/>
                  <a:cs typeface="+mn-cs"/>
                </a:defRPr>
              </a:lvl1pPr>
              <a:lvl2pPr marL="357188" indent="-174625" algn="l" rtl="0" eaLnBrk="1" fontAlgn="base" hangingPunct="1">
                <a:spcBef>
                  <a:spcPct val="20000"/>
                </a:spcBef>
                <a:spcAft>
                  <a:spcPct val="10000"/>
                </a:spcAft>
                <a:buClr>
                  <a:schemeClr val="accent1"/>
                </a:buClr>
                <a:buChar char="•"/>
                <a:defRPr sz="2000" b="1">
                  <a:solidFill>
                    <a:schemeClr val="accent1"/>
                  </a:solidFill>
                  <a:latin typeface="+mn-lt"/>
                </a:defRPr>
              </a:lvl2pPr>
              <a:lvl3pPr marL="627063" indent="-269875" algn="l" rtl="0" eaLnBrk="1" fontAlgn="base" hangingPunct="1">
                <a:spcBef>
                  <a:spcPct val="20000"/>
                </a:spcBef>
                <a:spcAft>
                  <a:spcPct val="10000"/>
                </a:spcAft>
                <a:buClr>
                  <a:schemeClr val="accent2"/>
                </a:buClr>
                <a:buFont typeface="Wingdings 3" pitchFamily="18" charset="2"/>
                <a:buChar char=""/>
                <a:defRPr sz="1800" b="1">
                  <a:solidFill>
                    <a:schemeClr val="accent2"/>
                  </a:solidFill>
                  <a:latin typeface="+mn-lt"/>
                </a:defRPr>
              </a:lvl3pPr>
              <a:lvl4pPr marL="809625" indent="-182563" algn="l" rtl="0" eaLnBrk="1" fontAlgn="base" hangingPunct="1">
                <a:spcBef>
                  <a:spcPct val="20000"/>
                </a:spcBef>
                <a:spcAft>
                  <a:spcPct val="10000"/>
                </a:spcAft>
                <a:buClr>
                  <a:schemeClr val="accent5"/>
                </a:buClr>
                <a:buChar char="•"/>
                <a:defRPr sz="1600" b="1">
                  <a:solidFill>
                    <a:schemeClr val="accent5"/>
                  </a:solidFill>
                  <a:latin typeface="+mn-lt"/>
                </a:defRPr>
              </a:lvl4pPr>
              <a:lvl5pPr marL="984250" indent="-174625" algn="l" defTabSz="984250" rtl="0" eaLnBrk="1" fontAlgn="base" hangingPunct="1">
                <a:spcBef>
                  <a:spcPct val="20000"/>
                </a:spcBef>
                <a:spcAft>
                  <a:spcPct val="10000"/>
                </a:spcAft>
                <a:buClr>
                  <a:schemeClr val="bg2"/>
                </a:buClr>
                <a:buChar char="•"/>
                <a:defRPr sz="1400" b="1">
                  <a:solidFill>
                    <a:schemeClr val="bg2"/>
                  </a:solidFill>
                  <a:latin typeface="+mn-lt"/>
                </a:defRPr>
              </a:lvl5pPr>
              <a:lvl6pPr marL="1985963" indent="-204788" algn="l" rtl="0" eaLnBrk="1" fontAlgn="base" hangingPunct="1">
                <a:spcBef>
                  <a:spcPct val="20000"/>
                </a:spcBef>
                <a:spcAft>
                  <a:spcPct val="10000"/>
                </a:spcAft>
                <a:buClr>
                  <a:schemeClr val="hlink"/>
                </a:buClr>
                <a:buChar char="•"/>
                <a:defRPr sz="1600" b="1">
                  <a:solidFill>
                    <a:schemeClr val="hlink"/>
                  </a:solidFill>
                  <a:latin typeface="+mn-lt"/>
                </a:defRPr>
              </a:lvl6pPr>
              <a:lvl7pPr marL="2443163" indent="-204788" algn="l" rtl="0" eaLnBrk="1" fontAlgn="base" hangingPunct="1">
                <a:spcBef>
                  <a:spcPct val="20000"/>
                </a:spcBef>
                <a:spcAft>
                  <a:spcPct val="10000"/>
                </a:spcAft>
                <a:buClr>
                  <a:schemeClr val="hlink"/>
                </a:buClr>
                <a:buChar char="•"/>
                <a:defRPr sz="1600" b="1">
                  <a:solidFill>
                    <a:schemeClr val="hlink"/>
                  </a:solidFill>
                  <a:latin typeface="+mn-lt"/>
                </a:defRPr>
              </a:lvl7pPr>
              <a:lvl8pPr marL="2900363" indent="-204788" algn="l" rtl="0" eaLnBrk="1" fontAlgn="base" hangingPunct="1">
                <a:spcBef>
                  <a:spcPct val="20000"/>
                </a:spcBef>
                <a:spcAft>
                  <a:spcPct val="10000"/>
                </a:spcAft>
                <a:buClr>
                  <a:schemeClr val="hlink"/>
                </a:buClr>
                <a:buChar char="•"/>
                <a:defRPr sz="1600" b="1">
                  <a:solidFill>
                    <a:schemeClr val="hlink"/>
                  </a:solidFill>
                  <a:latin typeface="+mn-lt"/>
                </a:defRPr>
              </a:lvl8pPr>
              <a:lvl9pPr marL="3357563" indent="-204788" algn="l" rtl="0" eaLnBrk="1" fontAlgn="base" hangingPunct="1">
                <a:spcBef>
                  <a:spcPct val="20000"/>
                </a:spcBef>
                <a:spcAft>
                  <a:spcPct val="10000"/>
                </a:spcAft>
                <a:buClr>
                  <a:schemeClr val="hlink"/>
                </a:buClr>
                <a:buChar char="•"/>
                <a:defRPr sz="1600" b="1">
                  <a:solidFill>
                    <a:schemeClr val="hlink"/>
                  </a:solidFill>
                  <a:latin typeface="+mn-lt"/>
                </a:defRPr>
              </a:lvl9pPr>
            </a:lstStyle>
            <a:p>
              <a:pPr marL="15875" lvl="1" indent="0">
                <a:lnSpc>
                  <a:spcPct val="130000"/>
                </a:lnSpc>
                <a:spcBef>
                  <a:spcPct val="30000"/>
                </a:spcBef>
                <a:buNone/>
              </a:pPr>
              <a:r>
                <a:rPr lang="en-US" sz="1000" dirty="0">
                  <a:solidFill>
                    <a:schemeClr val="bg1"/>
                  </a:solidFill>
                </a:rPr>
                <a:t>We want to make reliable, consistent materials choices</a:t>
              </a:r>
            </a:p>
          </p:txBody>
        </p:sp>
      </p:grpSp>
      <p:grpSp>
        <p:nvGrpSpPr>
          <p:cNvPr id="117" name="Group 116">
            <a:extLst>
              <a:ext uri="{FF2B5EF4-FFF2-40B4-BE49-F238E27FC236}">
                <a16:creationId xmlns:a16="http://schemas.microsoft.com/office/drawing/2014/main" id="{F7825E39-C621-4B20-8600-7552EB5DE98A}"/>
              </a:ext>
            </a:extLst>
          </p:cNvPr>
          <p:cNvGrpSpPr/>
          <p:nvPr/>
        </p:nvGrpSpPr>
        <p:grpSpPr>
          <a:xfrm>
            <a:off x="5497901" y="2563106"/>
            <a:ext cx="1716657" cy="1080122"/>
            <a:chOff x="3973900" y="2563106"/>
            <a:chExt cx="1716657" cy="1080122"/>
          </a:xfrm>
        </p:grpSpPr>
        <p:sp>
          <p:nvSpPr>
            <p:cNvPr id="119" name="Oval 118">
              <a:extLst>
                <a:ext uri="{FF2B5EF4-FFF2-40B4-BE49-F238E27FC236}">
                  <a16:creationId xmlns:a16="http://schemas.microsoft.com/office/drawing/2014/main" id="{B0D1935F-399D-4985-AC67-088F3B2AE864}"/>
                </a:ext>
              </a:extLst>
            </p:cNvPr>
            <p:cNvSpPr/>
            <p:nvPr/>
          </p:nvSpPr>
          <p:spPr>
            <a:xfrm>
              <a:off x="4523116" y="3177402"/>
              <a:ext cx="465826" cy="465826"/>
            </a:xfrm>
            <a:prstGeom prst="ellipse">
              <a:avLst/>
            </a:prstGeom>
            <a:solidFill>
              <a:srgbClr val="FFFFFF">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cs typeface="Arial" panose="020B0604020202020204" pitchFamily="34" charset="0"/>
              </a:endParaRPr>
            </a:p>
          </p:txBody>
        </p:sp>
        <p:sp>
          <p:nvSpPr>
            <p:cNvPr id="124" name="Rectangle 3">
              <a:hlinkClick r:id="" action="ppaction://noaction"/>
              <a:extLst>
                <a:ext uri="{FF2B5EF4-FFF2-40B4-BE49-F238E27FC236}">
                  <a16:creationId xmlns:a16="http://schemas.microsoft.com/office/drawing/2014/main" id="{5825ACD1-4262-46AC-8A1D-6E9F74251ECE}"/>
                </a:ext>
              </a:extLst>
            </p:cNvPr>
            <p:cNvSpPr txBox="1">
              <a:spLocks noChangeArrowheads="1"/>
            </p:cNvSpPr>
            <p:nvPr/>
          </p:nvSpPr>
          <p:spPr>
            <a:xfrm>
              <a:off x="3973900" y="2563106"/>
              <a:ext cx="1716657" cy="692497"/>
            </a:xfrm>
            <a:prstGeom prst="rect">
              <a:avLst/>
            </a:prstGeom>
            <a:solidFill>
              <a:schemeClr val="accent1"/>
            </a:solidFill>
            <a:ln w="38100">
              <a:solidFill>
                <a:srgbClr val="FFFF00"/>
              </a:solidFill>
            </a:ln>
            <a:effectLst>
              <a:outerShdw blurRad="76200" dist="12700" dir="2700000" sy="-23000" kx="-800400" algn="bl" rotWithShape="0">
                <a:prstClr val="black">
                  <a:alpha val="20000"/>
                </a:prstClr>
              </a:outerShdw>
            </a:effectLst>
          </p:spPr>
          <p:txBody>
            <a:bodyPr wrap="square">
              <a:spAutoFit/>
            </a:bodyPr>
            <a:lstStyle>
              <a:lvl1pPr marL="0" indent="0" algn="l" rtl="0" eaLnBrk="1" fontAlgn="base" hangingPunct="1">
                <a:spcBef>
                  <a:spcPct val="50000"/>
                </a:spcBef>
                <a:spcAft>
                  <a:spcPct val="20000"/>
                </a:spcAft>
                <a:buFontTx/>
                <a:buNone/>
                <a:defRPr sz="2400" b="1">
                  <a:solidFill>
                    <a:schemeClr val="tx1"/>
                  </a:solidFill>
                  <a:latin typeface="+mn-lt"/>
                  <a:ea typeface="+mn-ea"/>
                  <a:cs typeface="+mn-cs"/>
                </a:defRPr>
              </a:lvl1pPr>
              <a:lvl2pPr marL="357188" indent="-174625" algn="l" rtl="0" eaLnBrk="1" fontAlgn="base" hangingPunct="1">
                <a:spcBef>
                  <a:spcPct val="20000"/>
                </a:spcBef>
                <a:spcAft>
                  <a:spcPct val="10000"/>
                </a:spcAft>
                <a:buClr>
                  <a:schemeClr val="accent1"/>
                </a:buClr>
                <a:buChar char="•"/>
                <a:defRPr sz="2000" b="1">
                  <a:solidFill>
                    <a:schemeClr val="accent1"/>
                  </a:solidFill>
                  <a:latin typeface="+mn-lt"/>
                </a:defRPr>
              </a:lvl2pPr>
              <a:lvl3pPr marL="627063" indent="-269875" algn="l" rtl="0" eaLnBrk="1" fontAlgn="base" hangingPunct="1">
                <a:spcBef>
                  <a:spcPct val="20000"/>
                </a:spcBef>
                <a:spcAft>
                  <a:spcPct val="10000"/>
                </a:spcAft>
                <a:buClr>
                  <a:schemeClr val="accent2"/>
                </a:buClr>
                <a:buFont typeface="Wingdings 3" pitchFamily="18" charset="2"/>
                <a:buChar char=""/>
                <a:defRPr sz="1800" b="1">
                  <a:solidFill>
                    <a:schemeClr val="accent2"/>
                  </a:solidFill>
                  <a:latin typeface="+mn-lt"/>
                </a:defRPr>
              </a:lvl3pPr>
              <a:lvl4pPr marL="809625" indent="-182563" algn="l" rtl="0" eaLnBrk="1" fontAlgn="base" hangingPunct="1">
                <a:spcBef>
                  <a:spcPct val="20000"/>
                </a:spcBef>
                <a:spcAft>
                  <a:spcPct val="10000"/>
                </a:spcAft>
                <a:buClr>
                  <a:schemeClr val="accent5"/>
                </a:buClr>
                <a:buChar char="•"/>
                <a:defRPr sz="1600" b="1">
                  <a:solidFill>
                    <a:schemeClr val="accent5"/>
                  </a:solidFill>
                  <a:latin typeface="+mn-lt"/>
                </a:defRPr>
              </a:lvl4pPr>
              <a:lvl5pPr marL="984250" indent="-174625" algn="l" defTabSz="984250" rtl="0" eaLnBrk="1" fontAlgn="base" hangingPunct="1">
                <a:spcBef>
                  <a:spcPct val="20000"/>
                </a:spcBef>
                <a:spcAft>
                  <a:spcPct val="10000"/>
                </a:spcAft>
                <a:buClr>
                  <a:schemeClr val="bg2"/>
                </a:buClr>
                <a:buChar char="•"/>
                <a:defRPr sz="1400" b="1">
                  <a:solidFill>
                    <a:schemeClr val="bg2"/>
                  </a:solidFill>
                  <a:latin typeface="+mn-lt"/>
                </a:defRPr>
              </a:lvl5pPr>
              <a:lvl6pPr marL="1985963" indent="-204788" algn="l" rtl="0" eaLnBrk="1" fontAlgn="base" hangingPunct="1">
                <a:spcBef>
                  <a:spcPct val="20000"/>
                </a:spcBef>
                <a:spcAft>
                  <a:spcPct val="10000"/>
                </a:spcAft>
                <a:buClr>
                  <a:schemeClr val="hlink"/>
                </a:buClr>
                <a:buChar char="•"/>
                <a:defRPr sz="1600" b="1">
                  <a:solidFill>
                    <a:schemeClr val="hlink"/>
                  </a:solidFill>
                  <a:latin typeface="+mn-lt"/>
                </a:defRPr>
              </a:lvl6pPr>
              <a:lvl7pPr marL="2443163" indent="-204788" algn="l" rtl="0" eaLnBrk="1" fontAlgn="base" hangingPunct="1">
                <a:spcBef>
                  <a:spcPct val="20000"/>
                </a:spcBef>
                <a:spcAft>
                  <a:spcPct val="10000"/>
                </a:spcAft>
                <a:buClr>
                  <a:schemeClr val="hlink"/>
                </a:buClr>
                <a:buChar char="•"/>
                <a:defRPr sz="1600" b="1">
                  <a:solidFill>
                    <a:schemeClr val="hlink"/>
                  </a:solidFill>
                  <a:latin typeface="+mn-lt"/>
                </a:defRPr>
              </a:lvl7pPr>
              <a:lvl8pPr marL="2900363" indent="-204788" algn="l" rtl="0" eaLnBrk="1" fontAlgn="base" hangingPunct="1">
                <a:spcBef>
                  <a:spcPct val="20000"/>
                </a:spcBef>
                <a:spcAft>
                  <a:spcPct val="10000"/>
                </a:spcAft>
                <a:buClr>
                  <a:schemeClr val="hlink"/>
                </a:buClr>
                <a:buChar char="•"/>
                <a:defRPr sz="1600" b="1">
                  <a:solidFill>
                    <a:schemeClr val="hlink"/>
                  </a:solidFill>
                  <a:latin typeface="+mn-lt"/>
                </a:defRPr>
              </a:lvl8pPr>
              <a:lvl9pPr marL="3357563" indent="-204788" algn="l" rtl="0" eaLnBrk="1" fontAlgn="base" hangingPunct="1">
                <a:spcBef>
                  <a:spcPct val="20000"/>
                </a:spcBef>
                <a:spcAft>
                  <a:spcPct val="10000"/>
                </a:spcAft>
                <a:buClr>
                  <a:schemeClr val="hlink"/>
                </a:buClr>
                <a:buChar char="•"/>
                <a:defRPr sz="1600" b="1">
                  <a:solidFill>
                    <a:schemeClr val="hlink"/>
                  </a:solidFill>
                  <a:latin typeface="+mn-lt"/>
                </a:defRPr>
              </a:lvl9pPr>
            </a:lstStyle>
            <a:p>
              <a:pPr marL="15875" lvl="1" indent="0">
                <a:lnSpc>
                  <a:spcPct val="130000"/>
                </a:lnSpc>
                <a:spcBef>
                  <a:spcPct val="30000"/>
                </a:spcBef>
                <a:buNone/>
              </a:pPr>
              <a:r>
                <a:rPr lang="en-US" sz="1000" dirty="0">
                  <a:solidFill>
                    <a:schemeClr val="bg1"/>
                  </a:solidFill>
                </a:rPr>
                <a:t>We need a reliable way to get data into our CAD/PLM tools</a:t>
              </a:r>
            </a:p>
          </p:txBody>
        </p:sp>
      </p:grpSp>
      <p:grpSp>
        <p:nvGrpSpPr>
          <p:cNvPr id="126" name="Group 125">
            <a:extLst>
              <a:ext uri="{FF2B5EF4-FFF2-40B4-BE49-F238E27FC236}">
                <a16:creationId xmlns:a16="http://schemas.microsoft.com/office/drawing/2014/main" id="{8CD93CEE-47AD-4F7F-90F3-C82349BAF773}"/>
              </a:ext>
            </a:extLst>
          </p:cNvPr>
          <p:cNvGrpSpPr/>
          <p:nvPr/>
        </p:nvGrpSpPr>
        <p:grpSpPr>
          <a:xfrm>
            <a:off x="7814157" y="2791497"/>
            <a:ext cx="1961788" cy="838580"/>
            <a:chOff x="5467712" y="2905283"/>
            <a:chExt cx="1961788" cy="838580"/>
          </a:xfrm>
        </p:grpSpPr>
        <p:sp>
          <p:nvSpPr>
            <p:cNvPr id="127" name="Oval 126">
              <a:extLst>
                <a:ext uri="{FF2B5EF4-FFF2-40B4-BE49-F238E27FC236}">
                  <a16:creationId xmlns:a16="http://schemas.microsoft.com/office/drawing/2014/main" id="{F3391BE0-20B9-4BEC-B326-229756E57E19}"/>
                </a:ext>
              </a:extLst>
            </p:cNvPr>
            <p:cNvSpPr/>
            <p:nvPr/>
          </p:nvSpPr>
          <p:spPr>
            <a:xfrm>
              <a:off x="5467712" y="3278037"/>
              <a:ext cx="465826" cy="465826"/>
            </a:xfrm>
            <a:prstGeom prst="ellipse">
              <a:avLst/>
            </a:prstGeom>
            <a:solidFill>
              <a:srgbClr val="FFFFFF">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cs typeface="Arial" panose="020B0604020202020204" pitchFamily="34" charset="0"/>
              </a:endParaRPr>
            </a:p>
          </p:txBody>
        </p:sp>
        <p:sp>
          <p:nvSpPr>
            <p:cNvPr id="128" name="Rectangle 3">
              <a:hlinkClick r:id="" action="ppaction://noaction"/>
              <a:extLst>
                <a:ext uri="{FF2B5EF4-FFF2-40B4-BE49-F238E27FC236}">
                  <a16:creationId xmlns:a16="http://schemas.microsoft.com/office/drawing/2014/main" id="{CB5F2A04-6A16-48E3-8630-F4EBF5705B28}"/>
                </a:ext>
              </a:extLst>
            </p:cNvPr>
            <p:cNvSpPr txBox="1">
              <a:spLocks noChangeArrowheads="1"/>
            </p:cNvSpPr>
            <p:nvPr/>
          </p:nvSpPr>
          <p:spPr>
            <a:xfrm>
              <a:off x="5773947" y="2905283"/>
              <a:ext cx="1655553" cy="692497"/>
            </a:xfrm>
            <a:prstGeom prst="rect">
              <a:avLst/>
            </a:prstGeom>
            <a:solidFill>
              <a:schemeClr val="accent1"/>
            </a:solidFill>
            <a:ln w="38100">
              <a:solidFill>
                <a:srgbClr val="FFFF00"/>
              </a:solidFill>
            </a:ln>
            <a:effectLst>
              <a:outerShdw blurRad="76200" dist="12700" dir="2700000" sy="-23000" kx="-800400" algn="bl" rotWithShape="0">
                <a:prstClr val="black">
                  <a:alpha val="20000"/>
                </a:prstClr>
              </a:outerShdw>
            </a:effectLst>
          </p:spPr>
          <p:txBody>
            <a:bodyPr wrap="square">
              <a:spAutoFit/>
            </a:bodyPr>
            <a:lstStyle>
              <a:lvl1pPr marL="0" indent="0" algn="l" rtl="0" eaLnBrk="1" fontAlgn="base" hangingPunct="1">
                <a:spcBef>
                  <a:spcPct val="50000"/>
                </a:spcBef>
                <a:spcAft>
                  <a:spcPct val="20000"/>
                </a:spcAft>
                <a:buFontTx/>
                <a:buNone/>
                <a:defRPr sz="2400" b="1">
                  <a:solidFill>
                    <a:schemeClr val="tx1"/>
                  </a:solidFill>
                  <a:latin typeface="+mn-lt"/>
                  <a:ea typeface="+mn-ea"/>
                  <a:cs typeface="+mn-cs"/>
                </a:defRPr>
              </a:lvl1pPr>
              <a:lvl2pPr marL="357188" indent="-174625" algn="l" rtl="0" eaLnBrk="1" fontAlgn="base" hangingPunct="1">
                <a:spcBef>
                  <a:spcPct val="20000"/>
                </a:spcBef>
                <a:spcAft>
                  <a:spcPct val="10000"/>
                </a:spcAft>
                <a:buClr>
                  <a:schemeClr val="accent1"/>
                </a:buClr>
                <a:buChar char="•"/>
                <a:defRPr sz="2000" b="1">
                  <a:solidFill>
                    <a:schemeClr val="accent1"/>
                  </a:solidFill>
                  <a:latin typeface="+mn-lt"/>
                </a:defRPr>
              </a:lvl2pPr>
              <a:lvl3pPr marL="627063" indent="-269875" algn="l" rtl="0" eaLnBrk="1" fontAlgn="base" hangingPunct="1">
                <a:spcBef>
                  <a:spcPct val="20000"/>
                </a:spcBef>
                <a:spcAft>
                  <a:spcPct val="10000"/>
                </a:spcAft>
                <a:buClr>
                  <a:schemeClr val="accent2"/>
                </a:buClr>
                <a:buFont typeface="Wingdings 3" pitchFamily="18" charset="2"/>
                <a:buChar char=""/>
                <a:defRPr sz="1800" b="1">
                  <a:solidFill>
                    <a:schemeClr val="accent2"/>
                  </a:solidFill>
                  <a:latin typeface="+mn-lt"/>
                </a:defRPr>
              </a:lvl3pPr>
              <a:lvl4pPr marL="809625" indent="-182563" algn="l" rtl="0" eaLnBrk="1" fontAlgn="base" hangingPunct="1">
                <a:spcBef>
                  <a:spcPct val="20000"/>
                </a:spcBef>
                <a:spcAft>
                  <a:spcPct val="10000"/>
                </a:spcAft>
                <a:buClr>
                  <a:schemeClr val="accent5"/>
                </a:buClr>
                <a:buChar char="•"/>
                <a:defRPr sz="1600" b="1">
                  <a:solidFill>
                    <a:schemeClr val="accent5"/>
                  </a:solidFill>
                  <a:latin typeface="+mn-lt"/>
                </a:defRPr>
              </a:lvl4pPr>
              <a:lvl5pPr marL="984250" indent="-174625" algn="l" defTabSz="984250" rtl="0" eaLnBrk="1" fontAlgn="base" hangingPunct="1">
                <a:spcBef>
                  <a:spcPct val="20000"/>
                </a:spcBef>
                <a:spcAft>
                  <a:spcPct val="10000"/>
                </a:spcAft>
                <a:buClr>
                  <a:schemeClr val="bg2"/>
                </a:buClr>
                <a:buChar char="•"/>
                <a:defRPr sz="1400" b="1">
                  <a:solidFill>
                    <a:schemeClr val="bg2"/>
                  </a:solidFill>
                  <a:latin typeface="+mn-lt"/>
                </a:defRPr>
              </a:lvl5pPr>
              <a:lvl6pPr marL="1985963" indent="-204788" algn="l" rtl="0" eaLnBrk="1" fontAlgn="base" hangingPunct="1">
                <a:spcBef>
                  <a:spcPct val="20000"/>
                </a:spcBef>
                <a:spcAft>
                  <a:spcPct val="10000"/>
                </a:spcAft>
                <a:buClr>
                  <a:schemeClr val="hlink"/>
                </a:buClr>
                <a:buChar char="•"/>
                <a:defRPr sz="1600" b="1">
                  <a:solidFill>
                    <a:schemeClr val="hlink"/>
                  </a:solidFill>
                  <a:latin typeface="+mn-lt"/>
                </a:defRPr>
              </a:lvl6pPr>
              <a:lvl7pPr marL="2443163" indent="-204788" algn="l" rtl="0" eaLnBrk="1" fontAlgn="base" hangingPunct="1">
                <a:spcBef>
                  <a:spcPct val="20000"/>
                </a:spcBef>
                <a:spcAft>
                  <a:spcPct val="10000"/>
                </a:spcAft>
                <a:buClr>
                  <a:schemeClr val="hlink"/>
                </a:buClr>
                <a:buChar char="•"/>
                <a:defRPr sz="1600" b="1">
                  <a:solidFill>
                    <a:schemeClr val="hlink"/>
                  </a:solidFill>
                  <a:latin typeface="+mn-lt"/>
                </a:defRPr>
              </a:lvl7pPr>
              <a:lvl8pPr marL="2900363" indent="-204788" algn="l" rtl="0" eaLnBrk="1" fontAlgn="base" hangingPunct="1">
                <a:spcBef>
                  <a:spcPct val="20000"/>
                </a:spcBef>
                <a:spcAft>
                  <a:spcPct val="10000"/>
                </a:spcAft>
                <a:buClr>
                  <a:schemeClr val="hlink"/>
                </a:buClr>
                <a:buChar char="•"/>
                <a:defRPr sz="1600" b="1">
                  <a:solidFill>
                    <a:schemeClr val="hlink"/>
                  </a:solidFill>
                  <a:latin typeface="+mn-lt"/>
                </a:defRPr>
              </a:lvl8pPr>
              <a:lvl9pPr marL="3357563" indent="-204788" algn="l" rtl="0" eaLnBrk="1" fontAlgn="base" hangingPunct="1">
                <a:spcBef>
                  <a:spcPct val="20000"/>
                </a:spcBef>
                <a:spcAft>
                  <a:spcPct val="10000"/>
                </a:spcAft>
                <a:buClr>
                  <a:schemeClr val="hlink"/>
                </a:buClr>
                <a:buChar char="•"/>
                <a:defRPr sz="1600" b="1">
                  <a:solidFill>
                    <a:schemeClr val="hlink"/>
                  </a:solidFill>
                  <a:latin typeface="+mn-lt"/>
                </a:defRPr>
              </a:lvl9pPr>
            </a:lstStyle>
            <a:p>
              <a:pPr marL="15875" lvl="1" indent="0">
                <a:lnSpc>
                  <a:spcPct val="130000"/>
                </a:lnSpc>
                <a:spcBef>
                  <a:spcPct val="30000"/>
                </a:spcBef>
                <a:buNone/>
              </a:pPr>
              <a:r>
                <a:rPr lang="en-US" sz="1000" dirty="0">
                  <a:solidFill>
                    <a:schemeClr val="bg1"/>
                  </a:solidFill>
                </a:rPr>
                <a:t>We need to incorporate eco considerations in design</a:t>
              </a:r>
            </a:p>
          </p:txBody>
        </p:sp>
      </p:grpSp>
      <p:grpSp>
        <p:nvGrpSpPr>
          <p:cNvPr id="129" name="Group 128">
            <a:extLst>
              <a:ext uri="{FF2B5EF4-FFF2-40B4-BE49-F238E27FC236}">
                <a16:creationId xmlns:a16="http://schemas.microsoft.com/office/drawing/2014/main" id="{7FA0B092-EC30-4DE5-B84E-9378874DD5F7}"/>
              </a:ext>
            </a:extLst>
          </p:cNvPr>
          <p:cNvGrpSpPr/>
          <p:nvPr/>
        </p:nvGrpSpPr>
        <p:grpSpPr>
          <a:xfrm>
            <a:off x="7829612" y="3700737"/>
            <a:ext cx="2285998" cy="897717"/>
            <a:chOff x="6208145" y="3749610"/>
            <a:chExt cx="2285998" cy="897717"/>
          </a:xfrm>
        </p:grpSpPr>
        <p:sp>
          <p:nvSpPr>
            <p:cNvPr id="130" name="Oval 129">
              <a:extLst>
                <a:ext uri="{FF2B5EF4-FFF2-40B4-BE49-F238E27FC236}">
                  <a16:creationId xmlns:a16="http://schemas.microsoft.com/office/drawing/2014/main" id="{DC3E0922-84C8-47A0-AFFC-F8B0709917D1}"/>
                </a:ext>
              </a:extLst>
            </p:cNvPr>
            <p:cNvSpPr/>
            <p:nvPr/>
          </p:nvSpPr>
          <p:spPr>
            <a:xfrm>
              <a:off x="6208145" y="3749610"/>
              <a:ext cx="465826" cy="465826"/>
            </a:xfrm>
            <a:prstGeom prst="ellipse">
              <a:avLst/>
            </a:prstGeom>
            <a:solidFill>
              <a:srgbClr val="FFFFFF">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cs typeface="Arial" panose="020B0604020202020204" pitchFamily="34" charset="0"/>
              </a:endParaRPr>
            </a:p>
          </p:txBody>
        </p:sp>
        <p:sp>
          <p:nvSpPr>
            <p:cNvPr id="131" name="Rectangle 3">
              <a:hlinkClick r:id="" action="ppaction://noaction"/>
              <a:extLst>
                <a:ext uri="{FF2B5EF4-FFF2-40B4-BE49-F238E27FC236}">
                  <a16:creationId xmlns:a16="http://schemas.microsoft.com/office/drawing/2014/main" id="{944883DB-6195-4574-8B36-2015482FEC14}"/>
                </a:ext>
              </a:extLst>
            </p:cNvPr>
            <p:cNvSpPr txBox="1">
              <a:spLocks noChangeArrowheads="1"/>
            </p:cNvSpPr>
            <p:nvPr/>
          </p:nvSpPr>
          <p:spPr>
            <a:xfrm>
              <a:off x="6521568" y="3954830"/>
              <a:ext cx="1972575" cy="692497"/>
            </a:xfrm>
            <a:prstGeom prst="rect">
              <a:avLst/>
            </a:prstGeom>
            <a:solidFill>
              <a:schemeClr val="accent1"/>
            </a:solidFill>
            <a:ln w="38100">
              <a:solidFill>
                <a:srgbClr val="FFFF00"/>
              </a:solidFill>
            </a:ln>
            <a:effectLst>
              <a:outerShdw blurRad="76200" dist="12700" dir="2700000" sy="-23000" kx="-800400" algn="bl" rotWithShape="0">
                <a:prstClr val="black">
                  <a:alpha val="20000"/>
                </a:prstClr>
              </a:outerShdw>
            </a:effectLst>
          </p:spPr>
          <p:txBody>
            <a:bodyPr wrap="square">
              <a:spAutoFit/>
            </a:bodyPr>
            <a:lstStyle>
              <a:lvl1pPr marL="0" indent="0" algn="l" rtl="0" eaLnBrk="1" fontAlgn="base" hangingPunct="1">
                <a:spcBef>
                  <a:spcPct val="50000"/>
                </a:spcBef>
                <a:spcAft>
                  <a:spcPct val="20000"/>
                </a:spcAft>
                <a:buFontTx/>
                <a:buNone/>
                <a:defRPr sz="2400" b="1">
                  <a:solidFill>
                    <a:schemeClr val="tx1"/>
                  </a:solidFill>
                  <a:latin typeface="+mn-lt"/>
                  <a:ea typeface="+mn-ea"/>
                  <a:cs typeface="+mn-cs"/>
                </a:defRPr>
              </a:lvl1pPr>
              <a:lvl2pPr marL="357188" indent="-174625" algn="l" rtl="0" eaLnBrk="1" fontAlgn="base" hangingPunct="1">
                <a:spcBef>
                  <a:spcPct val="20000"/>
                </a:spcBef>
                <a:spcAft>
                  <a:spcPct val="10000"/>
                </a:spcAft>
                <a:buClr>
                  <a:schemeClr val="accent1"/>
                </a:buClr>
                <a:buChar char="•"/>
                <a:defRPr sz="2000" b="1">
                  <a:solidFill>
                    <a:schemeClr val="accent1"/>
                  </a:solidFill>
                  <a:latin typeface="+mn-lt"/>
                </a:defRPr>
              </a:lvl2pPr>
              <a:lvl3pPr marL="627063" indent="-269875" algn="l" rtl="0" eaLnBrk="1" fontAlgn="base" hangingPunct="1">
                <a:spcBef>
                  <a:spcPct val="20000"/>
                </a:spcBef>
                <a:spcAft>
                  <a:spcPct val="10000"/>
                </a:spcAft>
                <a:buClr>
                  <a:schemeClr val="accent2"/>
                </a:buClr>
                <a:buFont typeface="Wingdings 3" pitchFamily="18" charset="2"/>
                <a:buChar char=""/>
                <a:defRPr sz="1800" b="1">
                  <a:solidFill>
                    <a:schemeClr val="accent2"/>
                  </a:solidFill>
                  <a:latin typeface="+mn-lt"/>
                </a:defRPr>
              </a:lvl3pPr>
              <a:lvl4pPr marL="809625" indent="-182563" algn="l" rtl="0" eaLnBrk="1" fontAlgn="base" hangingPunct="1">
                <a:spcBef>
                  <a:spcPct val="20000"/>
                </a:spcBef>
                <a:spcAft>
                  <a:spcPct val="10000"/>
                </a:spcAft>
                <a:buClr>
                  <a:schemeClr val="accent5"/>
                </a:buClr>
                <a:buChar char="•"/>
                <a:defRPr sz="1600" b="1">
                  <a:solidFill>
                    <a:schemeClr val="accent5"/>
                  </a:solidFill>
                  <a:latin typeface="+mn-lt"/>
                </a:defRPr>
              </a:lvl4pPr>
              <a:lvl5pPr marL="984250" indent="-174625" algn="l" defTabSz="984250" rtl="0" eaLnBrk="1" fontAlgn="base" hangingPunct="1">
                <a:spcBef>
                  <a:spcPct val="20000"/>
                </a:spcBef>
                <a:spcAft>
                  <a:spcPct val="10000"/>
                </a:spcAft>
                <a:buClr>
                  <a:schemeClr val="bg2"/>
                </a:buClr>
                <a:buChar char="•"/>
                <a:defRPr sz="1400" b="1">
                  <a:solidFill>
                    <a:schemeClr val="bg2"/>
                  </a:solidFill>
                  <a:latin typeface="+mn-lt"/>
                </a:defRPr>
              </a:lvl5pPr>
              <a:lvl6pPr marL="1985963" indent="-204788" algn="l" rtl="0" eaLnBrk="1" fontAlgn="base" hangingPunct="1">
                <a:spcBef>
                  <a:spcPct val="20000"/>
                </a:spcBef>
                <a:spcAft>
                  <a:spcPct val="10000"/>
                </a:spcAft>
                <a:buClr>
                  <a:schemeClr val="hlink"/>
                </a:buClr>
                <a:buChar char="•"/>
                <a:defRPr sz="1600" b="1">
                  <a:solidFill>
                    <a:schemeClr val="hlink"/>
                  </a:solidFill>
                  <a:latin typeface="+mn-lt"/>
                </a:defRPr>
              </a:lvl6pPr>
              <a:lvl7pPr marL="2443163" indent="-204788" algn="l" rtl="0" eaLnBrk="1" fontAlgn="base" hangingPunct="1">
                <a:spcBef>
                  <a:spcPct val="20000"/>
                </a:spcBef>
                <a:spcAft>
                  <a:spcPct val="10000"/>
                </a:spcAft>
                <a:buClr>
                  <a:schemeClr val="hlink"/>
                </a:buClr>
                <a:buChar char="•"/>
                <a:defRPr sz="1600" b="1">
                  <a:solidFill>
                    <a:schemeClr val="hlink"/>
                  </a:solidFill>
                  <a:latin typeface="+mn-lt"/>
                </a:defRPr>
              </a:lvl7pPr>
              <a:lvl8pPr marL="2900363" indent="-204788" algn="l" rtl="0" eaLnBrk="1" fontAlgn="base" hangingPunct="1">
                <a:spcBef>
                  <a:spcPct val="20000"/>
                </a:spcBef>
                <a:spcAft>
                  <a:spcPct val="10000"/>
                </a:spcAft>
                <a:buClr>
                  <a:schemeClr val="hlink"/>
                </a:buClr>
                <a:buChar char="•"/>
                <a:defRPr sz="1600" b="1">
                  <a:solidFill>
                    <a:schemeClr val="hlink"/>
                  </a:solidFill>
                  <a:latin typeface="+mn-lt"/>
                </a:defRPr>
              </a:lvl8pPr>
              <a:lvl9pPr marL="3357563" indent="-204788" algn="l" rtl="0" eaLnBrk="1" fontAlgn="base" hangingPunct="1">
                <a:spcBef>
                  <a:spcPct val="20000"/>
                </a:spcBef>
                <a:spcAft>
                  <a:spcPct val="10000"/>
                </a:spcAft>
                <a:buClr>
                  <a:schemeClr val="hlink"/>
                </a:buClr>
                <a:buChar char="•"/>
                <a:defRPr sz="1600" b="1">
                  <a:solidFill>
                    <a:schemeClr val="hlink"/>
                  </a:solidFill>
                  <a:latin typeface="+mn-lt"/>
                </a:defRPr>
              </a:lvl9pPr>
            </a:lstStyle>
            <a:p>
              <a:pPr marL="15875" lvl="1" indent="0">
                <a:lnSpc>
                  <a:spcPct val="130000"/>
                </a:lnSpc>
                <a:spcBef>
                  <a:spcPct val="30000"/>
                </a:spcBef>
                <a:buNone/>
              </a:pPr>
              <a:r>
                <a:rPr lang="en-US" sz="1000" dirty="0">
                  <a:solidFill>
                    <a:schemeClr val="bg1"/>
                  </a:solidFill>
                </a:rPr>
                <a:t>We get problems because we use incorrect, inconsistent, or obsolete data </a:t>
              </a:r>
            </a:p>
          </p:txBody>
        </p:sp>
      </p:grpSp>
      <p:grpSp>
        <p:nvGrpSpPr>
          <p:cNvPr id="134" name="Group 133">
            <a:extLst>
              <a:ext uri="{FF2B5EF4-FFF2-40B4-BE49-F238E27FC236}">
                <a16:creationId xmlns:a16="http://schemas.microsoft.com/office/drawing/2014/main" id="{4E9A3608-49CF-4EA2-AF75-BFA316291DEC}"/>
              </a:ext>
            </a:extLst>
          </p:cNvPr>
          <p:cNvGrpSpPr/>
          <p:nvPr/>
        </p:nvGrpSpPr>
        <p:grpSpPr>
          <a:xfrm>
            <a:off x="3049034" y="3006049"/>
            <a:ext cx="2245742" cy="1004400"/>
            <a:chOff x="1489495" y="3162163"/>
            <a:chExt cx="2245742" cy="1004400"/>
          </a:xfrm>
        </p:grpSpPr>
        <p:sp>
          <p:nvSpPr>
            <p:cNvPr id="135" name="Oval 134">
              <a:extLst>
                <a:ext uri="{FF2B5EF4-FFF2-40B4-BE49-F238E27FC236}">
                  <a16:creationId xmlns:a16="http://schemas.microsoft.com/office/drawing/2014/main" id="{BAD59D0D-9F24-4599-97B4-142E0154A4D6}"/>
                </a:ext>
              </a:extLst>
            </p:cNvPr>
            <p:cNvSpPr/>
            <p:nvPr/>
          </p:nvSpPr>
          <p:spPr>
            <a:xfrm>
              <a:off x="3269411" y="3700737"/>
              <a:ext cx="465826" cy="465826"/>
            </a:xfrm>
            <a:prstGeom prst="ellipse">
              <a:avLst/>
            </a:prstGeom>
            <a:solidFill>
              <a:srgbClr val="FFFFFF">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cs typeface="Arial" panose="020B0604020202020204" pitchFamily="34" charset="0"/>
              </a:endParaRPr>
            </a:p>
          </p:txBody>
        </p:sp>
        <p:sp>
          <p:nvSpPr>
            <p:cNvPr id="136" name="Rectangle 3">
              <a:hlinkClick r:id="" action="ppaction://noaction"/>
              <a:extLst>
                <a:ext uri="{FF2B5EF4-FFF2-40B4-BE49-F238E27FC236}">
                  <a16:creationId xmlns:a16="http://schemas.microsoft.com/office/drawing/2014/main" id="{80FB7806-DC22-4763-839F-CC74D3232E3F}"/>
                </a:ext>
              </a:extLst>
            </p:cNvPr>
            <p:cNvSpPr txBox="1">
              <a:spLocks noChangeArrowheads="1"/>
            </p:cNvSpPr>
            <p:nvPr/>
          </p:nvSpPr>
          <p:spPr>
            <a:xfrm>
              <a:off x="1489495" y="3162163"/>
              <a:ext cx="2047336" cy="892552"/>
            </a:xfrm>
            <a:prstGeom prst="rect">
              <a:avLst/>
            </a:prstGeom>
            <a:solidFill>
              <a:schemeClr val="accent1"/>
            </a:solidFill>
            <a:ln w="38100">
              <a:solidFill>
                <a:srgbClr val="FFFF00"/>
              </a:solidFill>
            </a:ln>
            <a:effectLst>
              <a:outerShdw blurRad="76200" dist="12700" dir="2700000" sy="-23000" kx="-800400" algn="bl" rotWithShape="0">
                <a:prstClr val="black">
                  <a:alpha val="20000"/>
                </a:prstClr>
              </a:outerShdw>
            </a:effectLst>
          </p:spPr>
          <p:txBody>
            <a:bodyPr wrap="square">
              <a:spAutoFit/>
            </a:bodyPr>
            <a:lstStyle>
              <a:lvl1pPr marL="0" indent="0" algn="l" rtl="0" eaLnBrk="1" fontAlgn="base" hangingPunct="1">
                <a:spcBef>
                  <a:spcPct val="50000"/>
                </a:spcBef>
                <a:spcAft>
                  <a:spcPct val="20000"/>
                </a:spcAft>
                <a:buFontTx/>
                <a:buNone/>
                <a:defRPr sz="2400" b="1">
                  <a:solidFill>
                    <a:schemeClr val="tx1"/>
                  </a:solidFill>
                  <a:latin typeface="+mn-lt"/>
                  <a:ea typeface="+mn-ea"/>
                  <a:cs typeface="+mn-cs"/>
                </a:defRPr>
              </a:lvl1pPr>
              <a:lvl2pPr marL="357188" indent="-174625" algn="l" rtl="0" eaLnBrk="1" fontAlgn="base" hangingPunct="1">
                <a:spcBef>
                  <a:spcPct val="20000"/>
                </a:spcBef>
                <a:spcAft>
                  <a:spcPct val="10000"/>
                </a:spcAft>
                <a:buClr>
                  <a:schemeClr val="accent1"/>
                </a:buClr>
                <a:buChar char="•"/>
                <a:defRPr sz="2000" b="1">
                  <a:solidFill>
                    <a:schemeClr val="accent1"/>
                  </a:solidFill>
                  <a:latin typeface="+mn-lt"/>
                </a:defRPr>
              </a:lvl2pPr>
              <a:lvl3pPr marL="627063" indent="-269875" algn="l" rtl="0" eaLnBrk="1" fontAlgn="base" hangingPunct="1">
                <a:spcBef>
                  <a:spcPct val="20000"/>
                </a:spcBef>
                <a:spcAft>
                  <a:spcPct val="10000"/>
                </a:spcAft>
                <a:buClr>
                  <a:schemeClr val="accent2"/>
                </a:buClr>
                <a:buFont typeface="Wingdings 3" pitchFamily="18" charset="2"/>
                <a:buChar char=""/>
                <a:defRPr sz="1800" b="1">
                  <a:solidFill>
                    <a:schemeClr val="accent2"/>
                  </a:solidFill>
                  <a:latin typeface="+mn-lt"/>
                </a:defRPr>
              </a:lvl3pPr>
              <a:lvl4pPr marL="809625" indent="-182563" algn="l" rtl="0" eaLnBrk="1" fontAlgn="base" hangingPunct="1">
                <a:spcBef>
                  <a:spcPct val="20000"/>
                </a:spcBef>
                <a:spcAft>
                  <a:spcPct val="10000"/>
                </a:spcAft>
                <a:buClr>
                  <a:schemeClr val="accent5"/>
                </a:buClr>
                <a:buChar char="•"/>
                <a:defRPr sz="1600" b="1">
                  <a:solidFill>
                    <a:schemeClr val="accent5"/>
                  </a:solidFill>
                  <a:latin typeface="+mn-lt"/>
                </a:defRPr>
              </a:lvl4pPr>
              <a:lvl5pPr marL="984250" indent="-174625" algn="l" defTabSz="984250" rtl="0" eaLnBrk="1" fontAlgn="base" hangingPunct="1">
                <a:spcBef>
                  <a:spcPct val="20000"/>
                </a:spcBef>
                <a:spcAft>
                  <a:spcPct val="10000"/>
                </a:spcAft>
                <a:buClr>
                  <a:schemeClr val="bg2"/>
                </a:buClr>
                <a:buChar char="•"/>
                <a:defRPr sz="1400" b="1">
                  <a:solidFill>
                    <a:schemeClr val="bg2"/>
                  </a:solidFill>
                  <a:latin typeface="+mn-lt"/>
                </a:defRPr>
              </a:lvl5pPr>
              <a:lvl6pPr marL="1985963" indent="-204788" algn="l" rtl="0" eaLnBrk="1" fontAlgn="base" hangingPunct="1">
                <a:spcBef>
                  <a:spcPct val="20000"/>
                </a:spcBef>
                <a:spcAft>
                  <a:spcPct val="10000"/>
                </a:spcAft>
                <a:buClr>
                  <a:schemeClr val="hlink"/>
                </a:buClr>
                <a:buChar char="•"/>
                <a:defRPr sz="1600" b="1">
                  <a:solidFill>
                    <a:schemeClr val="hlink"/>
                  </a:solidFill>
                  <a:latin typeface="+mn-lt"/>
                </a:defRPr>
              </a:lvl6pPr>
              <a:lvl7pPr marL="2443163" indent="-204788" algn="l" rtl="0" eaLnBrk="1" fontAlgn="base" hangingPunct="1">
                <a:spcBef>
                  <a:spcPct val="20000"/>
                </a:spcBef>
                <a:spcAft>
                  <a:spcPct val="10000"/>
                </a:spcAft>
                <a:buClr>
                  <a:schemeClr val="hlink"/>
                </a:buClr>
                <a:buChar char="•"/>
                <a:defRPr sz="1600" b="1">
                  <a:solidFill>
                    <a:schemeClr val="hlink"/>
                  </a:solidFill>
                  <a:latin typeface="+mn-lt"/>
                </a:defRPr>
              </a:lvl7pPr>
              <a:lvl8pPr marL="2900363" indent="-204788" algn="l" rtl="0" eaLnBrk="1" fontAlgn="base" hangingPunct="1">
                <a:spcBef>
                  <a:spcPct val="20000"/>
                </a:spcBef>
                <a:spcAft>
                  <a:spcPct val="10000"/>
                </a:spcAft>
                <a:buClr>
                  <a:schemeClr val="hlink"/>
                </a:buClr>
                <a:buChar char="•"/>
                <a:defRPr sz="1600" b="1">
                  <a:solidFill>
                    <a:schemeClr val="hlink"/>
                  </a:solidFill>
                  <a:latin typeface="+mn-lt"/>
                </a:defRPr>
              </a:lvl8pPr>
              <a:lvl9pPr marL="3357563" indent="-204788" algn="l" rtl="0" eaLnBrk="1" fontAlgn="base" hangingPunct="1">
                <a:spcBef>
                  <a:spcPct val="20000"/>
                </a:spcBef>
                <a:spcAft>
                  <a:spcPct val="10000"/>
                </a:spcAft>
                <a:buClr>
                  <a:schemeClr val="hlink"/>
                </a:buClr>
                <a:buChar char="•"/>
                <a:defRPr sz="1600" b="1">
                  <a:solidFill>
                    <a:schemeClr val="hlink"/>
                  </a:solidFill>
                  <a:latin typeface="+mn-lt"/>
                </a:defRPr>
              </a:lvl9pPr>
            </a:lstStyle>
            <a:p>
              <a:pPr marL="15875" lvl="1" indent="0">
                <a:lnSpc>
                  <a:spcPct val="130000"/>
                </a:lnSpc>
                <a:spcBef>
                  <a:spcPct val="30000"/>
                </a:spcBef>
                <a:buNone/>
              </a:pPr>
              <a:r>
                <a:rPr lang="en-US" sz="1000">
                  <a:solidFill>
                    <a:schemeClr val="bg1"/>
                  </a:solidFill>
                </a:rPr>
                <a:t>We need to generate design/simulation data and make sure its consistent and traceable </a:t>
              </a:r>
            </a:p>
          </p:txBody>
        </p:sp>
      </p:grpSp>
      <p:grpSp>
        <p:nvGrpSpPr>
          <p:cNvPr id="137" name="Group 136">
            <a:extLst>
              <a:ext uri="{FF2B5EF4-FFF2-40B4-BE49-F238E27FC236}">
                <a16:creationId xmlns:a16="http://schemas.microsoft.com/office/drawing/2014/main" id="{5B439FBA-8306-47E8-B2F6-CE0FE90D7480}"/>
              </a:ext>
            </a:extLst>
          </p:cNvPr>
          <p:cNvGrpSpPr/>
          <p:nvPr/>
        </p:nvGrpSpPr>
        <p:grpSpPr>
          <a:xfrm>
            <a:off x="4846084" y="3726057"/>
            <a:ext cx="1963946" cy="1096119"/>
            <a:chOff x="2829465" y="3870390"/>
            <a:chExt cx="1963946" cy="1096119"/>
          </a:xfrm>
        </p:grpSpPr>
        <p:sp>
          <p:nvSpPr>
            <p:cNvPr id="138" name="Oval 137">
              <a:extLst>
                <a:ext uri="{FF2B5EF4-FFF2-40B4-BE49-F238E27FC236}">
                  <a16:creationId xmlns:a16="http://schemas.microsoft.com/office/drawing/2014/main" id="{C8642B5C-66B3-4C32-8596-54996A5B1CF8}"/>
                </a:ext>
              </a:extLst>
            </p:cNvPr>
            <p:cNvSpPr/>
            <p:nvPr/>
          </p:nvSpPr>
          <p:spPr>
            <a:xfrm>
              <a:off x="4327585" y="3870390"/>
              <a:ext cx="465826" cy="465826"/>
            </a:xfrm>
            <a:prstGeom prst="ellipse">
              <a:avLst/>
            </a:prstGeom>
            <a:solidFill>
              <a:srgbClr val="FFFFFF">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cs typeface="Arial" panose="020B0604020202020204" pitchFamily="34" charset="0"/>
              </a:endParaRPr>
            </a:p>
          </p:txBody>
        </p:sp>
        <p:sp>
          <p:nvSpPr>
            <p:cNvPr id="139" name="Rectangle 3">
              <a:hlinkClick r:id="" action="ppaction://noaction"/>
              <a:extLst>
                <a:ext uri="{FF2B5EF4-FFF2-40B4-BE49-F238E27FC236}">
                  <a16:creationId xmlns:a16="http://schemas.microsoft.com/office/drawing/2014/main" id="{A643E2B3-18DD-42AF-A7C8-F12BED31804E}"/>
                </a:ext>
              </a:extLst>
            </p:cNvPr>
            <p:cNvSpPr txBox="1">
              <a:spLocks noChangeArrowheads="1"/>
            </p:cNvSpPr>
            <p:nvPr/>
          </p:nvSpPr>
          <p:spPr>
            <a:xfrm>
              <a:off x="2829465" y="4274012"/>
              <a:ext cx="1742538" cy="692497"/>
            </a:xfrm>
            <a:prstGeom prst="rect">
              <a:avLst/>
            </a:prstGeom>
            <a:solidFill>
              <a:schemeClr val="accent1"/>
            </a:solidFill>
            <a:ln w="38100">
              <a:solidFill>
                <a:srgbClr val="FFFF00"/>
              </a:solidFill>
            </a:ln>
            <a:effectLst>
              <a:outerShdw blurRad="76200" dist="12700" dir="2700000" sy="-23000" kx="-800400" algn="bl" rotWithShape="0">
                <a:prstClr val="black">
                  <a:alpha val="20000"/>
                </a:prstClr>
              </a:outerShdw>
            </a:effectLst>
          </p:spPr>
          <p:txBody>
            <a:bodyPr wrap="square">
              <a:spAutoFit/>
            </a:bodyPr>
            <a:lstStyle>
              <a:lvl1pPr marL="0" indent="0" algn="l" rtl="0" eaLnBrk="1" fontAlgn="base" hangingPunct="1">
                <a:spcBef>
                  <a:spcPct val="50000"/>
                </a:spcBef>
                <a:spcAft>
                  <a:spcPct val="20000"/>
                </a:spcAft>
                <a:buFontTx/>
                <a:buNone/>
                <a:defRPr sz="2400" b="1">
                  <a:solidFill>
                    <a:schemeClr val="tx1"/>
                  </a:solidFill>
                  <a:latin typeface="+mn-lt"/>
                  <a:ea typeface="+mn-ea"/>
                  <a:cs typeface="+mn-cs"/>
                </a:defRPr>
              </a:lvl1pPr>
              <a:lvl2pPr marL="357188" indent="-174625" algn="l" rtl="0" eaLnBrk="1" fontAlgn="base" hangingPunct="1">
                <a:spcBef>
                  <a:spcPct val="20000"/>
                </a:spcBef>
                <a:spcAft>
                  <a:spcPct val="10000"/>
                </a:spcAft>
                <a:buClr>
                  <a:schemeClr val="accent1"/>
                </a:buClr>
                <a:buChar char="•"/>
                <a:defRPr sz="2000" b="1">
                  <a:solidFill>
                    <a:schemeClr val="accent1"/>
                  </a:solidFill>
                  <a:latin typeface="+mn-lt"/>
                </a:defRPr>
              </a:lvl2pPr>
              <a:lvl3pPr marL="627063" indent="-269875" algn="l" rtl="0" eaLnBrk="1" fontAlgn="base" hangingPunct="1">
                <a:spcBef>
                  <a:spcPct val="20000"/>
                </a:spcBef>
                <a:spcAft>
                  <a:spcPct val="10000"/>
                </a:spcAft>
                <a:buClr>
                  <a:schemeClr val="accent2"/>
                </a:buClr>
                <a:buFont typeface="Wingdings 3" pitchFamily="18" charset="2"/>
                <a:buChar char=""/>
                <a:defRPr sz="1800" b="1">
                  <a:solidFill>
                    <a:schemeClr val="accent2"/>
                  </a:solidFill>
                  <a:latin typeface="+mn-lt"/>
                </a:defRPr>
              </a:lvl3pPr>
              <a:lvl4pPr marL="809625" indent="-182563" algn="l" rtl="0" eaLnBrk="1" fontAlgn="base" hangingPunct="1">
                <a:spcBef>
                  <a:spcPct val="20000"/>
                </a:spcBef>
                <a:spcAft>
                  <a:spcPct val="10000"/>
                </a:spcAft>
                <a:buClr>
                  <a:schemeClr val="accent5"/>
                </a:buClr>
                <a:buChar char="•"/>
                <a:defRPr sz="1600" b="1">
                  <a:solidFill>
                    <a:schemeClr val="accent5"/>
                  </a:solidFill>
                  <a:latin typeface="+mn-lt"/>
                </a:defRPr>
              </a:lvl4pPr>
              <a:lvl5pPr marL="984250" indent="-174625" algn="l" defTabSz="984250" rtl="0" eaLnBrk="1" fontAlgn="base" hangingPunct="1">
                <a:spcBef>
                  <a:spcPct val="20000"/>
                </a:spcBef>
                <a:spcAft>
                  <a:spcPct val="10000"/>
                </a:spcAft>
                <a:buClr>
                  <a:schemeClr val="bg2"/>
                </a:buClr>
                <a:buChar char="•"/>
                <a:defRPr sz="1400" b="1">
                  <a:solidFill>
                    <a:schemeClr val="bg2"/>
                  </a:solidFill>
                  <a:latin typeface="+mn-lt"/>
                </a:defRPr>
              </a:lvl5pPr>
              <a:lvl6pPr marL="1985963" indent="-204788" algn="l" rtl="0" eaLnBrk="1" fontAlgn="base" hangingPunct="1">
                <a:spcBef>
                  <a:spcPct val="20000"/>
                </a:spcBef>
                <a:spcAft>
                  <a:spcPct val="10000"/>
                </a:spcAft>
                <a:buClr>
                  <a:schemeClr val="hlink"/>
                </a:buClr>
                <a:buChar char="•"/>
                <a:defRPr sz="1600" b="1">
                  <a:solidFill>
                    <a:schemeClr val="hlink"/>
                  </a:solidFill>
                  <a:latin typeface="+mn-lt"/>
                </a:defRPr>
              </a:lvl6pPr>
              <a:lvl7pPr marL="2443163" indent="-204788" algn="l" rtl="0" eaLnBrk="1" fontAlgn="base" hangingPunct="1">
                <a:spcBef>
                  <a:spcPct val="20000"/>
                </a:spcBef>
                <a:spcAft>
                  <a:spcPct val="10000"/>
                </a:spcAft>
                <a:buClr>
                  <a:schemeClr val="hlink"/>
                </a:buClr>
                <a:buChar char="•"/>
                <a:defRPr sz="1600" b="1">
                  <a:solidFill>
                    <a:schemeClr val="hlink"/>
                  </a:solidFill>
                  <a:latin typeface="+mn-lt"/>
                </a:defRPr>
              </a:lvl7pPr>
              <a:lvl8pPr marL="2900363" indent="-204788" algn="l" rtl="0" eaLnBrk="1" fontAlgn="base" hangingPunct="1">
                <a:spcBef>
                  <a:spcPct val="20000"/>
                </a:spcBef>
                <a:spcAft>
                  <a:spcPct val="10000"/>
                </a:spcAft>
                <a:buClr>
                  <a:schemeClr val="hlink"/>
                </a:buClr>
                <a:buChar char="•"/>
                <a:defRPr sz="1600" b="1">
                  <a:solidFill>
                    <a:schemeClr val="hlink"/>
                  </a:solidFill>
                  <a:latin typeface="+mn-lt"/>
                </a:defRPr>
              </a:lvl8pPr>
              <a:lvl9pPr marL="3357563" indent="-204788" algn="l" rtl="0" eaLnBrk="1" fontAlgn="base" hangingPunct="1">
                <a:spcBef>
                  <a:spcPct val="20000"/>
                </a:spcBef>
                <a:spcAft>
                  <a:spcPct val="10000"/>
                </a:spcAft>
                <a:buClr>
                  <a:schemeClr val="hlink"/>
                </a:buClr>
                <a:buChar char="•"/>
                <a:defRPr sz="1600" b="1">
                  <a:solidFill>
                    <a:schemeClr val="hlink"/>
                  </a:solidFill>
                  <a:latin typeface="+mn-lt"/>
                </a:defRPr>
              </a:lvl9pPr>
            </a:lstStyle>
            <a:p>
              <a:pPr marL="15875" lvl="1" indent="0">
                <a:lnSpc>
                  <a:spcPct val="130000"/>
                </a:lnSpc>
                <a:spcBef>
                  <a:spcPct val="30000"/>
                </a:spcBef>
                <a:buNone/>
              </a:pPr>
              <a:r>
                <a:rPr lang="en-US" sz="1000" dirty="0">
                  <a:solidFill>
                    <a:schemeClr val="bg1"/>
                  </a:solidFill>
                </a:rPr>
                <a:t>We waste a lot of time finding and processing materials data</a:t>
              </a:r>
            </a:p>
          </p:txBody>
        </p:sp>
      </p:grpSp>
      <p:grpSp>
        <p:nvGrpSpPr>
          <p:cNvPr id="140" name="Group 139">
            <a:extLst>
              <a:ext uri="{FF2B5EF4-FFF2-40B4-BE49-F238E27FC236}">
                <a16:creationId xmlns:a16="http://schemas.microsoft.com/office/drawing/2014/main" id="{348E0510-D479-4CB5-858B-91C72FF71383}"/>
              </a:ext>
            </a:extLst>
          </p:cNvPr>
          <p:cNvGrpSpPr/>
          <p:nvPr/>
        </p:nvGrpSpPr>
        <p:grpSpPr>
          <a:xfrm>
            <a:off x="4912457" y="4904091"/>
            <a:ext cx="2101969" cy="1070242"/>
            <a:chOff x="3154393" y="4704272"/>
            <a:chExt cx="2101969" cy="1070242"/>
          </a:xfrm>
        </p:grpSpPr>
        <p:sp>
          <p:nvSpPr>
            <p:cNvPr id="141" name="Oval 140">
              <a:extLst>
                <a:ext uri="{FF2B5EF4-FFF2-40B4-BE49-F238E27FC236}">
                  <a16:creationId xmlns:a16="http://schemas.microsoft.com/office/drawing/2014/main" id="{FD35652D-0373-4487-A889-2DBCC11F7F26}"/>
                </a:ext>
              </a:extLst>
            </p:cNvPr>
            <p:cNvSpPr/>
            <p:nvPr/>
          </p:nvSpPr>
          <p:spPr>
            <a:xfrm>
              <a:off x="4790536" y="4704272"/>
              <a:ext cx="465826" cy="465826"/>
            </a:xfrm>
            <a:prstGeom prst="ellipse">
              <a:avLst/>
            </a:prstGeom>
            <a:solidFill>
              <a:srgbClr val="FFFFFF">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cs typeface="Arial" panose="020B0604020202020204" pitchFamily="34" charset="0"/>
              </a:endParaRPr>
            </a:p>
          </p:txBody>
        </p:sp>
        <p:sp>
          <p:nvSpPr>
            <p:cNvPr id="142" name="Rectangle 3">
              <a:hlinkClick r:id="" action="ppaction://noaction"/>
              <a:extLst>
                <a:ext uri="{FF2B5EF4-FFF2-40B4-BE49-F238E27FC236}">
                  <a16:creationId xmlns:a16="http://schemas.microsoft.com/office/drawing/2014/main" id="{97965658-C0BF-4EB1-972F-EC948F23E7A0}"/>
                </a:ext>
              </a:extLst>
            </p:cNvPr>
            <p:cNvSpPr txBox="1">
              <a:spLocks noChangeArrowheads="1"/>
            </p:cNvSpPr>
            <p:nvPr/>
          </p:nvSpPr>
          <p:spPr>
            <a:xfrm>
              <a:off x="3154393" y="5082017"/>
              <a:ext cx="1742538" cy="692497"/>
            </a:xfrm>
            <a:prstGeom prst="rect">
              <a:avLst/>
            </a:prstGeom>
            <a:solidFill>
              <a:schemeClr val="accent1"/>
            </a:solidFill>
            <a:ln w="38100">
              <a:solidFill>
                <a:srgbClr val="FFFF00"/>
              </a:solidFill>
            </a:ln>
            <a:effectLst>
              <a:outerShdw blurRad="76200" dist="12700" dir="2700000" sy="-23000" kx="-800400" algn="bl" rotWithShape="0">
                <a:prstClr val="black">
                  <a:alpha val="20000"/>
                </a:prstClr>
              </a:outerShdw>
            </a:effectLst>
          </p:spPr>
          <p:txBody>
            <a:bodyPr wrap="square">
              <a:spAutoFit/>
            </a:bodyPr>
            <a:lstStyle>
              <a:lvl1pPr marL="0" indent="0" algn="l" rtl="0" eaLnBrk="1" fontAlgn="base" hangingPunct="1">
                <a:spcBef>
                  <a:spcPct val="50000"/>
                </a:spcBef>
                <a:spcAft>
                  <a:spcPct val="20000"/>
                </a:spcAft>
                <a:buFontTx/>
                <a:buNone/>
                <a:defRPr sz="2400" b="1">
                  <a:solidFill>
                    <a:schemeClr val="tx1"/>
                  </a:solidFill>
                  <a:latin typeface="+mn-lt"/>
                  <a:ea typeface="+mn-ea"/>
                  <a:cs typeface="+mn-cs"/>
                </a:defRPr>
              </a:lvl1pPr>
              <a:lvl2pPr marL="357188" indent="-174625" algn="l" rtl="0" eaLnBrk="1" fontAlgn="base" hangingPunct="1">
                <a:spcBef>
                  <a:spcPct val="20000"/>
                </a:spcBef>
                <a:spcAft>
                  <a:spcPct val="10000"/>
                </a:spcAft>
                <a:buClr>
                  <a:schemeClr val="accent1"/>
                </a:buClr>
                <a:buChar char="•"/>
                <a:defRPr sz="2000" b="1">
                  <a:solidFill>
                    <a:schemeClr val="accent1"/>
                  </a:solidFill>
                  <a:latin typeface="+mn-lt"/>
                </a:defRPr>
              </a:lvl2pPr>
              <a:lvl3pPr marL="627063" indent="-269875" algn="l" rtl="0" eaLnBrk="1" fontAlgn="base" hangingPunct="1">
                <a:spcBef>
                  <a:spcPct val="20000"/>
                </a:spcBef>
                <a:spcAft>
                  <a:spcPct val="10000"/>
                </a:spcAft>
                <a:buClr>
                  <a:schemeClr val="accent2"/>
                </a:buClr>
                <a:buFont typeface="Wingdings 3" pitchFamily="18" charset="2"/>
                <a:buChar char=""/>
                <a:defRPr sz="1800" b="1">
                  <a:solidFill>
                    <a:schemeClr val="accent2"/>
                  </a:solidFill>
                  <a:latin typeface="+mn-lt"/>
                </a:defRPr>
              </a:lvl3pPr>
              <a:lvl4pPr marL="809625" indent="-182563" algn="l" rtl="0" eaLnBrk="1" fontAlgn="base" hangingPunct="1">
                <a:spcBef>
                  <a:spcPct val="20000"/>
                </a:spcBef>
                <a:spcAft>
                  <a:spcPct val="10000"/>
                </a:spcAft>
                <a:buClr>
                  <a:schemeClr val="accent5"/>
                </a:buClr>
                <a:buChar char="•"/>
                <a:defRPr sz="1600" b="1">
                  <a:solidFill>
                    <a:schemeClr val="accent5"/>
                  </a:solidFill>
                  <a:latin typeface="+mn-lt"/>
                </a:defRPr>
              </a:lvl4pPr>
              <a:lvl5pPr marL="984250" indent="-174625" algn="l" defTabSz="984250" rtl="0" eaLnBrk="1" fontAlgn="base" hangingPunct="1">
                <a:spcBef>
                  <a:spcPct val="20000"/>
                </a:spcBef>
                <a:spcAft>
                  <a:spcPct val="10000"/>
                </a:spcAft>
                <a:buClr>
                  <a:schemeClr val="bg2"/>
                </a:buClr>
                <a:buChar char="•"/>
                <a:defRPr sz="1400" b="1">
                  <a:solidFill>
                    <a:schemeClr val="bg2"/>
                  </a:solidFill>
                  <a:latin typeface="+mn-lt"/>
                </a:defRPr>
              </a:lvl5pPr>
              <a:lvl6pPr marL="1985963" indent="-204788" algn="l" rtl="0" eaLnBrk="1" fontAlgn="base" hangingPunct="1">
                <a:spcBef>
                  <a:spcPct val="20000"/>
                </a:spcBef>
                <a:spcAft>
                  <a:spcPct val="10000"/>
                </a:spcAft>
                <a:buClr>
                  <a:schemeClr val="hlink"/>
                </a:buClr>
                <a:buChar char="•"/>
                <a:defRPr sz="1600" b="1">
                  <a:solidFill>
                    <a:schemeClr val="hlink"/>
                  </a:solidFill>
                  <a:latin typeface="+mn-lt"/>
                </a:defRPr>
              </a:lvl6pPr>
              <a:lvl7pPr marL="2443163" indent="-204788" algn="l" rtl="0" eaLnBrk="1" fontAlgn="base" hangingPunct="1">
                <a:spcBef>
                  <a:spcPct val="20000"/>
                </a:spcBef>
                <a:spcAft>
                  <a:spcPct val="10000"/>
                </a:spcAft>
                <a:buClr>
                  <a:schemeClr val="hlink"/>
                </a:buClr>
                <a:buChar char="•"/>
                <a:defRPr sz="1600" b="1">
                  <a:solidFill>
                    <a:schemeClr val="hlink"/>
                  </a:solidFill>
                  <a:latin typeface="+mn-lt"/>
                </a:defRPr>
              </a:lvl7pPr>
              <a:lvl8pPr marL="2900363" indent="-204788" algn="l" rtl="0" eaLnBrk="1" fontAlgn="base" hangingPunct="1">
                <a:spcBef>
                  <a:spcPct val="20000"/>
                </a:spcBef>
                <a:spcAft>
                  <a:spcPct val="10000"/>
                </a:spcAft>
                <a:buClr>
                  <a:schemeClr val="hlink"/>
                </a:buClr>
                <a:buChar char="•"/>
                <a:defRPr sz="1600" b="1">
                  <a:solidFill>
                    <a:schemeClr val="hlink"/>
                  </a:solidFill>
                  <a:latin typeface="+mn-lt"/>
                </a:defRPr>
              </a:lvl8pPr>
              <a:lvl9pPr marL="3357563" indent="-204788" algn="l" rtl="0" eaLnBrk="1" fontAlgn="base" hangingPunct="1">
                <a:spcBef>
                  <a:spcPct val="20000"/>
                </a:spcBef>
                <a:spcAft>
                  <a:spcPct val="10000"/>
                </a:spcAft>
                <a:buClr>
                  <a:schemeClr val="hlink"/>
                </a:buClr>
                <a:buChar char="•"/>
                <a:defRPr sz="1600" b="1">
                  <a:solidFill>
                    <a:schemeClr val="hlink"/>
                  </a:solidFill>
                  <a:latin typeface="+mn-lt"/>
                </a:defRPr>
              </a:lvl9pPr>
            </a:lstStyle>
            <a:p>
              <a:pPr marL="15875" lvl="1" indent="0">
                <a:lnSpc>
                  <a:spcPct val="130000"/>
                </a:lnSpc>
                <a:spcBef>
                  <a:spcPct val="30000"/>
                </a:spcBef>
                <a:buNone/>
              </a:pPr>
              <a:r>
                <a:rPr lang="en-US" sz="1000" dirty="0">
                  <a:solidFill>
                    <a:schemeClr val="bg1"/>
                  </a:solidFill>
                </a:rPr>
                <a:t>We often need to find a cheaper material / process to do the job</a:t>
              </a:r>
            </a:p>
          </p:txBody>
        </p:sp>
      </p:grpSp>
      <p:grpSp>
        <p:nvGrpSpPr>
          <p:cNvPr id="143" name="Group 142">
            <a:extLst>
              <a:ext uri="{FF2B5EF4-FFF2-40B4-BE49-F238E27FC236}">
                <a16:creationId xmlns:a16="http://schemas.microsoft.com/office/drawing/2014/main" id="{34E894EC-20C1-412A-AB94-BB0C73B882E1}"/>
              </a:ext>
            </a:extLst>
          </p:cNvPr>
          <p:cNvGrpSpPr/>
          <p:nvPr/>
        </p:nvGrpSpPr>
        <p:grpSpPr>
          <a:xfrm>
            <a:off x="7780100" y="4893835"/>
            <a:ext cx="2021459" cy="880461"/>
            <a:chOff x="5374257" y="5253487"/>
            <a:chExt cx="2021459" cy="880461"/>
          </a:xfrm>
        </p:grpSpPr>
        <p:sp>
          <p:nvSpPr>
            <p:cNvPr id="144" name="Oval 143">
              <a:extLst>
                <a:ext uri="{FF2B5EF4-FFF2-40B4-BE49-F238E27FC236}">
                  <a16:creationId xmlns:a16="http://schemas.microsoft.com/office/drawing/2014/main" id="{ABD057A9-AAAC-4BE3-AC1B-586FDD004B57}"/>
                </a:ext>
              </a:extLst>
            </p:cNvPr>
            <p:cNvSpPr/>
            <p:nvPr/>
          </p:nvSpPr>
          <p:spPr>
            <a:xfrm>
              <a:off x="5374257" y="5253487"/>
              <a:ext cx="465826" cy="465826"/>
            </a:xfrm>
            <a:prstGeom prst="ellipse">
              <a:avLst/>
            </a:prstGeom>
            <a:solidFill>
              <a:srgbClr val="FFFFFF">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cs typeface="Arial" panose="020B0604020202020204" pitchFamily="34" charset="0"/>
              </a:endParaRPr>
            </a:p>
          </p:txBody>
        </p:sp>
        <p:sp>
          <p:nvSpPr>
            <p:cNvPr id="145" name="Rectangle 3">
              <a:hlinkClick r:id="" action="ppaction://noaction"/>
              <a:extLst>
                <a:ext uri="{FF2B5EF4-FFF2-40B4-BE49-F238E27FC236}">
                  <a16:creationId xmlns:a16="http://schemas.microsoft.com/office/drawing/2014/main" id="{D3D55A51-D222-4573-BC3C-0B71A7BEE0D6}"/>
                </a:ext>
              </a:extLst>
            </p:cNvPr>
            <p:cNvSpPr txBox="1">
              <a:spLocks noChangeArrowheads="1"/>
            </p:cNvSpPr>
            <p:nvPr/>
          </p:nvSpPr>
          <p:spPr>
            <a:xfrm>
              <a:off x="5653178" y="5441451"/>
              <a:ext cx="1742538" cy="692497"/>
            </a:xfrm>
            <a:prstGeom prst="rect">
              <a:avLst/>
            </a:prstGeom>
            <a:solidFill>
              <a:schemeClr val="accent1"/>
            </a:solidFill>
            <a:ln w="38100">
              <a:solidFill>
                <a:srgbClr val="FFFF00"/>
              </a:solidFill>
            </a:ln>
            <a:effectLst>
              <a:outerShdw blurRad="76200" dist="12700" dir="2700000" sy="-23000" kx="-800400" algn="bl" rotWithShape="0">
                <a:prstClr val="black">
                  <a:alpha val="20000"/>
                </a:prstClr>
              </a:outerShdw>
            </a:effectLst>
          </p:spPr>
          <p:txBody>
            <a:bodyPr wrap="square">
              <a:spAutoFit/>
            </a:bodyPr>
            <a:lstStyle>
              <a:lvl1pPr marL="0" indent="0" algn="l" rtl="0" eaLnBrk="1" fontAlgn="base" hangingPunct="1">
                <a:spcBef>
                  <a:spcPct val="50000"/>
                </a:spcBef>
                <a:spcAft>
                  <a:spcPct val="20000"/>
                </a:spcAft>
                <a:buFontTx/>
                <a:buNone/>
                <a:defRPr sz="2400" b="1">
                  <a:solidFill>
                    <a:schemeClr val="tx1"/>
                  </a:solidFill>
                  <a:latin typeface="+mn-lt"/>
                  <a:ea typeface="+mn-ea"/>
                  <a:cs typeface="+mn-cs"/>
                </a:defRPr>
              </a:lvl1pPr>
              <a:lvl2pPr marL="357188" indent="-174625" algn="l" rtl="0" eaLnBrk="1" fontAlgn="base" hangingPunct="1">
                <a:spcBef>
                  <a:spcPct val="20000"/>
                </a:spcBef>
                <a:spcAft>
                  <a:spcPct val="10000"/>
                </a:spcAft>
                <a:buClr>
                  <a:schemeClr val="accent1"/>
                </a:buClr>
                <a:buChar char="•"/>
                <a:defRPr sz="2000" b="1">
                  <a:solidFill>
                    <a:schemeClr val="accent1"/>
                  </a:solidFill>
                  <a:latin typeface="+mn-lt"/>
                </a:defRPr>
              </a:lvl2pPr>
              <a:lvl3pPr marL="627063" indent="-269875" algn="l" rtl="0" eaLnBrk="1" fontAlgn="base" hangingPunct="1">
                <a:spcBef>
                  <a:spcPct val="20000"/>
                </a:spcBef>
                <a:spcAft>
                  <a:spcPct val="10000"/>
                </a:spcAft>
                <a:buClr>
                  <a:schemeClr val="accent2"/>
                </a:buClr>
                <a:buFont typeface="Wingdings 3" pitchFamily="18" charset="2"/>
                <a:buChar char=""/>
                <a:defRPr sz="1800" b="1">
                  <a:solidFill>
                    <a:schemeClr val="accent2"/>
                  </a:solidFill>
                  <a:latin typeface="+mn-lt"/>
                </a:defRPr>
              </a:lvl3pPr>
              <a:lvl4pPr marL="809625" indent="-182563" algn="l" rtl="0" eaLnBrk="1" fontAlgn="base" hangingPunct="1">
                <a:spcBef>
                  <a:spcPct val="20000"/>
                </a:spcBef>
                <a:spcAft>
                  <a:spcPct val="10000"/>
                </a:spcAft>
                <a:buClr>
                  <a:schemeClr val="accent5"/>
                </a:buClr>
                <a:buChar char="•"/>
                <a:defRPr sz="1600" b="1">
                  <a:solidFill>
                    <a:schemeClr val="accent5"/>
                  </a:solidFill>
                  <a:latin typeface="+mn-lt"/>
                </a:defRPr>
              </a:lvl4pPr>
              <a:lvl5pPr marL="984250" indent="-174625" algn="l" defTabSz="984250" rtl="0" eaLnBrk="1" fontAlgn="base" hangingPunct="1">
                <a:spcBef>
                  <a:spcPct val="20000"/>
                </a:spcBef>
                <a:spcAft>
                  <a:spcPct val="10000"/>
                </a:spcAft>
                <a:buClr>
                  <a:schemeClr val="bg2"/>
                </a:buClr>
                <a:buChar char="•"/>
                <a:defRPr sz="1400" b="1">
                  <a:solidFill>
                    <a:schemeClr val="bg2"/>
                  </a:solidFill>
                  <a:latin typeface="+mn-lt"/>
                </a:defRPr>
              </a:lvl5pPr>
              <a:lvl6pPr marL="1985963" indent="-204788" algn="l" rtl="0" eaLnBrk="1" fontAlgn="base" hangingPunct="1">
                <a:spcBef>
                  <a:spcPct val="20000"/>
                </a:spcBef>
                <a:spcAft>
                  <a:spcPct val="10000"/>
                </a:spcAft>
                <a:buClr>
                  <a:schemeClr val="hlink"/>
                </a:buClr>
                <a:buChar char="•"/>
                <a:defRPr sz="1600" b="1">
                  <a:solidFill>
                    <a:schemeClr val="hlink"/>
                  </a:solidFill>
                  <a:latin typeface="+mn-lt"/>
                </a:defRPr>
              </a:lvl6pPr>
              <a:lvl7pPr marL="2443163" indent="-204788" algn="l" rtl="0" eaLnBrk="1" fontAlgn="base" hangingPunct="1">
                <a:spcBef>
                  <a:spcPct val="20000"/>
                </a:spcBef>
                <a:spcAft>
                  <a:spcPct val="10000"/>
                </a:spcAft>
                <a:buClr>
                  <a:schemeClr val="hlink"/>
                </a:buClr>
                <a:buChar char="•"/>
                <a:defRPr sz="1600" b="1">
                  <a:solidFill>
                    <a:schemeClr val="hlink"/>
                  </a:solidFill>
                  <a:latin typeface="+mn-lt"/>
                </a:defRPr>
              </a:lvl7pPr>
              <a:lvl8pPr marL="2900363" indent="-204788" algn="l" rtl="0" eaLnBrk="1" fontAlgn="base" hangingPunct="1">
                <a:spcBef>
                  <a:spcPct val="20000"/>
                </a:spcBef>
                <a:spcAft>
                  <a:spcPct val="10000"/>
                </a:spcAft>
                <a:buClr>
                  <a:schemeClr val="hlink"/>
                </a:buClr>
                <a:buChar char="•"/>
                <a:defRPr sz="1600" b="1">
                  <a:solidFill>
                    <a:schemeClr val="hlink"/>
                  </a:solidFill>
                  <a:latin typeface="+mn-lt"/>
                </a:defRPr>
              </a:lvl8pPr>
              <a:lvl9pPr marL="3357563" indent="-204788" algn="l" rtl="0" eaLnBrk="1" fontAlgn="base" hangingPunct="1">
                <a:spcBef>
                  <a:spcPct val="20000"/>
                </a:spcBef>
                <a:spcAft>
                  <a:spcPct val="10000"/>
                </a:spcAft>
                <a:buClr>
                  <a:schemeClr val="hlink"/>
                </a:buClr>
                <a:buChar char="•"/>
                <a:defRPr sz="1600" b="1">
                  <a:solidFill>
                    <a:schemeClr val="hlink"/>
                  </a:solidFill>
                  <a:latin typeface="+mn-lt"/>
                </a:defRPr>
              </a:lvl9pPr>
            </a:lstStyle>
            <a:p>
              <a:pPr marL="15875" lvl="1" indent="0">
                <a:lnSpc>
                  <a:spcPct val="130000"/>
                </a:lnSpc>
                <a:spcBef>
                  <a:spcPct val="30000"/>
                </a:spcBef>
                <a:buNone/>
              </a:pPr>
              <a:r>
                <a:rPr lang="en-US" sz="1000" dirty="0">
                  <a:solidFill>
                    <a:schemeClr val="bg1"/>
                  </a:solidFill>
                </a:rPr>
                <a:t>We want to limit proliferation of materials choices</a:t>
              </a:r>
            </a:p>
          </p:txBody>
        </p:sp>
      </p:grpSp>
      <p:grpSp>
        <p:nvGrpSpPr>
          <p:cNvPr id="146" name="Group 145">
            <a:extLst>
              <a:ext uri="{FF2B5EF4-FFF2-40B4-BE49-F238E27FC236}">
                <a16:creationId xmlns:a16="http://schemas.microsoft.com/office/drawing/2014/main" id="{B8DA8A62-CE62-451F-8237-81C943C3B4EE}"/>
              </a:ext>
            </a:extLst>
          </p:cNvPr>
          <p:cNvGrpSpPr/>
          <p:nvPr/>
        </p:nvGrpSpPr>
        <p:grpSpPr>
          <a:xfrm>
            <a:off x="4379587" y="165102"/>
            <a:ext cx="1464088" cy="1076949"/>
            <a:chOff x="3522459" y="178280"/>
            <a:chExt cx="1464088" cy="1076949"/>
          </a:xfrm>
        </p:grpSpPr>
        <p:sp>
          <p:nvSpPr>
            <p:cNvPr id="147" name="Oval 146">
              <a:extLst>
                <a:ext uri="{FF2B5EF4-FFF2-40B4-BE49-F238E27FC236}">
                  <a16:creationId xmlns:a16="http://schemas.microsoft.com/office/drawing/2014/main" id="{96FCF190-4D15-4DB9-BE02-B690F984C09E}"/>
                </a:ext>
              </a:extLst>
            </p:cNvPr>
            <p:cNvSpPr/>
            <p:nvPr/>
          </p:nvSpPr>
          <p:spPr>
            <a:xfrm>
              <a:off x="3766869" y="178280"/>
              <a:ext cx="465826" cy="465826"/>
            </a:xfrm>
            <a:prstGeom prst="ellipse">
              <a:avLst/>
            </a:prstGeom>
            <a:solidFill>
              <a:srgbClr val="FFFFFF">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cs typeface="Arial" panose="020B0604020202020204" pitchFamily="34" charset="0"/>
              </a:endParaRPr>
            </a:p>
          </p:txBody>
        </p:sp>
        <p:sp>
          <p:nvSpPr>
            <p:cNvPr id="148" name="Rectangle 3">
              <a:hlinkClick r:id="" action="ppaction://noaction"/>
              <a:extLst>
                <a:ext uri="{FF2B5EF4-FFF2-40B4-BE49-F238E27FC236}">
                  <a16:creationId xmlns:a16="http://schemas.microsoft.com/office/drawing/2014/main" id="{FF821E6F-1974-49BF-B77C-893CCBA946E7}"/>
                </a:ext>
              </a:extLst>
            </p:cNvPr>
            <p:cNvSpPr txBox="1">
              <a:spLocks noChangeArrowheads="1"/>
            </p:cNvSpPr>
            <p:nvPr/>
          </p:nvSpPr>
          <p:spPr>
            <a:xfrm>
              <a:off x="3522459" y="562732"/>
              <a:ext cx="1464088" cy="692497"/>
            </a:xfrm>
            <a:prstGeom prst="rect">
              <a:avLst/>
            </a:prstGeom>
            <a:solidFill>
              <a:schemeClr val="accent1"/>
            </a:solidFill>
            <a:ln w="38100">
              <a:solidFill>
                <a:srgbClr val="FFFF00"/>
              </a:solidFill>
            </a:ln>
            <a:effectLst>
              <a:outerShdw blurRad="76200" dist="12700" dir="2700000" sy="-23000" kx="-800400" algn="bl" rotWithShape="0">
                <a:prstClr val="black">
                  <a:alpha val="20000"/>
                </a:prstClr>
              </a:outerShdw>
            </a:effectLst>
          </p:spPr>
          <p:txBody>
            <a:bodyPr wrap="square">
              <a:spAutoFit/>
            </a:bodyPr>
            <a:lstStyle>
              <a:lvl1pPr marL="0" indent="0" algn="l" rtl="0" eaLnBrk="1" fontAlgn="base" hangingPunct="1">
                <a:spcBef>
                  <a:spcPct val="50000"/>
                </a:spcBef>
                <a:spcAft>
                  <a:spcPct val="20000"/>
                </a:spcAft>
                <a:buFontTx/>
                <a:buNone/>
                <a:defRPr sz="2400" b="1">
                  <a:solidFill>
                    <a:schemeClr val="tx1"/>
                  </a:solidFill>
                  <a:latin typeface="+mn-lt"/>
                  <a:ea typeface="+mn-ea"/>
                  <a:cs typeface="+mn-cs"/>
                </a:defRPr>
              </a:lvl1pPr>
              <a:lvl2pPr marL="357188" indent="-174625" algn="l" rtl="0" eaLnBrk="1" fontAlgn="base" hangingPunct="1">
                <a:spcBef>
                  <a:spcPct val="20000"/>
                </a:spcBef>
                <a:spcAft>
                  <a:spcPct val="10000"/>
                </a:spcAft>
                <a:buClr>
                  <a:schemeClr val="accent1"/>
                </a:buClr>
                <a:buChar char="•"/>
                <a:defRPr sz="2000" b="1">
                  <a:solidFill>
                    <a:schemeClr val="accent1"/>
                  </a:solidFill>
                  <a:latin typeface="+mn-lt"/>
                </a:defRPr>
              </a:lvl2pPr>
              <a:lvl3pPr marL="627063" indent="-269875" algn="l" rtl="0" eaLnBrk="1" fontAlgn="base" hangingPunct="1">
                <a:spcBef>
                  <a:spcPct val="20000"/>
                </a:spcBef>
                <a:spcAft>
                  <a:spcPct val="10000"/>
                </a:spcAft>
                <a:buClr>
                  <a:schemeClr val="accent2"/>
                </a:buClr>
                <a:buFont typeface="Wingdings 3" pitchFamily="18" charset="2"/>
                <a:buChar char=""/>
                <a:defRPr sz="1800" b="1">
                  <a:solidFill>
                    <a:schemeClr val="accent2"/>
                  </a:solidFill>
                  <a:latin typeface="+mn-lt"/>
                </a:defRPr>
              </a:lvl3pPr>
              <a:lvl4pPr marL="809625" indent="-182563" algn="l" rtl="0" eaLnBrk="1" fontAlgn="base" hangingPunct="1">
                <a:spcBef>
                  <a:spcPct val="20000"/>
                </a:spcBef>
                <a:spcAft>
                  <a:spcPct val="10000"/>
                </a:spcAft>
                <a:buClr>
                  <a:schemeClr val="accent5"/>
                </a:buClr>
                <a:buChar char="•"/>
                <a:defRPr sz="1600" b="1">
                  <a:solidFill>
                    <a:schemeClr val="accent5"/>
                  </a:solidFill>
                  <a:latin typeface="+mn-lt"/>
                </a:defRPr>
              </a:lvl4pPr>
              <a:lvl5pPr marL="984250" indent="-174625" algn="l" defTabSz="984250" rtl="0" eaLnBrk="1" fontAlgn="base" hangingPunct="1">
                <a:spcBef>
                  <a:spcPct val="20000"/>
                </a:spcBef>
                <a:spcAft>
                  <a:spcPct val="10000"/>
                </a:spcAft>
                <a:buClr>
                  <a:schemeClr val="bg2"/>
                </a:buClr>
                <a:buChar char="•"/>
                <a:defRPr sz="1400" b="1">
                  <a:solidFill>
                    <a:schemeClr val="bg2"/>
                  </a:solidFill>
                  <a:latin typeface="+mn-lt"/>
                </a:defRPr>
              </a:lvl5pPr>
              <a:lvl6pPr marL="1985963" indent="-204788" algn="l" rtl="0" eaLnBrk="1" fontAlgn="base" hangingPunct="1">
                <a:spcBef>
                  <a:spcPct val="20000"/>
                </a:spcBef>
                <a:spcAft>
                  <a:spcPct val="10000"/>
                </a:spcAft>
                <a:buClr>
                  <a:schemeClr val="hlink"/>
                </a:buClr>
                <a:buChar char="•"/>
                <a:defRPr sz="1600" b="1">
                  <a:solidFill>
                    <a:schemeClr val="hlink"/>
                  </a:solidFill>
                  <a:latin typeface="+mn-lt"/>
                </a:defRPr>
              </a:lvl6pPr>
              <a:lvl7pPr marL="2443163" indent="-204788" algn="l" rtl="0" eaLnBrk="1" fontAlgn="base" hangingPunct="1">
                <a:spcBef>
                  <a:spcPct val="20000"/>
                </a:spcBef>
                <a:spcAft>
                  <a:spcPct val="10000"/>
                </a:spcAft>
                <a:buClr>
                  <a:schemeClr val="hlink"/>
                </a:buClr>
                <a:buChar char="•"/>
                <a:defRPr sz="1600" b="1">
                  <a:solidFill>
                    <a:schemeClr val="hlink"/>
                  </a:solidFill>
                  <a:latin typeface="+mn-lt"/>
                </a:defRPr>
              </a:lvl7pPr>
              <a:lvl8pPr marL="2900363" indent="-204788" algn="l" rtl="0" eaLnBrk="1" fontAlgn="base" hangingPunct="1">
                <a:spcBef>
                  <a:spcPct val="20000"/>
                </a:spcBef>
                <a:spcAft>
                  <a:spcPct val="10000"/>
                </a:spcAft>
                <a:buClr>
                  <a:schemeClr val="hlink"/>
                </a:buClr>
                <a:buChar char="•"/>
                <a:defRPr sz="1600" b="1">
                  <a:solidFill>
                    <a:schemeClr val="hlink"/>
                  </a:solidFill>
                  <a:latin typeface="+mn-lt"/>
                </a:defRPr>
              </a:lvl8pPr>
              <a:lvl9pPr marL="3357563" indent="-204788" algn="l" rtl="0" eaLnBrk="1" fontAlgn="base" hangingPunct="1">
                <a:spcBef>
                  <a:spcPct val="20000"/>
                </a:spcBef>
                <a:spcAft>
                  <a:spcPct val="10000"/>
                </a:spcAft>
                <a:buClr>
                  <a:schemeClr val="hlink"/>
                </a:buClr>
                <a:buChar char="•"/>
                <a:defRPr sz="1600" b="1">
                  <a:solidFill>
                    <a:schemeClr val="hlink"/>
                  </a:solidFill>
                  <a:latin typeface="+mn-lt"/>
                </a:defRPr>
              </a:lvl9pPr>
            </a:lstStyle>
            <a:p>
              <a:pPr marL="15875" lvl="1" indent="0">
                <a:lnSpc>
                  <a:spcPct val="130000"/>
                </a:lnSpc>
                <a:spcBef>
                  <a:spcPct val="30000"/>
                </a:spcBef>
                <a:buNone/>
              </a:pPr>
              <a:r>
                <a:rPr lang="en-US" sz="1000" dirty="0">
                  <a:solidFill>
                    <a:schemeClr val="bg1"/>
                  </a:solidFill>
                </a:rPr>
                <a:t>We need to assess regulatory risk for our materials</a:t>
              </a:r>
            </a:p>
          </p:txBody>
        </p:sp>
      </p:grpSp>
      <p:grpSp>
        <p:nvGrpSpPr>
          <p:cNvPr id="149" name="Group 148">
            <a:extLst>
              <a:ext uri="{FF2B5EF4-FFF2-40B4-BE49-F238E27FC236}">
                <a16:creationId xmlns:a16="http://schemas.microsoft.com/office/drawing/2014/main" id="{A0EBDDAD-0394-4BDE-812F-467A10AFB163}"/>
              </a:ext>
            </a:extLst>
          </p:cNvPr>
          <p:cNvGrpSpPr/>
          <p:nvPr/>
        </p:nvGrpSpPr>
        <p:grpSpPr>
          <a:xfrm>
            <a:off x="3866860" y="1886410"/>
            <a:ext cx="1840774" cy="838583"/>
            <a:chOff x="2009483" y="2114526"/>
            <a:chExt cx="1840774" cy="838583"/>
          </a:xfrm>
        </p:grpSpPr>
        <p:sp>
          <p:nvSpPr>
            <p:cNvPr id="150" name="Oval 149">
              <a:extLst>
                <a:ext uri="{FF2B5EF4-FFF2-40B4-BE49-F238E27FC236}">
                  <a16:creationId xmlns:a16="http://schemas.microsoft.com/office/drawing/2014/main" id="{9377497C-C83A-4B89-97C8-B68390831667}"/>
                </a:ext>
              </a:extLst>
            </p:cNvPr>
            <p:cNvSpPr/>
            <p:nvPr/>
          </p:nvSpPr>
          <p:spPr>
            <a:xfrm>
              <a:off x="3384431" y="2487283"/>
              <a:ext cx="465826" cy="465826"/>
            </a:xfrm>
            <a:prstGeom prst="ellipse">
              <a:avLst/>
            </a:prstGeom>
            <a:solidFill>
              <a:srgbClr val="FFFFFF">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cs typeface="Arial" panose="020B0604020202020204" pitchFamily="34" charset="0"/>
              </a:endParaRPr>
            </a:p>
          </p:txBody>
        </p:sp>
        <p:sp>
          <p:nvSpPr>
            <p:cNvPr id="151" name="Rectangle 3">
              <a:hlinkClick r:id="" action="ppaction://noaction"/>
              <a:extLst>
                <a:ext uri="{FF2B5EF4-FFF2-40B4-BE49-F238E27FC236}">
                  <a16:creationId xmlns:a16="http://schemas.microsoft.com/office/drawing/2014/main" id="{62BABCB7-4194-43BA-B807-05BFB67C444D}"/>
                </a:ext>
              </a:extLst>
            </p:cNvPr>
            <p:cNvSpPr txBox="1">
              <a:spLocks noChangeArrowheads="1"/>
            </p:cNvSpPr>
            <p:nvPr/>
          </p:nvSpPr>
          <p:spPr>
            <a:xfrm>
              <a:off x="2009483" y="2114526"/>
              <a:ext cx="1464088" cy="692497"/>
            </a:xfrm>
            <a:prstGeom prst="rect">
              <a:avLst/>
            </a:prstGeom>
            <a:solidFill>
              <a:schemeClr val="accent1"/>
            </a:solidFill>
            <a:ln w="38100">
              <a:solidFill>
                <a:srgbClr val="FFFF00"/>
              </a:solidFill>
            </a:ln>
            <a:effectLst>
              <a:outerShdw blurRad="76200" dist="12700" dir="2700000" sy="-23000" kx="-800400" algn="bl" rotWithShape="0">
                <a:prstClr val="black">
                  <a:alpha val="20000"/>
                </a:prstClr>
              </a:outerShdw>
            </a:effectLst>
          </p:spPr>
          <p:txBody>
            <a:bodyPr wrap="square">
              <a:spAutoFit/>
            </a:bodyPr>
            <a:lstStyle>
              <a:lvl1pPr marL="0" indent="0" algn="l" rtl="0" eaLnBrk="1" fontAlgn="base" hangingPunct="1">
                <a:spcBef>
                  <a:spcPct val="50000"/>
                </a:spcBef>
                <a:spcAft>
                  <a:spcPct val="20000"/>
                </a:spcAft>
                <a:buFontTx/>
                <a:buNone/>
                <a:defRPr sz="2400" b="1">
                  <a:solidFill>
                    <a:schemeClr val="tx1"/>
                  </a:solidFill>
                  <a:latin typeface="+mn-lt"/>
                  <a:ea typeface="+mn-ea"/>
                  <a:cs typeface="+mn-cs"/>
                </a:defRPr>
              </a:lvl1pPr>
              <a:lvl2pPr marL="357188" indent="-174625" algn="l" rtl="0" eaLnBrk="1" fontAlgn="base" hangingPunct="1">
                <a:spcBef>
                  <a:spcPct val="20000"/>
                </a:spcBef>
                <a:spcAft>
                  <a:spcPct val="10000"/>
                </a:spcAft>
                <a:buClr>
                  <a:schemeClr val="accent1"/>
                </a:buClr>
                <a:buChar char="•"/>
                <a:defRPr sz="2000" b="1">
                  <a:solidFill>
                    <a:schemeClr val="accent1"/>
                  </a:solidFill>
                  <a:latin typeface="+mn-lt"/>
                </a:defRPr>
              </a:lvl2pPr>
              <a:lvl3pPr marL="627063" indent="-269875" algn="l" rtl="0" eaLnBrk="1" fontAlgn="base" hangingPunct="1">
                <a:spcBef>
                  <a:spcPct val="20000"/>
                </a:spcBef>
                <a:spcAft>
                  <a:spcPct val="10000"/>
                </a:spcAft>
                <a:buClr>
                  <a:schemeClr val="accent2"/>
                </a:buClr>
                <a:buFont typeface="Wingdings 3" pitchFamily="18" charset="2"/>
                <a:buChar char=""/>
                <a:defRPr sz="1800" b="1">
                  <a:solidFill>
                    <a:schemeClr val="accent2"/>
                  </a:solidFill>
                  <a:latin typeface="+mn-lt"/>
                </a:defRPr>
              </a:lvl3pPr>
              <a:lvl4pPr marL="809625" indent="-182563" algn="l" rtl="0" eaLnBrk="1" fontAlgn="base" hangingPunct="1">
                <a:spcBef>
                  <a:spcPct val="20000"/>
                </a:spcBef>
                <a:spcAft>
                  <a:spcPct val="10000"/>
                </a:spcAft>
                <a:buClr>
                  <a:schemeClr val="accent5"/>
                </a:buClr>
                <a:buChar char="•"/>
                <a:defRPr sz="1600" b="1">
                  <a:solidFill>
                    <a:schemeClr val="accent5"/>
                  </a:solidFill>
                  <a:latin typeface="+mn-lt"/>
                </a:defRPr>
              </a:lvl4pPr>
              <a:lvl5pPr marL="984250" indent="-174625" algn="l" defTabSz="984250" rtl="0" eaLnBrk="1" fontAlgn="base" hangingPunct="1">
                <a:spcBef>
                  <a:spcPct val="20000"/>
                </a:spcBef>
                <a:spcAft>
                  <a:spcPct val="10000"/>
                </a:spcAft>
                <a:buClr>
                  <a:schemeClr val="bg2"/>
                </a:buClr>
                <a:buChar char="•"/>
                <a:defRPr sz="1400" b="1">
                  <a:solidFill>
                    <a:schemeClr val="bg2"/>
                  </a:solidFill>
                  <a:latin typeface="+mn-lt"/>
                </a:defRPr>
              </a:lvl5pPr>
              <a:lvl6pPr marL="1985963" indent="-204788" algn="l" rtl="0" eaLnBrk="1" fontAlgn="base" hangingPunct="1">
                <a:spcBef>
                  <a:spcPct val="20000"/>
                </a:spcBef>
                <a:spcAft>
                  <a:spcPct val="10000"/>
                </a:spcAft>
                <a:buClr>
                  <a:schemeClr val="hlink"/>
                </a:buClr>
                <a:buChar char="•"/>
                <a:defRPr sz="1600" b="1">
                  <a:solidFill>
                    <a:schemeClr val="hlink"/>
                  </a:solidFill>
                  <a:latin typeface="+mn-lt"/>
                </a:defRPr>
              </a:lvl6pPr>
              <a:lvl7pPr marL="2443163" indent="-204788" algn="l" rtl="0" eaLnBrk="1" fontAlgn="base" hangingPunct="1">
                <a:spcBef>
                  <a:spcPct val="20000"/>
                </a:spcBef>
                <a:spcAft>
                  <a:spcPct val="10000"/>
                </a:spcAft>
                <a:buClr>
                  <a:schemeClr val="hlink"/>
                </a:buClr>
                <a:buChar char="•"/>
                <a:defRPr sz="1600" b="1">
                  <a:solidFill>
                    <a:schemeClr val="hlink"/>
                  </a:solidFill>
                  <a:latin typeface="+mn-lt"/>
                </a:defRPr>
              </a:lvl7pPr>
              <a:lvl8pPr marL="2900363" indent="-204788" algn="l" rtl="0" eaLnBrk="1" fontAlgn="base" hangingPunct="1">
                <a:spcBef>
                  <a:spcPct val="20000"/>
                </a:spcBef>
                <a:spcAft>
                  <a:spcPct val="10000"/>
                </a:spcAft>
                <a:buClr>
                  <a:schemeClr val="hlink"/>
                </a:buClr>
                <a:buChar char="•"/>
                <a:defRPr sz="1600" b="1">
                  <a:solidFill>
                    <a:schemeClr val="hlink"/>
                  </a:solidFill>
                  <a:latin typeface="+mn-lt"/>
                </a:defRPr>
              </a:lvl8pPr>
              <a:lvl9pPr marL="3357563" indent="-204788" algn="l" rtl="0" eaLnBrk="1" fontAlgn="base" hangingPunct="1">
                <a:spcBef>
                  <a:spcPct val="20000"/>
                </a:spcBef>
                <a:spcAft>
                  <a:spcPct val="10000"/>
                </a:spcAft>
                <a:buClr>
                  <a:schemeClr val="hlink"/>
                </a:buClr>
                <a:buChar char="•"/>
                <a:defRPr sz="1600" b="1">
                  <a:solidFill>
                    <a:schemeClr val="hlink"/>
                  </a:solidFill>
                  <a:latin typeface="+mn-lt"/>
                </a:defRPr>
              </a:lvl9pPr>
            </a:lstStyle>
            <a:p>
              <a:pPr marL="15875" lvl="1" indent="0">
                <a:lnSpc>
                  <a:spcPct val="130000"/>
                </a:lnSpc>
                <a:spcBef>
                  <a:spcPct val="30000"/>
                </a:spcBef>
                <a:buNone/>
              </a:pPr>
              <a:r>
                <a:rPr lang="en-US" sz="1000" dirty="0">
                  <a:solidFill>
                    <a:schemeClr val="bg1"/>
                  </a:solidFill>
                </a:rPr>
                <a:t>We lose materials data and duplicate tests</a:t>
              </a:r>
            </a:p>
          </p:txBody>
        </p:sp>
      </p:grpSp>
      <p:grpSp>
        <p:nvGrpSpPr>
          <p:cNvPr id="152" name="Group 151">
            <a:extLst>
              <a:ext uri="{FF2B5EF4-FFF2-40B4-BE49-F238E27FC236}">
                <a16:creationId xmlns:a16="http://schemas.microsoft.com/office/drawing/2014/main" id="{376EF1CF-592C-438D-B015-13BEBAB032DA}"/>
              </a:ext>
            </a:extLst>
          </p:cNvPr>
          <p:cNvGrpSpPr/>
          <p:nvPr/>
        </p:nvGrpSpPr>
        <p:grpSpPr>
          <a:xfrm>
            <a:off x="6266900" y="117906"/>
            <a:ext cx="1566653" cy="1110193"/>
            <a:chOff x="5418347" y="2627287"/>
            <a:chExt cx="1566653" cy="1110193"/>
          </a:xfrm>
        </p:grpSpPr>
        <p:sp>
          <p:nvSpPr>
            <p:cNvPr id="153" name="Oval 152">
              <a:extLst>
                <a:ext uri="{FF2B5EF4-FFF2-40B4-BE49-F238E27FC236}">
                  <a16:creationId xmlns:a16="http://schemas.microsoft.com/office/drawing/2014/main" id="{E3C54111-DB37-4429-9C59-AD43ED3900E7}"/>
                </a:ext>
              </a:extLst>
            </p:cNvPr>
            <p:cNvSpPr/>
            <p:nvPr/>
          </p:nvSpPr>
          <p:spPr>
            <a:xfrm>
              <a:off x="5727314" y="2627287"/>
              <a:ext cx="465826" cy="465826"/>
            </a:xfrm>
            <a:prstGeom prst="ellipse">
              <a:avLst/>
            </a:prstGeom>
            <a:solidFill>
              <a:srgbClr val="FFFFFF">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Arial" panose="020B0604020202020204" pitchFamily="34" charset="0"/>
                <a:cs typeface="Arial" panose="020B0604020202020204" pitchFamily="34" charset="0"/>
              </a:endParaRPr>
            </a:p>
          </p:txBody>
        </p:sp>
        <p:sp>
          <p:nvSpPr>
            <p:cNvPr id="154" name="Rectangle 3">
              <a:hlinkClick r:id="" action="ppaction://noaction"/>
              <a:extLst>
                <a:ext uri="{FF2B5EF4-FFF2-40B4-BE49-F238E27FC236}">
                  <a16:creationId xmlns:a16="http://schemas.microsoft.com/office/drawing/2014/main" id="{19982D1C-7FC5-4C18-87E3-51ACAD5BBC9A}"/>
                </a:ext>
              </a:extLst>
            </p:cNvPr>
            <p:cNvSpPr txBox="1">
              <a:spLocks noChangeArrowheads="1"/>
            </p:cNvSpPr>
            <p:nvPr/>
          </p:nvSpPr>
          <p:spPr>
            <a:xfrm>
              <a:off x="5418347" y="3044983"/>
              <a:ext cx="1566653" cy="692497"/>
            </a:xfrm>
            <a:prstGeom prst="rect">
              <a:avLst/>
            </a:prstGeom>
            <a:solidFill>
              <a:schemeClr val="accent1"/>
            </a:solidFill>
            <a:ln w="38100">
              <a:solidFill>
                <a:srgbClr val="FFFF00"/>
              </a:solidFill>
            </a:ln>
            <a:effectLst>
              <a:outerShdw blurRad="76200" dist="12700" dir="2700000" sy="-23000" kx="-800400" algn="bl" rotWithShape="0">
                <a:prstClr val="black">
                  <a:alpha val="20000"/>
                </a:prstClr>
              </a:outerShdw>
            </a:effectLst>
          </p:spPr>
          <p:txBody>
            <a:bodyPr wrap="square">
              <a:spAutoFit/>
            </a:bodyPr>
            <a:lstStyle>
              <a:lvl1pPr marL="0" indent="0" algn="l" rtl="0" eaLnBrk="1" fontAlgn="base" hangingPunct="1">
                <a:spcBef>
                  <a:spcPct val="50000"/>
                </a:spcBef>
                <a:spcAft>
                  <a:spcPct val="20000"/>
                </a:spcAft>
                <a:buFontTx/>
                <a:buNone/>
                <a:defRPr sz="2400" b="1">
                  <a:solidFill>
                    <a:schemeClr val="tx1"/>
                  </a:solidFill>
                  <a:latin typeface="+mn-lt"/>
                  <a:ea typeface="+mn-ea"/>
                  <a:cs typeface="+mn-cs"/>
                </a:defRPr>
              </a:lvl1pPr>
              <a:lvl2pPr marL="357188" indent="-174625" algn="l" rtl="0" eaLnBrk="1" fontAlgn="base" hangingPunct="1">
                <a:spcBef>
                  <a:spcPct val="20000"/>
                </a:spcBef>
                <a:spcAft>
                  <a:spcPct val="10000"/>
                </a:spcAft>
                <a:buClr>
                  <a:schemeClr val="accent1"/>
                </a:buClr>
                <a:buChar char="•"/>
                <a:defRPr sz="2000" b="1">
                  <a:solidFill>
                    <a:schemeClr val="accent1"/>
                  </a:solidFill>
                  <a:latin typeface="+mn-lt"/>
                </a:defRPr>
              </a:lvl2pPr>
              <a:lvl3pPr marL="627063" indent="-269875" algn="l" rtl="0" eaLnBrk="1" fontAlgn="base" hangingPunct="1">
                <a:spcBef>
                  <a:spcPct val="20000"/>
                </a:spcBef>
                <a:spcAft>
                  <a:spcPct val="10000"/>
                </a:spcAft>
                <a:buClr>
                  <a:schemeClr val="accent2"/>
                </a:buClr>
                <a:buFont typeface="Wingdings 3" pitchFamily="18" charset="2"/>
                <a:buChar char=""/>
                <a:defRPr sz="1800" b="1">
                  <a:solidFill>
                    <a:schemeClr val="accent2"/>
                  </a:solidFill>
                  <a:latin typeface="+mn-lt"/>
                </a:defRPr>
              </a:lvl3pPr>
              <a:lvl4pPr marL="809625" indent="-182563" algn="l" rtl="0" eaLnBrk="1" fontAlgn="base" hangingPunct="1">
                <a:spcBef>
                  <a:spcPct val="20000"/>
                </a:spcBef>
                <a:spcAft>
                  <a:spcPct val="10000"/>
                </a:spcAft>
                <a:buClr>
                  <a:schemeClr val="accent5"/>
                </a:buClr>
                <a:buChar char="•"/>
                <a:defRPr sz="1600" b="1">
                  <a:solidFill>
                    <a:schemeClr val="accent5"/>
                  </a:solidFill>
                  <a:latin typeface="+mn-lt"/>
                </a:defRPr>
              </a:lvl4pPr>
              <a:lvl5pPr marL="984250" indent="-174625" algn="l" defTabSz="984250" rtl="0" eaLnBrk="1" fontAlgn="base" hangingPunct="1">
                <a:spcBef>
                  <a:spcPct val="20000"/>
                </a:spcBef>
                <a:spcAft>
                  <a:spcPct val="10000"/>
                </a:spcAft>
                <a:buClr>
                  <a:schemeClr val="bg2"/>
                </a:buClr>
                <a:buChar char="•"/>
                <a:defRPr sz="1400" b="1">
                  <a:solidFill>
                    <a:schemeClr val="bg2"/>
                  </a:solidFill>
                  <a:latin typeface="+mn-lt"/>
                </a:defRPr>
              </a:lvl5pPr>
              <a:lvl6pPr marL="1985963" indent="-204788" algn="l" rtl="0" eaLnBrk="1" fontAlgn="base" hangingPunct="1">
                <a:spcBef>
                  <a:spcPct val="20000"/>
                </a:spcBef>
                <a:spcAft>
                  <a:spcPct val="10000"/>
                </a:spcAft>
                <a:buClr>
                  <a:schemeClr val="hlink"/>
                </a:buClr>
                <a:buChar char="•"/>
                <a:defRPr sz="1600" b="1">
                  <a:solidFill>
                    <a:schemeClr val="hlink"/>
                  </a:solidFill>
                  <a:latin typeface="+mn-lt"/>
                </a:defRPr>
              </a:lvl6pPr>
              <a:lvl7pPr marL="2443163" indent="-204788" algn="l" rtl="0" eaLnBrk="1" fontAlgn="base" hangingPunct="1">
                <a:spcBef>
                  <a:spcPct val="20000"/>
                </a:spcBef>
                <a:spcAft>
                  <a:spcPct val="10000"/>
                </a:spcAft>
                <a:buClr>
                  <a:schemeClr val="hlink"/>
                </a:buClr>
                <a:buChar char="•"/>
                <a:defRPr sz="1600" b="1">
                  <a:solidFill>
                    <a:schemeClr val="hlink"/>
                  </a:solidFill>
                  <a:latin typeface="+mn-lt"/>
                </a:defRPr>
              </a:lvl7pPr>
              <a:lvl8pPr marL="2900363" indent="-204788" algn="l" rtl="0" eaLnBrk="1" fontAlgn="base" hangingPunct="1">
                <a:spcBef>
                  <a:spcPct val="20000"/>
                </a:spcBef>
                <a:spcAft>
                  <a:spcPct val="10000"/>
                </a:spcAft>
                <a:buClr>
                  <a:schemeClr val="hlink"/>
                </a:buClr>
                <a:buChar char="•"/>
                <a:defRPr sz="1600" b="1">
                  <a:solidFill>
                    <a:schemeClr val="hlink"/>
                  </a:solidFill>
                  <a:latin typeface="+mn-lt"/>
                </a:defRPr>
              </a:lvl8pPr>
              <a:lvl9pPr marL="3357563" indent="-204788" algn="l" rtl="0" eaLnBrk="1" fontAlgn="base" hangingPunct="1">
                <a:spcBef>
                  <a:spcPct val="20000"/>
                </a:spcBef>
                <a:spcAft>
                  <a:spcPct val="10000"/>
                </a:spcAft>
                <a:buClr>
                  <a:schemeClr val="hlink"/>
                </a:buClr>
                <a:buChar char="•"/>
                <a:defRPr sz="1600" b="1">
                  <a:solidFill>
                    <a:schemeClr val="hlink"/>
                  </a:solidFill>
                  <a:latin typeface="+mn-lt"/>
                </a:defRPr>
              </a:lvl9pPr>
            </a:lstStyle>
            <a:p>
              <a:pPr marL="15875" lvl="1" indent="0">
                <a:lnSpc>
                  <a:spcPct val="130000"/>
                </a:lnSpc>
                <a:spcBef>
                  <a:spcPct val="30000"/>
                </a:spcBef>
                <a:buNone/>
              </a:pPr>
              <a:r>
                <a:rPr lang="en-US" sz="1000" dirty="0">
                  <a:solidFill>
                    <a:schemeClr val="bg1"/>
                  </a:solidFill>
                </a:rPr>
                <a:t>We need to avoid restricted substances when designing</a:t>
              </a:r>
            </a:p>
          </p:txBody>
        </p:sp>
      </p:grpSp>
      <p:grpSp>
        <p:nvGrpSpPr>
          <p:cNvPr id="155" name="Group 154">
            <a:extLst>
              <a:ext uri="{FF2B5EF4-FFF2-40B4-BE49-F238E27FC236}">
                <a16:creationId xmlns:a16="http://schemas.microsoft.com/office/drawing/2014/main" id="{E31A554A-0DC2-42B0-99C4-7B149087A091}"/>
              </a:ext>
            </a:extLst>
          </p:cNvPr>
          <p:cNvGrpSpPr/>
          <p:nvPr/>
        </p:nvGrpSpPr>
        <p:grpSpPr>
          <a:xfrm>
            <a:off x="7848929" y="132114"/>
            <a:ext cx="1582391" cy="1093567"/>
            <a:chOff x="3404156" y="161662"/>
            <a:chExt cx="1582391" cy="1093567"/>
          </a:xfrm>
        </p:grpSpPr>
        <p:sp>
          <p:nvSpPr>
            <p:cNvPr id="156" name="Oval 155">
              <a:extLst>
                <a:ext uri="{FF2B5EF4-FFF2-40B4-BE49-F238E27FC236}">
                  <a16:creationId xmlns:a16="http://schemas.microsoft.com/office/drawing/2014/main" id="{74824AF4-1967-4938-AD24-6E615A5D6CBA}"/>
                </a:ext>
              </a:extLst>
            </p:cNvPr>
            <p:cNvSpPr/>
            <p:nvPr/>
          </p:nvSpPr>
          <p:spPr>
            <a:xfrm>
              <a:off x="3404156" y="161662"/>
              <a:ext cx="465826" cy="465826"/>
            </a:xfrm>
            <a:prstGeom prst="ellipse">
              <a:avLst/>
            </a:prstGeom>
            <a:solidFill>
              <a:srgbClr val="FFFFFF">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cs typeface="Arial" panose="020B0604020202020204" pitchFamily="34" charset="0"/>
              </a:endParaRPr>
            </a:p>
          </p:txBody>
        </p:sp>
        <p:sp>
          <p:nvSpPr>
            <p:cNvPr id="157" name="Rectangle 3">
              <a:hlinkClick r:id="rId5" action="ppaction://hlinksldjump"/>
              <a:extLst>
                <a:ext uri="{FF2B5EF4-FFF2-40B4-BE49-F238E27FC236}">
                  <a16:creationId xmlns:a16="http://schemas.microsoft.com/office/drawing/2014/main" id="{6C725245-B5DF-41A0-AC5C-60F8BBF56B27}"/>
                </a:ext>
              </a:extLst>
            </p:cNvPr>
            <p:cNvSpPr txBox="1">
              <a:spLocks noChangeArrowheads="1"/>
            </p:cNvSpPr>
            <p:nvPr/>
          </p:nvSpPr>
          <p:spPr>
            <a:xfrm>
              <a:off x="3522459" y="562732"/>
              <a:ext cx="1464088" cy="692497"/>
            </a:xfrm>
            <a:prstGeom prst="rect">
              <a:avLst/>
            </a:prstGeom>
            <a:solidFill>
              <a:schemeClr val="accent1"/>
            </a:solidFill>
            <a:ln w="38100">
              <a:solidFill>
                <a:srgbClr val="FFFF00"/>
              </a:solidFill>
            </a:ln>
            <a:effectLst>
              <a:outerShdw blurRad="76200" dist="12700" dir="2700000" sy="-23000" kx="-800400" algn="bl" rotWithShape="0">
                <a:prstClr val="black">
                  <a:alpha val="20000"/>
                </a:prstClr>
              </a:outerShdw>
            </a:effectLst>
          </p:spPr>
          <p:txBody>
            <a:bodyPr wrap="square">
              <a:spAutoFit/>
            </a:bodyPr>
            <a:lstStyle>
              <a:lvl1pPr marL="0" indent="0" algn="l" rtl="0" eaLnBrk="1" fontAlgn="base" hangingPunct="1">
                <a:spcBef>
                  <a:spcPct val="50000"/>
                </a:spcBef>
                <a:spcAft>
                  <a:spcPct val="20000"/>
                </a:spcAft>
                <a:buFontTx/>
                <a:buNone/>
                <a:defRPr sz="2400" b="1">
                  <a:solidFill>
                    <a:schemeClr val="tx1"/>
                  </a:solidFill>
                  <a:latin typeface="+mn-lt"/>
                  <a:ea typeface="+mn-ea"/>
                  <a:cs typeface="+mn-cs"/>
                </a:defRPr>
              </a:lvl1pPr>
              <a:lvl2pPr marL="357188" indent="-174625" algn="l" rtl="0" eaLnBrk="1" fontAlgn="base" hangingPunct="1">
                <a:spcBef>
                  <a:spcPct val="20000"/>
                </a:spcBef>
                <a:spcAft>
                  <a:spcPct val="10000"/>
                </a:spcAft>
                <a:buClr>
                  <a:schemeClr val="accent1"/>
                </a:buClr>
                <a:buChar char="•"/>
                <a:defRPr sz="2000" b="1">
                  <a:solidFill>
                    <a:schemeClr val="accent1"/>
                  </a:solidFill>
                  <a:latin typeface="+mn-lt"/>
                </a:defRPr>
              </a:lvl2pPr>
              <a:lvl3pPr marL="627063" indent="-269875" algn="l" rtl="0" eaLnBrk="1" fontAlgn="base" hangingPunct="1">
                <a:spcBef>
                  <a:spcPct val="20000"/>
                </a:spcBef>
                <a:spcAft>
                  <a:spcPct val="10000"/>
                </a:spcAft>
                <a:buClr>
                  <a:schemeClr val="accent2"/>
                </a:buClr>
                <a:buFont typeface="Wingdings 3" pitchFamily="18" charset="2"/>
                <a:buChar char=""/>
                <a:defRPr sz="1800" b="1">
                  <a:solidFill>
                    <a:schemeClr val="accent2"/>
                  </a:solidFill>
                  <a:latin typeface="+mn-lt"/>
                </a:defRPr>
              </a:lvl3pPr>
              <a:lvl4pPr marL="809625" indent="-182563" algn="l" rtl="0" eaLnBrk="1" fontAlgn="base" hangingPunct="1">
                <a:spcBef>
                  <a:spcPct val="20000"/>
                </a:spcBef>
                <a:spcAft>
                  <a:spcPct val="10000"/>
                </a:spcAft>
                <a:buClr>
                  <a:schemeClr val="accent5"/>
                </a:buClr>
                <a:buChar char="•"/>
                <a:defRPr sz="1600" b="1">
                  <a:solidFill>
                    <a:schemeClr val="accent5"/>
                  </a:solidFill>
                  <a:latin typeface="+mn-lt"/>
                </a:defRPr>
              </a:lvl4pPr>
              <a:lvl5pPr marL="984250" indent="-174625" algn="l" defTabSz="984250" rtl="0" eaLnBrk="1" fontAlgn="base" hangingPunct="1">
                <a:spcBef>
                  <a:spcPct val="20000"/>
                </a:spcBef>
                <a:spcAft>
                  <a:spcPct val="10000"/>
                </a:spcAft>
                <a:buClr>
                  <a:schemeClr val="bg2"/>
                </a:buClr>
                <a:buChar char="•"/>
                <a:defRPr sz="1400" b="1">
                  <a:solidFill>
                    <a:schemeClr val="bg2"/>
                  </a:solidFill>
                  <a:latin typeface="+mn-lt"/>
                </a:defRPr>
              </a:lvl5pPr>
              <a:lvl6pPr marL="1985963" indent="-204788" algn="l" rtl="0" eaLnBrk="1" fontAlgn="base" hangingPunct="1">
                <a:spcBef>
                  <a:spcPct val="20000"/>
                </a:spcBef>
                <a:spcAft>
                  <a:spcPct val="10000"/>
                </a:spcAft>
                <a:buClr>
                  <a:schemeClr val="hlink"/>
                </a:buClr>
                <a:buChar char="•"/>
                <a:defRPr sz="1600" b="1">
                  <a:solidFill>
                    <a:schemeClr val="hlink"/>
                  </a:solidFill>
                  <a:latin typeface="+mn-lt"/>
                </a:defRPr>
              </a:lvl6pPr>
              <a:lvl7pPr marL="2443163" indent="-204788" algn="l" rtl="0" eaLnBrk="1" fontAlgn="base" hangingPunct="1">
                <a:spcBef>
                  <a:spcPct val="20000"/>
                </a:spcBef>
                <a:spcAft>
                  <a:spcPct val="10000"/>
                </a:spcAft>
                <a:buClr>
                  <a:schemeClr val="hlink"/>
                </a:buClr>
                <a:buChar char="•"/>
                <a:defRPr sz="1600" b="1">
                  <a:solidFill>
                    <a:schemeClr val="hlink"/>
                  </a:solidFill>
                  <a:latin typeface="+mn-lt"/>
                </a:defRPr>
              </a:lvl7pPr>
              <a:lvl8pPr marL="2900363" indent="-204788" algn="l" rtl="0" eaLnBrk="1" fontAlgn="base" hangingPunct="1">
                <a:spcBef>
                  <a:spcPct val="20000"/>
                </a:spcBef>
                <a:spcAft>
                  <a:spcPct val="10000"/>
                </a:spcAft>
                <a:buClr>
                  <a:schemeClr val="hlink"/>
                </a:buClr>
                <a:buChar char="•"/>
                <a:defRPr sz="1600" b="1">
                  <a:solidFill>
                    <a:schemeClr val="hlink"/>
                  </a:solidFill>
                  <a:latin typeface="+mn-lt"/>
                </a:defRPr>
              </a:lvl8pPr>
              <a:lvl9pPr marL="3357563" indent="-204788" algn="l" rtl="0" eaLnBrk="1" fontAlgn="base" hangingPunct="1">
                <a:spcBef>
                  <a:spcPct val="20000"/>
                </a:spcBef>
                <a:spcAft>
                  <a:spcPct val="10000"/>
                </a:spcAft>
                <a:buClr>
                  <a:schemeClr val="hlink"/>
                </a:buClr>
                <a:buChar char="•"/>
                <a:defRPr sz="1600" b="1">
                  <a:solidFill>
                    <a:schemeClr val="hlink"/>
                  </a:solidFill>
                  <a:latin typeface="+mn-lt"/>
                </a:defRPr>
              </a:lvl9pPr>
            </a:lstStyle>
            <a:p>
              <a:pPr marL="15875" lvl="1" indent="0">
                <a:lnSpc>
                  <a:spcPct val="130000"/>
                </a:lnSpc>
                <a:spcBef>
                  <a:spcPct val="30000"/>
                </a:spcBef>
                <a:buNone/>
              </a:pPr>
              <a:r>
                <a:rPr lang="en-US" sz="1000" dirty="0">
                  <a:solidFill>
                    <a:schemeClr val="bg1"/>
                  </a:solidFill>
                </a:rPr>
                <a:t>We need to assess regulatory risk for our products</a:t>
              </a:r>
            </a:p>
          </p:txBody>
        </p:sp>
      </p:grpSp>
      <p:sp>
        <p:nvSpPr>
          <p:cNvPr id="2" name="Footer Placeholder 1">
            <a:extLst>
              <a:ext uri="{FF2B5EF4-FFF2-40B4-BE49-F238E27FC236}">
                <a16:creationId xmlns:a16="http://schemas.microsoft.com/office/drawing/2014/main" id="{98E64840-A5E0-4915-B0FC-EF8830A94F6D}"/>
              </a:ext>
            </a:extLst>
          </p:cNvPr>
          <p:cNvSpPr>
            <a:spLocks noGrp="1"/>
          </p:cNvSpPr>
          <p:nvPr>
            <p:ph type="ftr" sz="quarter" idx="14"/>
          </p:nvPr>
        </p:nvSpPr>
        <p:spPr>
          <a:xfrm>
            <a:off x="118112" y="6227159"/>
            <a:ext cx="3860800" cy="365125"/>
          </a:xfrm>
        </p:spPr>
        <p:txBody>
          <a:bodyPr/>
          <a:lstStyle/>
          <a:p>
            <a:pPr algn="l"/>
            <a:r>
              <a:rPr lang="en-GB" sz="800" dirty="0"/>
              <a:t>© Granta Design | CONFIDENTIAL</a:t>
            </a:r>
          </a:p>
        </p:txBody>
      </p:sp>
      <p:pic>
        <p:nvPicPr>
          <p:cNvPr id="106" name="Picture 9">
            <a:extLst>
              <a:ext uri="{FF2B5EF4-FFF2-40B4-BE49-F238E27FC236}">
                <a16:creationId xmlns:a16="http://schemas.microsoft.com/office/drawing/2014/main" id="{8FEBCD87-3CF6-4E34-9A81-D07B133F33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107" name="Picture 10">
            <a:extLst>
              <a:ext uri="{FF2B5EF4-FFF2-40B4-BE49-F238E27FC236}">
                <a16:creationId xmlns:a16="http://schemas.microsoft.com/office/drawing/2014/main" id="{BBDC2262-AA4D-45EF-96C8-3EA7CD8DF0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2504296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descr="Screen Shot 2017-11-02 at 12.44.16.png">
            <a:extLst>
              <a:ext uri="{FF2B5EF4-FFF2-40B4-BE49-F238E27FC236}">
                <a16:creationId xmlns:a16="http://schemas.microsoft.com/office/drawing/2014/main" id="{69B61341-EF4F-42F4-B228-0ADD26786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269331"/>
          </a:xfrm>
          <a:prstGeom prst="rect">
            <a:avLst/>
          </a:prstGeom>
        </p:spPr>
      </p:pic>
      <p:sp>
        <p:nvSpPr>
          <p:cNvPr id="3" name="Title 2"/>
          <p:cNvSpPr>
            <a:spLocks noGrp="1"/>
          </p:cNvSpPr>
          <p:nvPr>
            <p:ph type="title"/>
          </p:nvPr>
        </p:nvSpPr>
        <p:spPr>
          <a:xfrm>
            <a:off x="0" y="148889"/>
            <a:ext cx="11163300" cy="971550"/>
          </a:xfrm>
        </p:spPr>
        <p:txBody>
          <a:bodyPr>
            <a:noAutofit/>
          </a:bodyPr>
          <a:lstStyle/>
          <a:p>
            <a:r>
              <a:rPr lang="en-GB" sz="3600" dirty="0">
                <a:latin typeface="Calibri Light" panose="020F0302020204030204" pitchFamily="34" charset="0"/>
                <a:cs typeface="Calibri Light" panose="020F0302020204030204" pitchFamily="34" charset="0"/>
              </a:rPr>
              <a:t>Examples (www.grantadesign.com/casestudies/)</a:t>
            </a:r>
          </a:p>
        </p:txBody>
      </p:sp>
      <p:sp>
        <p:nvSpPr>
          <p:cNvPr id="2" name="Content Placeholder 1"/>
          <p:cNvSpPr>
            <a:spLocks noGrp="1"/>
          </p:cNvSpPr>
          <p:nvPr>
            <p:ph sz="quarter" idx="16"/>
          </p:nvPr>
        </p:nvSpPr>
        <p:spPr>
          <a:prstGeom prst="rect">
            <a:avLst/>
          </a:prstGeom>
        </p:spPr>
        <p:txBody>
          <a:bodyPr>
            <a:normAutofit/>
          </a:bodyPr>
          <a:lstStyle/>
          <a:p>
            <a:r>
              <a:rPr lang="en-GB" b="1" dirty="0">
                <a:solidFill>
                  <a:schemeClr val="accent1"/>
                </a:solidFill>
              </a:rPr>
              <a:t>General Motors: </a:t>
            </a:r>
            <a:r>
              <a:rPr lang="en-GB" dirty="0"/>
              <a:t>delivering the right data to design</a:t>
            </a:r>
          </a:p>
          <a:p>
            <a:pPr lvl="1"/>
            <a:r>
              <a:rPr lang="en-GB" dirty="0"/>
              <a:t>“Less rework, better products, no recalls, fewer warranty issues” </a:t>
            </a:r>
          </a:p>
          <a:p>
            <a:r>
              <a:rPr lang="en-GB" b="1" dirty="0">
                <a:solidFill>
                  <a:schemeClr val="accent1"/>
                </a:solidFill>
              </a:rPr>
              <a:t>Tecumseh: </a:t>
            </a:r>
            <a:r>
              <a:rPr lang="en-GB" dirty="0"/>
              <a:t>materials selection</a:t>
            </a:r>
          </a:p>
          <a:p>
            <a:pPr lvl="1"/>
            <a:r>
              <a:rPr lang="en-GB" dirty="0"/>
              <a:t>“Graphical selection methods helped save €2 million.” </a:t>
            </a:r>
          </a:p>
          <a:p>
            <a:r>
              <a:rPr lang="en-GB" b="1" dirty="0">
                <a:solidFill>
                  <a:schemeClr val="accent1"/>
                </a:solidFill>
              </a:rPr>
              <a:t>Honeywell: </a:t>
            </a:r>
            <a:r>
              <a:rPr lang="en-GB" dirty="0"/>
              <a:t>test data management</a:t>
            </a:r>
          </a:p>
          <a:p>
            <a:pPr lvl="1"/>
            <a:r>
              <a:rPr lang="en-GB" dirty="0"/>
              <a:t>“Cutting about 80% of the time… to generate a new model”</a:t>
            </a:r>
          </a:p>
          <a:p>
            <a:r>
              <a:rPr lang="en-GB" b="1" dirty="0">
                <a:solidFill>
                  <a:schemeClr val="accent1"/>
                </a:solidFill>
              </a:rPr>
              <a:t>Boeing: </a:t>
            </a:r>
            <a:r>
              <a:rPr lang="en-GB" dirty="0"/>
              <a:t>restricted substance risk assessment</a:t>
            </a:r>
          </a:p>
          <a:p>
            <a:pPr lvl="1"/>
            <a:r>
              <a:rPr lang="en-GB" dirty="0"/>
              <a:t>“We enable better answers in much less time” </a:t>
            </a:r>
          </a:p>
          <a:p>
            <a:r>
              <a:rPr lang="en-GB" b="1" dirty="0">
                <a:solidFill>
                  <a:schemeClr val="accent1"/>
                </a:solidFill>
              </a:rPr>
              <a:t>Rolls-Royce: </a:t>
            </a:r>
            <a:r>
              <a:rPr lang="en-GB" dirty="0"/>
              <a:t>enterprise-wide benefits</a:t>
            </a:r>
          </a:p>
          <a:p>
            <a:pPr lvl="1"/>
            <a:r>
              <a:rPr lang="en-GB" dirty="0"/>
              <a:t>“We’re looking at about £6.9M of  savings”</a:t>
            </a:r>
          </a:p>
          <a:p>
            <a:pPr lvl="1"/>
            <a:endParaRPr lang="en-GB" dirty="0"/>
          </a:p>
        </p:txBody>
      </p:sp>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10152704" y="5086226"/>
            <a:ext cx="551808" cy="863054"/>
          </a:xfrm>
          <a:prstGeom prst="rect">
            <a:avLst/>
          </a:prstGeom>
        </p:spPr>
      </p:pic>
      <p:pic>
        <p:nvPicPr>
          <p:cNvPr id="6" name="Picture 48" descr="File:Honeywell logo.sv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81786" y="3717032"/>
            <a:ext cx="1207208" cy="2136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eneral Mot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1184" y="1582185"/>
            <a:ext cx="1157810" cy="6946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ecumseh Products logo.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6440" y="2550670"/>
            <a:ext cx="676294" cy="7343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File:Boeing-Logo.s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05373" y="4409819"/>
            <a:ext cx="1582694" cy="38733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62815F8E-71DB-4B5C-9FD8-CC8B97C2BC35}"/>
              </a:ext>
            </a:extLst>
          </p:cNvPr>
          <p:cNvSpPr>
            <a:spLocks noGrp="1"/>
          </p:cNvSpPr>
          <p:nvPr>
            <p:ph type="ftr" sz="quarter" idx="3"/>
          </p:nvPr>
        </p:nvSpPr>
        <p:spPr/>
        <p:txBody>
          <a:bodyPr/>
          <a:lstStyle/>
          <a:p>
            <a:r>
              <a:rPr lang="en-GB"/>
              <a:t>© Granta Design | CONFIDENTIAL</a:t>
            </a:r>
            <a:endParaRPr lang="en-GB" dirty="0"/>
          </a:p>
        </p:txBody>
      </p:sp>
      <p:pic>
        <p:nvPicPr>
          <p:cNvPr id="11" name="Picture 9">
            <a:extLst>
              <a:ext uri="{FF2B5EF4-FFF2-40B4-BE49-F238E27FC236}">
                <a16:creationId xmlns:a16="http://schemas.microsoft.com/office/drawing/2014/main" id="{88640676-DB9D-476C-A4B6-09CA45534C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12" name="Picture 10">
            <a:extLst>
              <a:ext uri="{FF2B5EF4-FFF2-40B4-BE49-F238E27FC236}">
                <a16:creationId xmlns:a16="http://schemas.microsoft.com/office/drawing/2014/main" id="{AAF75632-2886-46B1-8F70-F60923F65B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2287827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left)">
                                      <p:cBhvr>
                                        <p:cTn id="18" dur="500"/>
                                        <p:tgtEl>
                                          <p:spTgt spid="2">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wipe(left)">
                                      <p:cBhvr>
                                        <p:cTn id="21" dur="500"/>
                                        <p:tgtEl>
                                          <p:spTgt spid="2">
                                            <p:txEl>
                                              <p:pRg st="3" end="3"/>
                                            </p:txEl>
                                          </p:spTgt>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wipe(left)">
                                      <p:cBhvr>
                                        <p:cTn id="29" dur="500"/>
                                        <p:tgtEl>
                                          <p:spTgt spid="2">
                                            <p:txEl>
                                              <p:pRg st="4" end="4"/>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wipe(left)">
                                      <p:cBhvr>
                                        <p:cTn id="40" dur="500"/>
                                        <p:tgtEl>
                                          <p:spTgt spid="2">
                                            <p:txEl>
                                              <p:pRg st="6" end="6"/>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Effect transition="in" filter="wipe(left)">
                                      <p:cBhvr>
                                        <p:cTn id="43" dur="500"/>
                                        <p:tgtEl>
                                          <p:spTgt spid="2">
                                            <p:txEl>
                                              <p:pRg st="7" end="7"/>
                                            </p:txEl>
                                          </p:spTgt>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animEffect transition="in" filter="wipe(left)">
                                      <p:cBhvr>
                                        <p:cTn id="51" dur="500"/>
                                        <p:tgtEl>
                                          <p:spTgt spid="2">
                                            <p:txEl>
                                              <p:pRg st="8" end="8"/>
                                            </p:tx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
                                            <p:txEl>
                                              <p:pRg st="9" end="9"/>
                                            </p:txEl>
                                          </p:spTgt>
                                        </p:tgtEl>
                                        <p:attrNameLst>
                                          <p:attrName>style.visibility</p:attrName>
                                        </p:attrNameLst>
                                      </p:cBhvr>
                                      <p:to>
                                        <p:strVal val="visible"/>
                                      </p:to>
                                    </p:set>
                                    <p:animEffect transition="in" filter="wipe(left)">
                                      <p:cBhvr>
                                        <p:cTn id="54" dur="500"/>
                                        <p:tgtEl>
                                          <p:spTgt spid="2">
                                            <p:txEl>
                                              <p:pRg st="9" end="9"/>
                                            </p:txEl>
                                          </p:spTgt>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d 9" descr="Screen Shot 2017-11-02 at 12.44.16.png">
            <a:extLst>
              <a:ext uri="{FF2B5EF4-FFF2-40B4-BE49-F238E27FC236}">
                <a16:creationId xmlns:a16="http://schemas.microsoft.com/office/drawing/2014/main" id="{58B2156D-B327-40E5-A2AC-FA996AD82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191434"/>
          </a:xfrm>
          <a:prstGeom prst="rect">
            <a:avLst/>
          </a:prstGeom>
        </p:spPr>
      </p:pic>
      <p:sp>
        <p:nvSpPr>
          <p:cNvPr id="2" name="Title 1">
            <a:extLst>
              <a:ext uri="{FF2B5EF4-FFF2-40B4-BE49-F238E27FC236}">
                <a16:creationId xmlns:a16="http://schemas.microsoft.com/office/drawing/2014/main" id="{43EE106D-7FD9-4CB7-A260-3E187D81A961}"/>
              </a:ext>
            </a:extLst>
          </p:cNvPr>
          <p:cNvSpPr>
            <a:spLocks noGrp="1"/>
          </p:cNvSpPr>
          <p:nvPr>
            <p:ph type="title"/>
          </p:nvPr>
        </p:nvSpPr>
        <p:spPr>
          <a:xfrm>
            <a:off x="0" y="104196"/>
            <a:ext cx="11163300" cy="971550"/>
          </a:xfrm>
        </p:spPr>
        <p:txBody>
          <a:bodyPr>
            <a:normAutofit/>
          </a:bodyPr>
          <a:lstStyle/>
          <a:p>
            <a:r>
              <a:rPr lang="en-GB" sz="3600" dirty="0">
                <a:latin typeface="Calibri Light" panose="020F0302020204030204" pitchFamily="34" charset="0"/>
                <a:cs typeface="Calibri Light" panose="020F0302020204030204" pitchFamily="34" charset="0"/>
              </a:rPr>
              <a:t>Advantages from strengthening materials intelligence</a:t>
            </a:r>
          </a:p>
        </p:txBody>
      </p:sp>
      <p:grpSp>
        <p:nvGrpSpPr>
          <p:cNvPr id="22" name="Group 21">
            <a:extLst>
              <a:ext uri="{FF2B5EF4-FFF2-40B4-BE49-F238E27FC236}">
                <a16:creationId xmlns:a16="http://schemas.microsoft.com/office/drawing/2014/main" id="{66043278-14A6-4D4B-A360-927EA0B40693}"/>
              </a:ext>
            </a:extLst>
          </p:cNvPr>
          <p:cNvGrpSpPr/>
          <p:nvPr/>
        </p:nvGrpSpPr>
        <p:grpSpPr>
          <a:xfrm>
            <a:off x="1487488" y="1674085"/>
            <a:ext cx="5400677" cy="495301"/>
            <a:chOff x="230624" y="1674084"/>
            <a:chExt cx="5400677" cy="495301"/>
          </a:xfrm>
        </p:grpSpPr>
        <p:sp>
          <p:nvSpPr>
            <p:cNvPr id="4" name="Arrow: Pentagon 3">
              <a:extLst>
                <a:ext uri="{FF2B5EF4-FFF2-40B4-BE49-F238E27FC236}">
                  <a16:creationId xmlns:a16="http://schemas.microsoft.com/office/drawing/2014/main" id="{A01AB63A-37CB-47A7-9A04-9BF006F80A07}"/>
                </a:ext>
              </a:extLst>
            </p:cNvPr>
            <p:cNvSpPr/>
            <p:nvPr/>
          </p:nvSpPr>
          <p:spPr>
            <a:xfrm>
              <a:off x="230624" y="1674084"/>
              <a:ext cx="5400677" cy="495301"/>
            </a:xfrm>
            <a:prstGeom prst="homePlate">
              <a:avLst/>
            </a:prstGeom>
            <a:solidFill>
              <a:schemeClr val="bg1">
                <a:lumMod val="85000"/>
              </a:schemeClr>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542925" algn="l"/>
                </a:tabLst>
              </a:pPr>
              <a:r>
                <a:rPr lang="en-GB" dirty="0">
                  <a:solidFill>
                    <a:schemeClr val="tx1">
                      <a:lumMod val="65000"/>
                      <a:lumOff val="35000"/>
                    </a:schemeClr>
                  </a:solidFill>
                  <a:latin typeface="Arial" panose="020B0604020202020204" pitchFamily="34" charset="0"/>
                  <a:cs typeface="Arial" panose="020B0604020202020204" pitchFamily="34" charset="0"/>
                </a:rPr>
                <a:t>	More ROI from </a:t>
              </a:r>
              <a:r>
                <a:rPr lang="en-GB" dirty="0">
                  <a:solidFill>
                    <a:schemeClr val="accent1"/>
                  </a:solidFill>
                  <a:latin typeface="Arial" panose="020B0604020202020204" pitchFamily="34" charset="0"/>
                  <a:cs typeface="Arial" panose="020B0604020202020204" pitchFamily="34" charset="0"/>
                </a:rPr>
                <a:t>testing and qualification </a:t>
              </a:r>
            </a:p>
          </p:txBody>
        </p:sp>
        <p:pic>
          <p:nvPicPr>
            <p:cNvPr id="5" name="Picture 2" descr="Material testing">
              <a:extLst>
                <a:ext uri="{FF2B5EF4-FFF2-40B4-BE49-F238E27FC236}">
                  <a16:creationId xmlns:a16="http://schemas.microsoft.com/office/drawing/2014/main" id="{A5E57264-F14B-4FEE-8EB2-8AE1C53C6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076" y="1702663"/>
              <a:ext cx="448580" cy="4381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8AE6F5EB-C6F8-4081-80A0-083E6980B8E6}"/>
              </a:ext>
            </a:extLst>
          </p:cNvPr>
          <p:cNvGrpSpPr/>
          <p:nvPr/>
        </p:nvGrpSpPr>
        <p:grpSpPr>
          <a:xfrm>
            <a:off x="1487488" y="2283686"/>
            <a:ext cx="5400677" cy="495301"/>
            <a:chOff x="230624" y="2283685"/>
            <a:chExt cx="5400677" cy="495301"/>
          </a:xfrm>
        </p:grpSpPr>
        <p:sp>
          <p:nvSpPr>
            <p:cNvPr id="6" name="Arrow: Pentagon 5">
              <a:extLst>
                <a:ext uri="{FF2B5EF4-FFF2-40B4-BE49-F238E27FC236}">
                  <a16:creationId xmlns:a16="http://schemas.microsoft.com/office/drawing/2014/main" id="{734C2B6A-CB5B-411A-B140-20F50B663699}"/>
                </a:ext>
              </a:extLst>
            </p:cNvPr>
            <p:cNvSpPr/>
            <p:nvPr/>
          </p:nvSpPr>
          <p:spPr>
            <a:xfrm>
              <a:off x="230624" y="2283685"/>
              <a:ext cx="5400677" cy="495301"/>
            </a:xfrm>
            <a:prstGeom prst="homePlate">
              <a:avLst/>
            </a:prstGeom>
            <a:solidFill>
              <a:schemeClr val="bg1">
                <a:lumMod val="85000"/>
              </a:schemeClr>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542925" algn="l"/>
                </a:tabLst>
              </a:pPr>
              <a:r>
                <a:rPr lang="en-GB" dirty="0">
                  <a:solidFill>
                    <a:schemeClr val="tx1">
                      <a:lumMod val="65000"/>
                      <a:lumOff val="35000"/>
                    </a:schemeClr>
                  </a:solidFill>
                  <a:latin typeface="Arial" panose="020B0604020202020204" pitchFamily="34" charset="0"/>
                  <a:cs typeface="Arial" panose="020B0604020202020204" pitchFamily="34" charset="0"/>
                </a:rPr>
                <a:t>	Smart </a:t>
              </a:r>
              <a:r>
                <a:rPr lang="en-GB" dirty="0">
                  <a:solidFill>
                    <a:schemeClr val="accent1"/>
                  </a:solidFill>
                  <a:latin typeface="Arial" panose="020B0604020202020204" pitchFamily="34" charset="0"/>
                  <a:cs typeface="Arial" panose="020B0604020202020204" pitchFamily="34" charset="0"/>
                </a:rPr>
                <a:t>materials choices</a:t>
              </a:r>
            </a:p>
          </p:txBody>
        </p:sp>
        <p:pic>
          <p:nvPicPr>
            <p:cNvPr id="7" name="Picture 6">
              <a:extLst>
                <a:ext uri="{FF2B5EF4-FFF2-40B4-BE49-F238E27FC236}">
                  <a16:creationId xmlns:a16="http://schemas.microsoft.com/office/drawing/2014/main" id="{C8D2A622-6B68-4BDE-91A3-4AECBE39AB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082" y="2378932"/>
              <a:ext cx="309617" cy="314326"/>
            </a:xfrm>
            <a:prstGeom prst="rect">
              <a:avLst/>
            </a:prstGeom>
          </p:spPr>
        </p:pic>
      </p:grpSp>
      <p:grpSp>
        <p:nvGrpSpPr>
          <p:cNvPr id="24" name="Group 23">
            <a:extLst>
              <a:ext uri="{FF2B5EF4-FFF2-40B4-BE49-F238E27FC236}">
                <a16:creationId xmlns:a16="http://schemas.microsoft.com/office/drawing/2014/main" id="{863CF212-F891-45E8-9A5A-18680C0D4C0E}"/>
              </a:ext>
            </a:extLst>
          </p:cNvPr>
          <p:cNvGrpSpPr/>
          <p:nvPr/>
        </p:nvGrpSpPr>
        <p:grpSpPr>
          <a:xfrm>
            <a:off x="1487488" y="2893287"/>
            <a:ext cx="5400677" cy="495301"/>
            <a:chOff x="230624" y="2893286"/>
            <a:chExt cx="5400677" cy="495301"/>
          </a:xfrm>
        </p:grpSpPr>
        <p:sp>
          <p:nvSpPr>
            <p:cNvPr id="8" name="Arrow: Pentagon 7">
              <a:extLst>
                <a:ext uri="{FF2B5EF4-FFF2-40B4-BE49-F238E27FC236}">
                  <a16:creationId xmlns:a16="http://schemas.microsoft.com/office/drawing/2014/main" id="{C1A79C5C-F8B3-45AD-A8EF-BABB3EE851A3}"/>
                </a:ext>
              </a:extLst>
            </p:cNvPr>
            <p:cNvSpPr/>
            <p:nvPr/>
          </p:nvSpPr>
          <p:spPr>
            <a:xfrm>
              <a:off x="230624" y="2893286"/>
              <a:ext cx="5400677" cy="495301"/>
            </a:xfrm>
            <a:prstGeom prst="homePlate">
              <a:avLst/>
            </a:prstGeom>
            <a:solidFill>
              <a:schemeClr val="bg1">
                <a:lumMod val="85000"/>
              </a:schemeClr>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542925" algn="l"/>
                </a:tabLst>
              </a:pPr>
              <a:r>
                <a:rPr lang="en-GB" dirty="0">
                  <a:solidFill>
                    <a:schemeClr val="tx1">
                      <a:lumMod val="65000"/>
                      <a:lumOff val="35000"/>
                    </a:schemeClr>
                  </a:solidFill>
                  <a:latin typeface="Arial" panose="020B0604020202020204" pitchFamily="34" charset="0"/>
                  <a:cs typeface="Arial" panose="020B0604020202020204" pitchFamily="34" charset="0"/>
                </a:rPr>
                <a:t>	Empower </a:t>
              </a:r>
              <a:r>
                <a:rPr lang="en-GB" dirty="0">
                  <a:solidFill>
                    <a:schemeClr val="accent1"/>
                  </a:solidFill>
                  <a:latin typeface="Arial" panose="020B0604020202020204" pitchFamily="34" charset="0"/>
                  <a:cs typeface="Arial" panose="020B0604020202020204" pitchFamily="34" charset="0"/>
                </a:rPr>
                <a:t>product engineering </a:t>
              </a:r>
              <a:r>
                <a:rPr lang="en-GB" dirty="0">
                  <a:solidFill>
                    <a:schemeClr val="tx1">
                      <a:lumMod val="65000"/>
                      <a:lumOff val="35000"/>
                    </a:schemeClr>
                  </a:solidFill>
                  <a:latin typeface="Arial" panose="020B0604020202020204" pitchFamily="34" charset="0"/>
                  <a:cs typeface="Arial" panose="020B0604020202020204" pitchFamily="34" charset="0"/>
                </a:rPr>
                <a:t>(CAD / PLM)</a:t>
              </a:r>
            </a:p>
          </p:txBody>
        </p:sp>
        <p:pic>
          <p:nvPicPr>
            <p:cNvPr id="9" name="Picture 4" descr="Product engineering">
              <a:extLst>
                <a:ext uri="{FF2B5EF4-FFF2-40B4-BE49-F238E27FC236}">
                  <a16:creationId xmlns:a16="http://schemas.microsoft.com/office/drawing/2014/main" id="{CA2B5DF4-5E12-4F29-A1F9-04B61C3322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799" y="2997175"/>
              <a:ext cx="333375" cy="3256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921C3CBA-2DD4-498E-9721-C91232188A3C}"/>
              </a:ext>
            </a:extLst>
          </p:cNvPr>
          <p:cNvGrpSpPr/>
          <p:nvPr/>
        </p:nvGrpSpPr>
        <p:grpSpPr>
          <a:xfrm>
            <a:off x="1487488" y="3502888"/>
            <a:ext cx="5400677" cy="495301"/>
            <a:chOff x="230624" y="3502887"/>
            <a:chExt cx="5400677" cy="495301"/>
          </a:xfrm>
        </p:grpSpPr>
        <p:sp>
          <p:nvSpPr>
            <p:cNvPr id="10" name="Arrow: Pentagon 9">
              <a:extLst>
                <a:ext uri="{FF2B5EF4-FFF2-40B4-BE49-F238E27FC236}">
                  <a16:creationId xmlns:a16="http://schemas.microsoft.com/office/drawing/2014/main" id="{F91BD868-6308-4E75-BD9B-E701E786600D}"/>
                </a:ext>
              </a:extLst>
            </p:cNvPr>
            <p:cNvSpPr/>
            <p:nvPr/>
          </p:nvSpPr>
          <p:spPr>
            <a:xfrm>
              <a:off x="230624" y="3502887"/>
              <a:ext cx="5400677" cy="495301"/>
            </a:xfrm>
            <a:prstGeom prst="homePlate">
              <a:avLst/>
            </a:prstGeom>
            <a:solidFill>
              <a:schemeClr val="bg1">
                <a:lumMod val="85000"/>
              </a:schemeClr>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542925" algn="l"/>
                </a:tabLst>
              </a:pPr>
              <a:r>
                <a:rPr lang="en-GB" dirty="0">
                  <a:solidFill>
                    <a:schemeClr val="tx1">
                      <a:lumMod val="65000"/>
                      <a:lumOff val="35000"/>
                    </a:schemeClr>
                  </a:solidFill>
                  <a:latin typeface="Arial" panose="020B0604020202020204" pitchFamily="34" charset="0"/>
                  <a:cs typeface="Arial" panose="020B0604020202020204" pitchFamily="34" charset="0"/>
                </a:rPr>
                <a:t>	Ensure the right </a:t>
              </a:r>
              <a:r>
                <a:rPr lang="en-GB" dirty="0">
                  <a:solidFill>
                    <a:schemeClr val="accent1"/>
                  </a:solidFill>
                  <a:latin typeface="Arial" panose="020B0604020202020204" pitchFamily="34" charset="0"/>
                  <a:cs typeface="Arial" panose="020B0604020202020204" pitchFamily="34" charset="0"/>
                </a:rPr>
                <a:t>simulation</a:t>
              </a:r>
              <a:r>
                <a:rPr lang="en-GB" dirty="0">
                  <a:solidFill>
                    <a:schemeClr val="tx1">
                      <a:lumMod val="65000"/>
                      <a:lumOff val="35000"/>
                    </a:schemeClr>
                  </a:solidFill>
                  <a:latin typeface="Arial" panose="020B0604020202020204" pitchFamily="34" charset="0"/>
                  <a:cs typeface="Arial" panose="020B0604020202020204" pitchFamily="34" charset="0"/>
                </a:rPr>
                <a:t> results</a:t>
              </a:r>
            </a:p>
          </p:txBody>
        </p:sp>
        <p:pic>
          <p:nvPicPr>
            <p:cNvPr id="11" name="Picture 6" descr="Simulation">
              <a:extLst>
                <a:ext uri="{FF2B5EF4-FFF2-40B4-BE49-F238E27FC236}">
                  <a16:creationId xmlns:a16="http://schemas.microsoft.com/office/drawing/2014/main" id="{FACB1382-F0BB-4DCB-9039-CC41EA30702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799" y="3616747"/>
              <a:ext cx="322716" cy="315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2CCDE8E9-8437-42E0-924C-7D13061D4DE4}"/>
              </a:ext>
            </a:extLst>
          </p:cNvPr>
          <p:cNvGrpSpPr/>
          <p:nvPr/>
        </p:nvGrpSpPr>
        <p:grpSpPr>
          <a:xfrm>
            <a:off x="1487488" y="4122592"/>
            <a:ext cx="5400677" cy="495301"/>
            <a:chOff x="230624" y="4122591"/>
            <a:chExt cx="5400677" cy="495301"/>
          </a:xfrm>
        </p:grpSpPr>
        <p:sp>
          <p:nvSpPr>
            <p:cNvPr id="12" name="Arrow: Pentagon 11">
              <a:extLst>
                <a:ext uri="{FF2B5EF4-FFF2-40B4-BE49-F238E27FC236}">
                  <a16:creationId xmlns:a16="http://schemas.microsoft.com/office/drawing/2014/main" id="{6C071F36-F094-47CC-9CD6-BD287A4135FE}"/>
                </a:ext>
              </a:extLst>
            </p:cNvPr>
            <p:cNvSpPr/>
            <p:nvPr/>
          </p:nvSpPr>
          <p:spPr>
            <a:xfrm>
              <a:off x="230624" y="4122591"/>
              <a:ext cx="5400677" cy="495301"/>
            </a:xfrm>
            <a:prstGeom prst="homePlate">
              <a:avLst/>
            </a:prstGeom>
            <a:solidFill>
              <a:schemeClr val="bg1">
                <a:lumMod val="85000"/>
              </a:schemeClr>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542925" algn="l"/>
                </a:tabLst>
              </a:pPr>
              <a:r>
                <a:rPr lang="en-GB" dirty="0">
                  <a:solidFill>
                    <a:schemeClr val="tx1">
                      <a:lumMod val="65000"/>
                      <a:lumOff val="35000"/>
                    </a:schemeClr>
                  </a:solidFill>
                  <a:latin typeface="Arial" panose="020B0604020202020204" pitchFamily="34" charset="0"/>
                  <a:cs typeface="Arial" panose="020B0604020202020204" pitchFamily="34" charset="0"/>
                </a:rPr>
                <a:t>	Gain a competitive edge in </a:t>
              </a:r>
              <a:r>
                <a:rPr lang="en-GB" dirty="0">
                  <a:solidFill>
                    <a:schemeClr val="accent1"/>
                  </a:solidFill>
                  <a:latin typeface="Arial" panose="020B0604020202020204" pitchFamily="34" charset="0"/>
                  <a:cs typeface="Arial" panose="020B0604020202020204" pitchFamily="34" charset="0"/>
                </a:rPr>
                <a:t>composites</a:t>
              </a:r>
            </a:p>
          </p:txBody>
        </p:sp>
        <p:pic>
          <p:nvPicPr>
            <p:cNvPr id="13" name="Picture 8" descr="Composites">
              <a:extLst>
                <a:ext uri="{FF2B5EF4-FFF2-40B4-BE49-F238E27FC236}">
                  <a16:creationId xmlns:a16="http://schemas.microsoft.com/office/drawing/2014/main" id="{039D7E23-0AE2-4DD5-B269-1055C68048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341" y="4189381"/>
              <a:ext cx="389953" cy="3808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26DFE1C-8DBB-4B91-AB48-8FAD4DC767CF}"/>
              </a:ext>
            </a:extLst>
          </p:cNvPr>
          <p:cNvGrpSpPr/>
          <p:nvPr/>
        </p:nvGrpSpPr>
        <p:grpSpPr>
          <a:xfrm>
            <a:off x="1487488" y="4732193"/>
            <a:ext cx="5400677" cy="495301"/>
            <a:chOff x="230624" y="4732192"/>
            <a:chExt cx="5400677" cy="495301"/>
          </a:xfrm>
        </p:grpSpPr>
        <p:sp>
          <p:nvSpPr>
            <p:cNvPr id="14" name="Arrow: Pentagon 13">
              <a:extLst>
                <a:ext uri="{FF2B5EF4-FFF2-40B4-BE49-F238E27FC236}">
                  <a16:creationId xmlns:a16="http://schemas.microsoft.com/office/drawing/2014/main" id="{E72E123E-6C0F-4604-B19B-5F7945A0D90F}"/>
                </a:ext>
              </a:extLst>
            </p:cNvPr>
            <p:cNvSpPr/>
            <p:nvPr/>
          </p:nvSpPr>
          <p:spPr>
            <a:xfrm>
              <a:off x="230624" y="4732192"/>
              <a:ext cx="5400677" cy="495301"/>
            </a:xfrm>
            <a:prstGeom prst="homePlate">
              <a:avLst/>
            </a:prstGeom>
            <a:solidFill>
              <a:schemeClr val="bg1">
                <a:lumMod val="85000"/>
              </a:schemeClr>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542925" algn="l"/>
                </a:tabLst>
              </a:pPr>
              <a:r>
                <a:rPr lang="en-GB" dirty="0">
                  <a:solidFill>
                    <a:schemeClr val="tx1">
                      <a:lumMod val="65000"/>
                      <a:lumOff val="35000"/>
                    </a:schemeClr>
                  </a:solidFill>
                  <a:latin typeface="Arial" panose="020B0604020202020204" pitchFamily="34" charset="0"/>
                  <a:cs typeface="Arial" panose="020B0604020202020204" pitchFamily="34" charset="0"/>
                </a:rPr>
                <a:t>	Enable innovation in </a:t>
              </a:r>
              <a:r>
                <a:rPr lang="en-GB" dirty="0">
                  <a:solidFill>
                    <a:schemeClr val="accent1"/>
                  </a:solidFill>
                  <a:latin typeface="Arial" panose="020B0604020202020204" pitchFamily="34" charset="0"/>
                  <a:cs typeface="Arial" panose="020B0604020202020204" pitchFamily="34" charset="0"/>
                </a:rPr>
                <a:t>Additive Manufacturing</a:t>
              </a:r>
            </a:p>
          </p:txBody>
        </p:sp>
        <p:pic>
          <p:nvPicPr>
            <p:cNvPr id="15" name="Picture 10" descr="Additive manufacturing">
              <a:extLst>
                <a:ext uri="{FF2B5EF4-FFF2-40B4-BE49-F238E27FC236}">
                  <a16:creationId xmlns:a16="http://schemas.microsoft.com/office/drawing/2014/main" id="{8402B472-C222-4A35-A2FA-6239066221E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0338" y="4813491"/>
              <a:ext cx="349702" cy="3415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3F98FE73-976C-4A10-A417-1B81A2FA099A}"/>
              </a:ext>
            </a:extLst>
          </p:cNvPr>
          <p:cNvGrpSpPr/>
          <p:nvPr/>
        </p:nvGrpSpPr>
        <p:grpSpPr>
          <a:xfrm>
            <a:off x="1487488" y="5341794"/>
            <a:ext cx="5400677" cy="495301"/>
            <a:chOff x="230624" y="5341793"/>
            <a:chExt cx="5400677" cy="495301"/>
          </a:xfrm>
        </p:grpSpPr>
        <p:sp>
          <p:nvSpPr>
            <p:cNvPr id="16" name="Arrow: Pentagon 15">
              <a:extLst>
                <a:ext uri="{FF2B5EF4-FFF2-40B4-BE49-F238E27FC236}">
                  <a16:creationId xmlns:a16="http://schemas.microsoft.com/office/drawing/2014/main" id="{60357E15-216E-4A05-8E59-0216A19C728A}"/>
                </a:ext>
              </a:extLst>
            </p:cNvPr>
            <p:cNvSpPr/>
            <p:nvPr/>
          </p:nvSpPr>
          <p:spPr>
            <a:xfrm>
              <a:off x="230624" y="5341793"/>
              <a:ext cx="5400677" cy="495301"/>
            </a:xfrm>
            <a:prstGeom prst="homePlate">
              <a:avLst/>
            </a:prstGeom>
            <a:solidFill>
              <a:schemeClr val="bg1">
                <a:lumMod val="85000"/>
              </a:schemeClr>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542925" algn="l"/>
                </a:tabLst>
              </a:pPr>
              <a:r>
                <a:rPr lang="en-GB" dirty="0">
                  <a:solidFill>
                    <a:schemeClr val="tx1">
                      <a:lumMod val="65000"/>
                      <a:lumOff val="35000"/>
                    </a:schemeClr>
                  </a:solidFill>
                  <a:latin typeface="Arial" panose="020B0604020202020204" pitchFamily="34" charset="0"/>
                  <a:cs typeface="Arial" panose="020B0604020202020204" pitchFamily="34" charset="0"/>
                </a:rPr>
                <a:t>	Meet the </a:t>
              </a:r>
              <a:r>
                <a:rPr lang="en-GB" dirty="0">
                  <a:solidFill>
                    <a:schemeClr val="accent1"/>
                  </a:solidFill>
                  <a:latin typeface="Arial" panose="020B0604020202020204" pitchFamily="34" charset="0"/>
                  <a:cs typeface="Arial" panose="020B0604020202020204" pitchFamily="34" charset="0"/>
                </a:rPr>
                <a:t>restricted substances </a:t>
              </a:r>
              <a:r>
                <a:rPr lang="en-GB" dirty="0">
                  <a:solidFill>
                    <a:schemeClr val="tx1">
                      <a:lumMod val="65000"/>
                      <a:lumOff val="35000"/>
                    </a:schemeClr>
                  </a:solidFill>
                  <a:latin typeface="Arial" panose="020B0604020202020204" pitchFamily="34" charset="0"/>
                  <a:cs typeface="Arial" panose="020B0604020202020204" pitchFamily="34" charset="0"/>
                </a:rPr>
                <a:t>challenge</a:t>
              </a:r>
            </a:p>
          </p:txBody>
        </p:sp>
        <p:pic>
          <p:nvPicPr>
            <p:cNvPr id="17" name="Picture 12" descr="Restricted substances">
              <a:extLst>
                <a:ext uri="{FF2B5EF4-FFF2-40B4-BE49-F238E27FC236}">
                  <a16:creationId xmlns:a16="http://schemas.microsoft.com/office/drawing/2014/main" id="{BADE42E3-F540-4F41-8DAC-0866EC6F6D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451" y="5413450"/>
              <a:ext cx="370114" cy="361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13A51734-5080-4DB8-A19C-3F3D0AE30CD2}"/>
              </a:ext>
            </a:extLst>
          </p:cNvPr>
          <p:cNvGrpSpPr/>
          <p:nvPr/>
        </p:nvGrpSpPr>
        <p:grpSpPr>
          <a:xfrm>
            <a:off x="7388575" y="1404787"/>
            <a:ext cx="3144485" cy="4691500"/>
            <a:chOff x="5501432" y="1406109"/>
            <a:chExt cx="3144485" cy="4802909"/>
          </a:xfrm>
          <a:solidFill>
            <a:schemeClr val="accent1"/>
          </a:solidFill>
        </p:grpSpPr>
        <p:sp>
          <p:nvSpPr>
            <p:cNvPr id="18" name="Rectangle 17">
              <a:extLst>
                <a:ext uri="{FF2B5EF4-FFF2-40B4-BE49-F238E27FC236}">
                  <a16:creationId xmlns:a16="http://schemas.microsoft.com/office/drawing/2014/main" id="{149D07FB-3309-42A2-B93C-7D3DCAB9B759}"/>
                </a:ext>
              </a:extLst>
            </p:cNvPr>
            <p:cNvSpPr/>
            <p:nvPr/>
          </p:nvSpPr>
          <p:spPr>
            <a:xfrm>
              <a:off x="5501432" y="1406109"/>
              <a:ext cx="3144485" cy="4802909"/>
            </a:xfrm>
            <a:prstGeom prst="rect">
              <a:avLst/>
            </a:prstGeom>
            <a:grpFill/>
            <a:ln w="127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542925" algn="l"/>
                </a:tabLst>
              </a:pPr>
              <a:r>
                <a:rPr lang="en-GB" sz="2800" dirty="0">
                  <a:solidFill>
                    <a:srgbClr val="FFFFFF"/>
                  </a:solidFill>
                  <a:latin typeface="Arial" panose="020B0604020202020204" pitchFamily="34" charset="0"/>
                  <a:cs typeface="Arial" panose="020B0604020202020204" pitchFamily="34" charset="0"/>
                </a:rPr>
                <a:t>Material</a:t>
              </a:r>
            </a:p>
            <a:p>
              <a:pPr algn="ctr">
                <a:tabLst>
                  <a:tab pos="542925" algn="l"/>
                </a:tabLst>
              </a:pPr>
              <a:r>
                <a:rPr lang="en-GB" sz="2800" dirty="0">
                  <a:solidFill>
                    <a:srgbClr val="FFFFFF"/>
                  </a:solidFill>
                  <a:latin typeface="Arial" panose="020B0604020202020204" pitchFamily="34" charset="0"/>
                  <a:cs typeface="Arial" panose="020B0604020202020204" pitchFamily="34" charset="0"/>
                </a:rPr>
                <a:t>Intelligence for your company</a:t>
              </a:r>
            </a:p>
            <a:p>
              <a:pPr algn="ctr">
                <a:tabLst>
                  <a:tab pos="542925" algn="l"/>
                </a:tabLst>
              </a:pPr>
              <a:endParaRPr lang="en-GB" sz="2800" dirty="0">
                <a:solidFill>
                  <a:srgbClr val="FFFFFF"/>
                </a:solidFill>
                <a:latin typeface="Arial" panose="020B0604020202020204" pitchFamily="34" charset="0"/>
                <a:cs typeface="Arial" panose="020B0604020202020204" pitchFamily="34" charset="0"/>
              </a:endParaRPr>
            </a:p>
            <a:p>
              <a:pPr algn="ctr">
                <a:tabLst>
                  <a:tab pos="542925" algn="l"/>
                </a:tabLst>
              </a:pPr>
              <a:r>
                <a:rPr lang="en-GB" sz="2800" dirty="0">
                  <a:solidFill>
                    <a:srgbClr val="FFFFFF"/>
                  </a:solidFill>
                  <a:latin typeface="Arial" panose="020B0604020202020204" pitchFamily="34" charset="0"/>
                  <a:cs typeface="Arial" panose="020B0604020202020204" pitchFamily="34" charset="0"/>
                </a:rPr>
                <a:t>Better, faster, </a:t>
              </a:r>
              <a:br>
                <a:rPr lang="en-GB" sz="2800" dirty="0">
                  <a:solidFill>
                    <a:srgbClr val="FFFFFF"/>
                  </a:solidFill>
                  <a:latin typeface="Arial" panose="020B0604020202020204" pitchFamily="34" charset="0"/>
                  <a:cs typeface="Arial" panose="020B0604020202020204" pitchFamily="34" charset="0"/>
                </a:rPr>
              </a:br>
              <a:r>
                <a:rPr lang="en-GB" sz="2800" dirty="0">
                  <a:solidFill>
                    <a:srgbClr val="FFFFFF"/>
                  </a:solidFill>
                  <a:latin typeface="Arial" panose="020B0604020202020204" pitchFamily="34" charset="0"/>
                  <a:cs typeface="Arial" panose="020B0604020202020204" pitchFamily="34" charset="0"/>
                </a:rPr>
                <a:t>safer products</a:t>
              </a:r>
            </a:p>
          </p:txBody>
        </p:sp>
        <p:pic>
          <p:nvPicPr>
            <p:cNvPr id="20" name="Picture 19">
              <a:extLst>
                <a:ext uri="{FF2B5EF4-FFF2-40B4-BE49-F238E27FC236}">
                  <a16:creationId xmlns:a16="http://schemas.microsoft.com/office/drawing/2014/main" id="{2F9ECA0A-976A-4B32-8EEA-5F86F96858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25216" y="1760219"/>
              <a:ext cx="2496916" cy="380592"/>
            </a:xfrm>
            <a:prstGeom prst="rect">
              <a:avLst/>
            </a:prstGeom>
            <a:grpFill/>
          </p:spPr>
        </p:pic>
      </p:grpSp>
      <p:sp>
        <p:nvSpPr>
          <p:cNvPr id="3" name="Footer Placeholder 2">
            <a:extLst>
              <a:ext uri="{FF2B5EF4-FFF2-40B4-BE49-F238E27FC236}">
                <a16:creationId xmlns:a16="http://schemas.microsoft.com/office/drawing/2014/main" id="{63867721-39CC-4358-BE9F-687D1CC79D6D}"/>
              </a:ext>
            </a:extLst>
          </p:cNvPr>
          <p:cNvSpPr>
            <a:spLocks noGrp="1"/>
          </p:cNvSpPr>
          <p:nvPr>
            <p:ph type="ftr" sz="quarter" idx="3"/>
          </p:nvPr>
        </p:nvSpPr>
        <p:spPr/>
        <p:txBody>
          <a:bodyPr/>
          <a:lstStyle/>
          <a:p>
            <a:r>
              <a:rPr lang="en-GB"/>
              <a:t>© Granta Design | CONFIDENTIAL</a:t>
            </a:r>
            <a:endParaRPr lang="en-GB" dirty="0"/>
          </a:p>
        </p:txBody>
      </p:sp>
      <p:pic>
        <p:nvPicPr>
          <p:cNvPr id="30" name="Picture 9">
            <a:extLst>
              <a:ext uri="{FF2B5EF4-FFF2-40B4-BE49-F238E27FC236}">
                <a16:creationId xmlns:a16="http://schemas.microsoft.com/office/drawing/2014/main" id="{A7ADF8EE-3FE2-48B6-AFB2-F662A41BF61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31" name="Picture 10">
            <a:extLst>
              <a:ext uri="{FF2B5EF4-FFF2-40B4-BE49-F238E27FC236}">
                <a16:creationId xmlns:a16="http://schemas.microsoft.com/office/drawing/2014/main" id="{B22385EE-0A77-4D00-9BB7-EB4262F95A6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113108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9" descr="Screen Shot 2017-11-02 at 12.44.16.png">
            <a:extLst>
              <a:ext uri="{FF2B5EF4-FFF2-40B4-BE49-F238E27FC236}">
                <a16:creationId xmlns:a16="http://schemas.microsoft.com/office/drawing/2014/main" id="{0F0F9265-23E1-401A-81D2-FB4107FA5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229711"/>
          </a:xfrm>
          <a:prstGeom prst="rect">
            <a:avLst/>
          </a:prstGeom>
        </p:spPr>
      </p:pic>
      <p:sp>
        <p:nvSpPr>
          <p:cNvPr id="3" name="Title 2"/>
          <p:cNvSpPr>
            <a:spLocks noGrp="1"/>
          </p:cNvSpPr>
          <p:nvPr>
            <p:ph type="title"/>
          </p:nvPr>
        </p:nvSpPr>
        <p:spPr>
          <a:xfrm>
            <a:off x="0" y="153993"/>
            <a:ext cx="11163300" cy="971550"/>
          </a:xfrm>
        </p:spPr>
        <p:txBody>
          <a:bodyPr>
            <a:normAutofit/>
          </a:bodyPr>
          <a:lstStyle/>
          <a:p>
            <a:r>
              <a:rPr lang="en-GB" sz="4400" dirty="0">
                <a:latin typeface="Calibri Light" panose="020F0302020204030204" pitchFamily="34" charset="0"/>
                <a:cs typeface="Calibri Light" panose="020F0302020204030204" pitchFamily="34" charset="0"/>
              </a:rPr>
              <a:t>More information</a:t>
            </a:r>
          </a:p>
        </p:txBody>
      </p:sp>
      <p:pic>
        <p:nvPicPr>
          <p:cNvPr id="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7398" y="1507749"/>
            <a:ext cx="2608214" cy="3690652"/>
          </a:xfrm>
          <a:prstGeom prst="rect">
            <a:avLst/>
          </a:prstGeom>
          <a:noFill/>
          <a:ln w="9525">
            <a:solidFill>
              <a:schemeClr val="bg1">
                <a:lumMod val="85000"/>
              </a:schemeClr>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177326" y="4797152"/>
            <a:ext cx="4299044" cy="1200329"/>
          </a:xfrm>
          <a:prstGeom prst="rect">
            <a:avLst/>
          </a:prstGeom>
          <a:noFill/>
        </p:spPr>
        <p:txBody>
          <a:bodyPr wrap="square" rtlCol="0">
            <a:spAutoFit/>
          </a:bodyPr>
          <a:lstStyle/>
          <a:p>
            <a:pPr algn="ctr"/>
            <a:r>
              <a:rPr lang="en-GB" b="1" dirty="0"/>
              <a:t>Watch the video</a:t>
            </a:r>
          </a:p>
          <a:p>
            <a:pPr algn="ctr"/>
            <a:r>
              <a:rPr lang="en-GB" dirty="0"/>
              <a:t>“What is the value of materials data management?”</a:t>
            </a:r>
          </a:p>
          <a:p>
            <a:pPr algn="ctr"/>
            <a:r>
              <a:rPr lang="en-GB" dirty="0"/>
              <a:t>www.youtube.com/user/GrantaDesign</a:t>
            </a: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6940" y="1812480"/>
            <a:ext cx="4799816" cy="2847903"/>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7" name="TextBox 26"/>
          <p:cNvSpPr txBox="1"/>
          <p:nvPr/>
        </p:nvSpPr>
        <p:spPr>
          <a:xfrm>
            <a:off x="6531983" y="5318323"/>
            <a:ext cx="4299044" cy="923330"/>
          </a:xfrm>
          <a:prstGeom prst="rect">
            <a:avLst/>
          </a:prstGeom>
          <a:noFill/>
        </p:spPr>
        <p:txBody>
          <a:bodyPr wrap="square" rtlCol="0">
            <a:spAutoFit/>
          </a:bodyPr>
          <a:lstStyle/>
          <a:p>
            <a:pPr algn="ctr"/>
            <a:r>
              <a:rPr lang="en-GB" b="1" dirty="0"/>
              <a:t>Read the White Paper</a:t>
            </a:r>
          </a:p>
          <a:p>
            <a:pPr algn="ctr"/>
            <a:r>
              <a:rPr lang="en-GB" dirty="0"/>
              <a:t>www.grantadesign.com/download/</a:t>
            </a:r>
            <a:br>
              <a:rPr lang="en-GB" dirty="0"/>
            </a:br>
            <a:r>
              <a:rPr lang="en-GB" dirty="0"/>
              <a:t>pdf/whitepaper.pdf</a:t>
            </a:r>
          </a:p>
        </p:txBody>
      </p:sp>
      <p:sp>
        <p:nvSpPr>
          <p:cNvPr id="4" name="Footer Placeholder 3">
            <a:extLst>
              <a:ext uri="{FF2B5EF4-FFF2-40B4-BE49-F238E27FC236}">
                <a16:creationId xmlns:a16="http://schemas.microsoft.com/office/drawing/2014/main" id="{DD294F1F-8ACB-48D7-98BF-066DB0868EAF}"/>
              </a:ext>
            </a:extLst>
          </p:cNvPr>
          <p:cNvSpPr>
            <a:spLocks noGrp="1"/>
          </p:cNvSpPr>
          <p:nvPr>
            <p:ph type="ftr" sz="quarter" idx="3"/>
          </p:nvPr>
        </p:nvSpPr>
        <p:spPr/>
        <p:txBody>
          <a:bodyPr/>
          <a:lstStyle/>
          <a:p>
            <a:r>
              <a:rPr lang="en-GB"/>
              <a:t>© Granta Design | CONFIDENTIAL</a:t>
            </a:r>
            <a:endParaRPr lang="en-GB" dirty="0"/>
          </a:p>
        </p:txBody>
      </p:sp>
      <p:pic>
        <p:nvPicPr>
          <p:cNvPr id="9" name="Picture 9">
            <a:extLst>
              <a:ext uri="{FF2B5EF4-FFF2-40B4-BE49-F238E27FC236}">
                <a16:creationId xmlns:a16="http://schemas.microsoft.com/office/drawing/2014/main" id="{582F1467-0169-4FCE-BF39-5A009A5025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10" name="Picture 10">
            <a:extLst>
              <a:ext uri="{FF2B5EF4-FFF2-40B4-BE49-F238E27FC236}">
                <a16:creationId xmlns:a16="http://schemas.microsoft.com/office/drawing/2014/main" id="{83D613AB-B5B0-4D4D-BDCF-8BB00750D0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15678645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descr="Screen Shot 2017-11-02 at 12.44.16.png">
            <a:extLst>
              <a:ext uri="{FF2B5EF4-FFF2-40B4-BE49-F238E27FC236}">
                <a16:creationId xmlns:a16="http://schemas.microsoft.com/office/drawing/2014/main" id="{D7CD169F-5C1C-4301-BDAA-BC8A34603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983459"/>
          </a:xfrm>
          <a:prstGeom prst="rect">
            <a:avLst/>
          </a:prstGeom>
        </p:spPr>
      </p:pic>
      <p:sp>
        <p:nvSpPr>
          <p:cNvPr id="2" name="Title 1"/>
          <p:cNvSpPr>
            <a:spLocks noGrp="1"/>
          </p:cNvSpPr>
          <p:nvPr>
            <p:ph type="title"/>
          </p:nvPr>
        </p:nvSpPr>
        <p:spPr>
          <a:xfrm>
            <a:off x="1779" y="5953"/>
            <a:ext cx="11163300" cy="971550"/>
          </a:xfrm>
        </p:spPr>
        <p:txBody>
          <a:bodyPr>
            <a:normAutofit/>
          </a:bodyPr>
          <a:lstStyle/>
          <a:p>
            <a:r>
              <a:rPr lang="en-GB" sz="4400" dirty="0">
                <a:latin typeface="Calibri Light" panose="020F0302020204030204" pitchFamily="34" charset="0"/>
                <a:cs typeface="Calibri Light" panose="020F0302020204030204" pitchFamily="34" charset="0"/>
              </a:rPr>
              <a:t>How we support our customers</a:t>
            </a:r>
          </a:p>
        </p:txBody>
      </p:sp>
      <p:sp>
        <p:nvSpPr>
          <p:cNvPr id="92167" name="AutoShape 7" descr="data:image/jpeg;base64,/9j/4AAQSkZJRgABAQAAAQABAAD/2wCEAAkGBhAPEBAPDxAPDhAPFBAQFhAQFBAQEBUVFBAVFBUQFRQXHCYeGBkjGhUSHzAgIycpLCwsFh4xNTAqNSYrLCkBCQoKDgwOGg8PGikkHyQsKSwpLCksLSwsKiosLCw1LCwwLykqLCwsKiksKSwpLCksKSwsKSkpLCksLCosLCksLP/AABEIAMIBAwMBIgACEQEDEQH/xAAcAAACAgMBAQAAAAAAAAAAAAAABwUGAQQIAwL/xABNEAABAwIBBAkQCAUDBQEAAAABAAIDBBEFBhIhMQcyQVFxkbLR0hMVFiIzNFJTVGFyc4GSk7EUFxhVYpShsyNCgqLBNeLwCENjo/Ek/8QAGgEAAQUBAAAAAAAAAAAAAAAABQABAgMEBv/EADIRAAICAQICCQMDBAMAAAAAAAABAgMRBBIhMQUTFTIzQVFScRRhkYHB8CIjobE0QuH/2gAMAwEAAhEDEQA/AHehCqOX9S9jYMx72XMl8xzm30N12KZvBbTV1s1BeZbkJQddJ/HzfEk50ddJ/HzfEk51DeEuy5e5DfQlB10n8fN8STnR10n8fN8STnS3i7Ll7kN9CUHXSfx83xJOdHXSfx83xJOdLeLsuXuQ30JQddJ/HzfEk50ddJ/HzfEk50t4uy5e5DfQqlsf1L3tnz3vfZ0ds9znW0O1XK2tkGd8eHzuY5zHAxWcwlrheZgNiNKurjvko+oK1Ufp3JPjgsaFz317qvKan403SR17qvKan403SRTsyXuQG7Uj7ToRC57691XlNT8abpI691XlNT8abpJdmS9yF2pH2s6EQuehjlT5TU/Gl6Sz17qvKan403SS7Ml7kLtSPtZ0Ihc99e6rymp+NN0kde6rymp+NN0kuzJe5C7Uj7ToRCVexfiM0lY9sk00jeovOa+R7xfqkemzjr0lM6tJEUhGghj9I17UrBfS6p7GzfRera96R7IS4FfL42X3386Pp8vjZfffzrX2fL3GTtGPtGOhLj6fL42X338608TylFKzqk9U6Jum2dI+5tuNaDdx1aAEz0DSy5IddIJvCixpoSQp9lije7N+lVDPxPEoafaCbe0BWOmxh0rWyR1D5GOFw5sjnNPAQVGOjU+7NMlPWuHeg0MxCXH0+Xxsvvv50fT5fGy++/nU+z5e4h2jH2jHQqFhNZKZ4QZJCC9oIL3EHTqIur6FkvpdLSbya9Perk2lgEIQqDQCpuyLtaf0pfk1XJU3ZF2tP6Uvyaoy5GzRePH9f9FIQhedTUNjY+RxAaxpcb6NAF1SdM3jiQWU+V7KP+G0dUmIzg3+Vu8X7vs+So02Wtc52d1dzdNw1gaG8FraRw3UVX1r5pHyyG7nkk3+Xs1LWVyikc1frLLJcHheRdsB2QpA9rKq0jHEDqgAa9tzrIGggewphA72nzjSEiAmXsd4r1SAwOdd8JNgTpzDa1vMDfjUZR8zboNVKUurm8+hbEIQqwyXjY52tR6UfJctvZH/ANNn4Yf3mLU2OdrUelHyXLb2R/8ATZ+GH95i2abxIfKOR6V71nx+wlEIQusOHPmWUMaXONmtBJPmComLY7JObXLGbjB8zvlXDGoS+nmaNeaT7vbf4S9KD9I2yTUFyDXRlUWnN8z1gqnsN2Pcw77SR8lfMGxHq8TX/wAw7Vw/EOfQfal6rVkXqm07sej2O0qjQWSVu3yZo6QrjKrd5osyEIR850umxP38/wBRJ+5GmtX9yl9B/JKVOxP38/1En7kaa1f3KX0H8krn9d4/4Oh0H/H/ACLcIQFlGQMASDypxl9XVSyuc4tznNY0m4awGwaN7QAeFPxc5VkZbI9paWlrnjNOsWcRmnzhDOkG8RQU6OSzJnldXfYux8w1H0Vx/h1GoE6BIBcEekAW+7vKjqx5A4W+euizHiMw/wAcuIztDHDRbz3sh9DasW0I3qMq5KXoO9CyhdGc0beD98Q+sZ80wwl5g/fEPrGfNMMIP0h318Bno7uP5BCEIcEgVN2RdrT+lL8mq5Km7Iu1p/Sl+TVGXI2aLx4/r/opC1MYH/557DOPUpdGjxZ31tqHyvq3Q0cz2OLHjMAcNemRosPZdVLmdHa0oSb9GKArCy43WFecgCsmQJP01lnZvavuNxwzdLT8+EBVtTuRM+ZWwahnFzNNv5mkbqZ8i7TvFsflDbQhCoOtLxsc7Wo9KPkuW3sj/wCmz8MP7zFqbHO1qPSj5Llt7I/+mz8MP7zFs03iQ+Ucj0r3rPj9hKIQvGqrY4heR7WDz6zwDWV1baSyziIpyeEfOIMc6KVrdsWPA4S0pcFXKpyuhbtGvkPBmt4zp/RU+V+c4m1rkmw3LnUgfSFkJtbXkP8AR9dlcZKawfKuOR8doHG1s55074DQOdU1T+D5UGJrY5GBzG6AW6HD2aiqNHZCuzdNl+trnZVtgi4oWnSYxDNtJG38E9q7iP8Ahbi6KM4yWYvJzcoSg8SWC6bE/fz/AFEn7kaa1f3KX0H8kpU7E/fz/USfuRprV/cpfQfySgOu8f8AAe0H/H/ItwsrACyjIGBK3ZSyZEb/AKcx2iZ7WPZYCzszQ4Ea75pvfd4U0SbXJ0AaSdwcKW+yZlRTzQtpYXiV7ZGvc5mljc1rhm52om7txY9Zt6t7v0Nmi39atvLzFsmnsS4SGwy1TmkPkcYmuOosbYusPS3fwpWJtbG2UNN9FipDI1k7XSDMd2udnSFwzTqOvVr0akO0e3rf6gnrd3VPaXhCwso6ADbwfviH1jPmmGEvMH74h9Yz5phhB+kO+vgM9Hdx/IIQhDgkCpuyLtaf0pfk1XJQOVWT76wRBj2M6mXk5+dpzgNVh5k0uRp0s4wtjKXIWipOXuUwaH0TGBxcG573am6nANG/qN04Pq9n8bD/AH8yoFZ/09YhLI+V9ZRl0jnOOifWTfwVCMfUJazWxcNtb58/gTpWE3fs313ldHxT9FH2b67yuj4p+irAIKJekMzmOD2Etc0ghwNiCNRBTZ+zfXeV0fFP0UfZvrvK6Pin6KQiDyNyxlnlFPUEPLgcySwa6405rraDcX0+ZXdRVH/09YhFIyVtZRh0bmvGifWDfwVf/q9n8bD/AOzmVco+gb0etiobbZG9sc7Wo9KPkuW3sj/6bPww/vMWxkrgD6MSh7mP6oWkZmdosCNNx5175V4O+spJKdjmsc8x2c6+aM2RrtNtO4r6Gozi35NAjpFq1z2ccrh+DnvE64QROkNrgaAd1x1D/m8l/VVT5XF73Fzjun5DeCdmO7BddUlobVUrWNGoibS46zobvWUV9nCu8ro+KforXrNR1ssR5IGaLT9TDMubFHdCbn2b67yuj4p+ij7N9d5XR8U/RWE3iiQm79nCu8ro+Kfoo+zfXeV0fFP0UhCjurRk1jpuIJSTfQxx5B/wrp9nCu8ro+Kfor6j/wCnSvaQ4VlHdpBGifWDfwVdTdKqe5FN9MboOMiy7E/fz/USfuRprV/cpfQfySqdkVkJPQVDppZInh0bo7Mz73LmG+kau1KulTEXMe0aC5rm8YIV+rsjZdui+HAz6SuUKdslx4i0CqeW+XAoLRRNbJUPGd220Y3cc4DWTuD2712YMjZvGRf3cyXuUmwRX1lVNUfSqRokIzWnq1w1rQ1oPa7wC16jVx2f23xMmm0ct+bFwFJiuU9XVX6vPI9p/kBzY/cbYKLum59m+u8ro+Kfoo+zfXeV0fFP0UIcm3lhhJJYQo0ApufZvrvK6Pin6KPs313ldHxT9FMOUjBtkGtpi0dUM8Y0dTm7cW3g7bDj9ibWT+PRV0DZ4tH8rmHS5jhrafmDuhVz7N9d5XR8U/RVnyI2Hq3D3ymSpppGStaM1nVbhzXaHaW21FwW7TalwliT4GHVaVTjmK4k1g/fEPrGfNMMKr0OSsscsby+MhjmuIGdfQeBWgJtZZGyacXngLRVyri1JY4ghCFiNwLWrK9kVs/O7a9rC+r/AOrZUPlFqj4XfIJmWVxUpJM9uv8AFvP4hzo7IIt5/EOdV1CjuNv00Cxdf4t5/EOdHZBFvP4hzquqr5V7IVJhx6m/Onn19RjIu0EaC9x0N4NJ8yWWRlRXFZYyuyCLefxDnR1/i3n8Q50j6TZxhLrTUkjG320cjZCB6Ja2/GmHhWLQ1cTZ6d4kjfezhcEEa2kHSCN4p8sjGqqfJlt6/wAW8/iHOjr/ABbz+Ic6rqE25ln00C10deyW+ZndrbWLa16zzBgLjewtq4bKKyd1ScLfkVvYn3N3s5QSlLEWwdqP7e7HkfHXePedxDnR13j3ncQ51EIQ/wCqn9gN9bZ9iX67x7z+Ic6z13j3n8Q51DqKxfKqiozapqYYXa8xzryW38xt3W9idamx8kSWstfBL/BbOu8e87iHOjrvHvO4hzqs4Tj1NVsz6aaOZtyO0Om41gtOkbmsbq30nqbFzGestTwyX67x7zuIc6Ou8e8/iHOohCb6qf2G+ts+xOU9e15sAb2vpC9ppQxrnHU0FxtrsBdROFbc+ifmFI4j3GX1cnIK20zc45YS0tjtinL1Ijs1pt6X3Rzo7Nabel90dJUcIVmTo/oKvuXjs1pt6X3R0kdmtNvS+6OkqOl/lvl4+J76WlOY5vavm/mB3WM3rbrt/VbWlkqt0tFUd0sj57M6fwZvcHOsdmtNvS+6OdcimvlLs8yyZ2vOz3Z19+91cskNkGSN7Yat5licQBK43fH5yf5m8Okfon4mSvqJPEk1+v8A4dEdmtNvS+6Okjs1pt6X3R0lR0JshH6Cr7l9psrIJHtjaJc55DRdoAud/SppLXBO+YPWM+aZQToHaumNUkoghCE5jBQ2UWqPhd8gplQ+UeqPhd8gmfIuo8REGhCCoBQhssMe+gUU1SLF7QGsB1GR5zW6N21ybbzSub553SOc95LnPJc5xNySTcknfTT2b8VN6WkF7WdUO3jpMbOK0nvJUKSB2olmWPQEw9hvHjFVupHHtKppsNwSMBcD7W5w91Lxb2B1xgqaeYGxiljffzNeCf0unZTCW2SZ0+hB8yFALk3k7qk4W/IrexPubvZygtLJ3VJwt+RW7ifc3ezlBNPw38MDa3/v8fsQqEIQc5kq+yNlOcOoXyxkCaQiGI67OcCS+34Whx4bLm+edz3Oe9xe5xLi5xJcSdJJJ1lMvZ0xcvqoKUHtYI+qEfjlO7/S1vvFLFFdNDbDPqGtJXtrz6nrTVT4ntkjc6N7CHNewlrgRqII0hdC7GOWTsSpT1Uj6RTlrJCNGeCCWS2GomzgfO07651TH2DsSEddLC4gfSISG+d8bg+3u9UPsS1EFKDfoPqq1KtvzQ9EIQhQENzC9ufRPzCkcQ7jL6uTkFR2F7c+ifmFI4h3GX1cnIKKaXww3oO4vkWAQgIVx2p8ySNaC55DWjSXOIDQN0knUkJjUpfUzuOt0sp39chTjyzZegqh/wCO/E5p/wAJIFOgR0jLio/qYWQsLKkCx+YJIXU1OSbkwwknXp6m263VS9iphFJKTexmdbe0Rsvbj/RXRQZ0tMt1aZu4J3zB6xnzTKCWuCd8wesZ80ygpIGdId9fAIQhODQUNlFqj4XfIKZUNlFqj4XfIJnyLqPERCIQtTGMTZSwS1Em0hY55G/bU0eckge1QCbeBKbL9Z1TE3NH/Zihj9paZDy1SFsYhXPnlkmlOdJK5z3HzuNytdWAict0mwWQsLISInUWE1HVKeCTX1SKF+9to2n/ACtpQWQk2fhtEb3/AILG3vfa3Zb2Wt7FOqsMReUmTmTuqThb8it3E+5u9nKC0sndUnC35FbuJ9zd7OUE0/DfwwRrf+/x+xCoQhBzmTmnZIke/Fa0uubTOYPRYA1o9gAVZTv2S8jGukZXNi6qzqrJJmA5tw1gEgJvoDmxxgEanXvtrhO4xTwsme2nkdLFe7XPbmvAP8rgLjOGq4JB1hGKpqUVgPUWKUFg0wmvsK5IuMhxGZjmtYM2AkEBznBzXyDfAF28LjvJUBdA5EZfYZ9Fpab6RHBLHDEwxyZ0TQ4NAcA9wDTpude6oahyUMRIapyUMRXMvSF8xyBwDmkOadRBBB4CF9IUBDcwvbn0T8wpHEO4y+rk5BUdhe3Pon5hSOIdxl9XJyCiml8MN6DuL5FgEICFcdqfMkYc0tcA5rgWlp0ggixBG8kxl3hLKateyMBsbw2RrQLBocNLR5rhydKUWybUsfXWaQTHGxjrbjgXOLfYHBOgfr0urz55KkpTJnDRU1cELhdr3jOH4W9s79AVFqybHtSyPEIS82zg9jT+J7C1o9pNvapAipJzSfqNzDcNipo2wwtzGNuQLk6SbkknSVtIQoHTJJLCN3BO+YPWM+aZQS1wTvmD1jPmmUFJAfpDvr4BCEJwaChsotUfC75BTK+JIWutnNa62+AfmmZOEtskynJQbK+XEc4+gUzs9rH50sgPaOc3VG0jbAE3J1XAtqXRb8PhcCDHGQQQQWtIIIsQdCiuwTC/u6g/LU/RTJF9mo3LCOPEWXYfYLhf3dh/5an6KOwXC/u7D/y1P0VIynHlkWXYfYLhf3dh/wCWp+ijsFwv7uw/8tT9FIQkNinLqONjcOqSIxnO6jKTZt3G5idvXcSQfPbeTYUv2CYX93UH5an6KlWYfCAAI4wAAAA1oAAFgBoUWjVXqNqwyPyd1ScLfkVu4n3N3s5QXvFC1u1a1t94AL6ewEWIBG8U0o5i0Zb/AO7u+5Va+vip43TTPbFGwXc95s0f83tZSayr2aaiR7o8PAgiGgTOaHTP/EA64YPNYnzjUugq7AaWoaGT08E7Qc4NljZI0GxGcA4HTYnjWj2CYX93UH5an6Koq0yjxlxMVOkjDjLickYjjFRUuzqiaWd2/K9z7cFzo9i0yuxOwXC/u2g/LU/RR2C4X920H5an6K1cjalg47shdidguF/dtB+Wp+ijsFwv7toPy1P0UhHJWEY9VUb8+mmlgd+AkA+Yt1OHCE59jLZKfiDjSVYaKhrS9sjQGtkDdsC0aA8DTo0EX0C2lndgmF/dtB+Wp+ivWlyQw+F7ZIqGjie29nxwQseLgg2cG3GglVWVKawU20xsWHz9T5wvbn0T8wpHEe4y+rk5BXoyBrdIaAfMAvtzQQQdIOgg6rbyVNfVxwxaet1RwxUhR2KZQ0tKP48zGHwL50nuNuU234LTOBa6CAg6CDGyxG9qWh2C4X93UH5aDoqzAbl0jw/pic85R7JplYYqNskNz3ZxAfbeaBtb797qhyOLiSSSTcknSSTrJXYPYLhf3dQflqfoo7BcL+7qD8tT9FOD7bZWPMmceWWWkg3FwRursPsFwv7uw/8ALU/RWOwXC/u7D/y1P0UioQWT2yeA1sdY15IsOrs7a/nezXffI17yvGHYrBUtzoJWSj8JuRwt1j2hMXsEwv7uoPy1P0V9xZFYaxwcygomOGkObTwNcOAhtwmwb6tdOHCXEp+Cd8wesZ80ygtVmFwtIc2KJpGkEMaCDvg2W0klgq1N6ukmlgEIQnMoKm7IuLT07acwSviz3Sg5ttNg217jzlXJULZU2tL6U3JYtGlSdsUzLq21TJoqvZdXeVTcbeZHZdXeVTcbeZRCEe6mv2r8HP8AXWe5/kl+y6u8qm428y16jL2pjIElc5hdqDnMaTxhRdTUNjY6R5s1gLifMAlViFc6aR8rzpeSeAbjeACwWTUzrpSxFZf2Nmlrsvbbk0kOkZe1Jf1MV7i/wc+PO4rLY7Lq7yqbjbzJDApjZJYsZ4LPN5Iu1JOsj+V3zHsUNPdXbLa4JFmposqjujNv1Ln2XV3lU3G3mR2XV3lU3G3mUQhbuqr9q/AP66z3P8jN2OsVnqG1BnlfKWOjAzraLtde1lZMYmcyFzmktIzdI17YBVHYq2lV6UXJcrXjvcH/ANPLCBalJXNIP6WTdKbIDrtP4136I67T+Nd+i1EJYRbk2+u0/jX/AKI67T+Nf+i1FXsq8t6bDQBLeSZ4u2Bls4jTZ7idq24tfiBTNJC4ls67T+Nf+iOu0/jXfolC3Zv0i9F2u7abtv27Jg4DlBBXQianfnDU5psHsPgvbuH57iZbWO00TvXafxr/ANEddp/Gv/RaiFLCGyTmB10j5CHvc4ZpNjv3ClcSkLYZnNNnNjkII1ghhIKg8nO6n0HcpqmsX73n9VL+2VTLvFi5CnGVtd5VL/bzI7La7yqX+3mUSELbtj6GTc/Uluy2u8ql/t5lXMotlysp3COGpdLJpzrlpa3csbfzXB0KNyzxUwU+a22dPnR6dxub2x4dIHtS3JVFskuCRdXFvixjU2zhiOd/FkeW/wDjdZw06+2BB/RXChy6q52Nkjq5XNcAdbLjzOFtB8yRCk8nK3qVTC4k5ueAQCf5u1vYa9arhPD4onKGeQ6+y2u8ql/t5kdltd5VL/bzKJQtm2PoZtzLLgOU1ZJVU7H1EjmPkY0tObYgnSDoTUCTOTPflL66PlJzBZbkk1g0VPKBCEKgtBULZU2tL6U3JYr6qFsqbWl9KbksWnSeNEyazwJfzzF8hCF0RzZWcu60shZEP+643PmZY24yOJUNXbZAiJjhfuNc9vvNBHJKpKAa1vrXk6LQpdSsfcwprJSvMVVH4MhER/qOg+w2UKpDJ+LPqoGm9uqMOjzG/wDhZ6m1NNepptScJJ+jGmhCF05ygw9iraVXpRclyteO9wf/AE8sKqbFW0qvSi5Lla8d7g/+nlhc9qvHZ0ek8CP88yqoQhIuALmTFquSWeWSZxdI57y65J05xuOALpsLmvKW/wBNq7jNPV59G9/FdoVVhKBGK7bEdRI3Emsae1kjlDwToIawuHtDg39VSVb9ip5GKQZrQ67ZgSb9qOpOu4efRb2qtcyb5D4WFlC0lRKZOd2PoO5TVN4t3vP6qX9sqFyc7qfQdymqaxbvef1Uv7ZVEu8TXISIQgIRAyFY2QISadjgNDJBfRp7ZpGvht+iXycNfTiSKSMjOz2Obbzlpt+tkn3BY71h5NNT4YMKRyeo3TVMLW20Oa831BrTnE8QUcrFkNSOfVCQbWJri4+k0tA4z+iqistFknhDGQhCIGIk8me/KX10fKTmCTOTPflL62PlJzBZL+aNFPJghCFQXAqFsqbWl9KbksV9VC2VNrS+lNyWLTpPGiZNZ4Mv55i+QvKpqWRMdI9wa1ouSVVsQy9AuII878cmgcOaNP6o5ZdCrvMBVUWW91Hnl5iQOZTgG7T1RxIsNRDbb+t2lU5SGI43NUd1dca80BrR5tWv2qPQG+zrJuR0Onq6qtRMqSwQTMlZNFC6YtJsM1xbqsdI4VGKQw7G56fRFIQ3XmHtmH+k6FCtpSTZZYm4tL/I0WG4BIsSBoNrjzaF9Kp4Zl21xDahmZ+Nly32t1j2XVqjkDgHNIcHAEEaQQdRC6Gq6Fi/pZzNtM6n/Uhi7FW0qvSi5Lla8d7g/wDp5YVU2KtpVelFyXK1473B/wDTywgmq8dh3SeBH+eZVUIXjWVkcMbpZXtjjYLue42AH/CONItPVKLZjydbFJFWxtDROXMktuyAXD7b5bf3fOpPKHZkjaCygjMrtXVpgWsHnazbO9tuBLbGso6mtfn1MrpSNQ0NY30WNsBxKqUk+BZFMjE69ibJtkNI2sc0Geoz7P03bFnWDBuC5aT7QkorlkdslT4e0QPb9IpwdDCS17L6wx2nRu2ItwXKhFpPiSksoeqFB5O5Z0deP4ElpLXMMlmSi2vRqcPO0lTivTyVEpk53U+g7lNU3i3e8/qpf2yoXJzup9B3KaprFu95/VS/tlUy7xNchIhCxfQqhjWXeaSymAda46q7S3+lu7wniW2U1HmZlFy5Fprq1kEb5XmzWC5trO8B50pq+p6rK+TNDM9znZrdQub2Wa3EZZznSvdIfxHQOAah7FrLJZZvNEIbQU9knjoppc14b1OWzXOt2zddjfeudI5lAoVaeHlE2srA52uB0ixB3RpHsKylRhePz0x/hPObusd2zD7NzhFlfsn8po6sZtupytFyy9wR4TTujzbi2QtUuBmlW0WzJrvyl9dHyk5gkzkz35S+uj5ScwVN/NFlXIEIQqC4FVcusnp6xsAgDD1MyE5zs3bBtrcRVqQp1zdclJFdlasi4sQmU+xHjFU5rYxTiJoBsZgLu3XHRuav/qgvqBxjwaX4w5l0whKdkrJbpD11quKjE5n+oHGPBpfjDmR9QOMeDS/GHMumEKBM5n+oHGPBpfjDmR9QOMeDS/GHMumEJCOZ/qBxjwab4w5lY8mtivGKcGKZtO6PSWkTAlp3Ra2o/wDNaeqFZXZKuW6JXZVG2O2RVchMn56Ns4nDAZHMIzXZ2oEH5qfxSmdJE5jbXObr0DQ4FbaE05ucnJ8xV1quKiuRV+x+feZ7yo2yLse4viBjhpxA2mYA5wdKGl8lzpItqaNXnJThQmcmySikcz/UBjHg0vxv9qPqAxjwaX43+1dMIUSRzP8AUBjHg0vxv9qPqAxjwaX43+1dMISEc3UWwbjcEjJYvozJI3B7XCaxBBuP5U52YBPYXawGwuA7QDbSFakJ1JrkM1khcHwqSKQueG2LSNBvujmUliEJfFKxu2ex7RfQLlpA+a2EJN54iwJrHdjXFJIHRwNgzpO1JdKBZpHbW0azq9pVM+oHGPBpfjDmXTCE8pOXFjRio8jmf6gcY8Gl+MOZH1A4x4NL8Ycy6YQokjmf6gcY8Gl+MOZH1A4x4NL8Ycy6YQkI5n+oHGPBpfjDmXtSbBeNxPbJGKZrmG4PVhzal0khIQtcAyIrYp6eWVkTcx8b3hsgdaxuQNGlMoIQpSm5cyMYqPIEIQokgQhCQgQhCQgQhCQgQhCQgQhCQgQhCQgQhCQgQhCQgQhCQgQhCQgQhCQgQhCQgQhCQgQhCQgQhCQgQhCQgQhCQj//2Q=="/>
          <p:cNvSpPr>
            <a:spLocks noChangeAspect="1" noChangeArrowheads="1"/>
          </p:cNvSpPr>
          <p:nvPr/>
        </p:nvSpPr>
        <p:spPr bwMode="auto">
          <a:xfrm>
            <a:off x="2714625" y="741760"/>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GB" sz="1350"/>
          </a:p>
        </p:txBody>
      </p:sp>
      <p:graphicFrame>
        <p:nvGraphicFramePr>
          <p:cNvPr id="8" name="Diagram 7"/>
          <p:cNvGraphicFramePr/>
          <p:nvPr/>
        </p:nvGraphicFramePr>
        <p:xfrm>
          <a:off x="1199456" y="0"/>
          <a:ext cx="9449912" cy="5321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1852785" y="3827416"/>
            <a:ext cx="1932424" cy="2246769"/>
          </a:xfrm>
          <a:prstGeom prst="rect">
            <a:avLst/>
          </a:prstGeom>
          <a:noFill/>
        </p:spPr>
        <p:txBody>
          <a:bodyPr wrap="square" rtlCol="0">
            <a:spAutoFit/>
          </a:bodyPr>
          <a:lstStyle/>
          <a:p>
            <a:pPr algn="ctr"/>
            <a:r>
              <a:rPr lang="en-GB" sz="1400" dirty="0">
                <a:solidFill>
                  <a:schemeClr val="accent5"/>
                </a:solidFill>
              </a:rPr>
              <a:t>Develop and apply material intelligence.</a:t>
            </a:r>
          </a:p>
          <a:p>
            <a:pPr algn="ctr"/>
            <a:endParaRPr lang="en-GB" sz="1400" dirty="0">
              <a:solidFill>
                <a:schemeClr val="accent5"/>
              </a:solidFill>
            </a:endParaRPr>
          </a:p>
          <a:p>
            <a:pPr algn="ctr"/>
            <a:r>
              <a:rPr lang="en-GB" sz="1400" dirty="0">
                <a:solidFill>
                  <a:schemeClr val="accent5"/>
                </a:solidFill>
              </a:rPr>
              <a:t>A single ‘gold source’ for your corporate materials information.</a:t>
            </a:r>
          </a:p>
          <a:p>
            <a:pPr algn="ctr"/>
            <a:endParaRPr lang="en-GB" sz="1400" dirty="0">
              <a:solidFill>
                <a:schemeClr val="accent5"/>
              </a:solidFill>
              <a:cs typeface="Arial" panose="020B0604020202020204" pitchFamily="34" charset="0"/>
            </a:endParaRPr>
          </a:p>
          <a:p>
            <a:pPr algn="ctr"/>
            <a:r>
              <a:rPr lang="en-GB" sz="1400" dirty="0">
                <a:solidFill>
                  <a:schemeClr val="accent5"/>
                </a:solidFill>
                <a:cs typeface="Arial" panose="020B0604020202020204" pitchFamily="34" charset="0"/>
              </a:rPr>
              <a:t>Targeted apps, when and where they are needed.</a:t>
            </a:r>
          </a:p>
        </p:txBody>
      </p:sp>
      <p:sp>
        <p:nvSpPr>
          <p:cNvPr id="12" name="TextBox 11"/>
          <p:cNvSpPr txBox="1"/>
          <p:nvPr/>
        </p:nvSpPr>
        <p:spPr>
          <a:xfrm>
            <a:off x="4111847" y="3822796"/>
            <a:ext cx="1820415" cy="2246769"/>
          </a:xfrm>
          <a:prstGeom prst="rect">
            <a:avLst/>
          </a:prstGeom>
          <a:noFill/>
        </p:spPr>
        <p:txBody>
          <a:bodyPr wrap="square" rtlCol="0">
            <a:spAutoFit/>
          </a:bodyPr>
          <a:lstStyle/>
          <a:p>
            <a:pPr algn="ctr"/>
            <a:r>
              <a:rPr lang="en-GB" sz="1400" dirty="0">
                <a:solidFill>
                  <a:schemeClr val="accent1"/>
                </a:solidFill>
              </a:rPr>
              <a:t>An unrivalled catalog of materials property data and related information. </a:t>
            </a:r>
          </a:p>
          <a:p>
            <a:pPr algn="ctr"/>
            <a:endParaRPr lang="en-GB" sz="1400" dirty="0">
              <a:solidFill>
                <a:schemeClr val="accent1"/>
              </a:solidFill>
            </a:endParaRPr>
          </a:p>
          <a:p>
            <a:pPr algn="ctr"/>
            <a:r>
              <a:rPr lang="en-GB" sz="1400" dirty="0">
                <a:solidFill>
                  <a:schemeClr val="accent1"/>
                </a:solidFill>
              </a:rPr>
              <a:t>Licensed from leading providers or researched and maintained by our expert team.</a:t>
            </a:r>
            <a:endParaRPr lang="en-GB" sz="1400" dirty="0">
              <a:solidFill>
                <a:schemeClr val="accent1"/>
              </a:solidFill>
              <a:cs typeface="Arial" panose="020B0604020202020204" pitchFamily="34" charset="0"/>
            </a:endParaRPr>
          </a:p>
        </p:txBody>
      </p:sp>
      <p:sp>
        <p:nvSpPr>
          <p:cNvPr id="13" name="TextBox 12"/>
          <p:cNvSpPr txBox="1"/>
          <p:nvPr/>
        </p:nvSpPr>
        <p:spPr>
          <a:xfrm>
            <a:off x="6253972" y="3793654"/>
            <a:ext cx="1960844" cy="2031325"/>
          </a:xfrm>
          <a:prstGeom prst="rect">
            <a:avLst/>
          </a:prstGeom>
          <a:noFill/>
        </p:spPr>
        <p:txBody>
          <a:bodyPr wrap="square" rtlCol="0">
            <a:spAutoFit/>
          </a:bodyPr>
          <a:lstStyle/>
          <a:p>
            <a:pPr algn="ctr"/>
            <a:r>
              <a:rPr lang="en-GB" sz="1400" dirty="0">
                <a:solidFill>
                  <a:schemeClr val="accent3"/>
                </a:solidFill>
              </a:rPr>
              <a:t>Project Managers and Materials Consultants work closely with you to establish which services you need and to project-manage and deliver those services quickly, efficiently, and effectively.</a:t>
            </a:r>
            <a:endParaRPr lang="en-GB" sz="1400" dirty="0">
              <a:solidFill>
                <a:schemeClr val="accent3"/>
              </a:solidFill>
              <a:cs typeface="Arial" panose="020B0604020202020204" pitchFamily="34" charset="0"/>
            </a:endParaRPr>
          </a:p>
        </p:txBody>
      </p:sp>
      <p:sp>
        <p:nvSpPr>
          <p:cNvPr id="14" name="TextBox 13"/>
          <p:cNvSpPr txBox="1"/>
          <p:nvPr/>
        </p:nvSpPr>
        <p:spPr>
          <a:xfrm>
            <a:off x="8516700" y="3822796"/>
            <a:ext cx="2069115" cy="2462213"/>
          </a:xfrm>
          <a:prstGeom prst="rect">
            <a:avLst/>
          </a:prstGeom>
          <a:noFill/>
        </p:spPr>
        <p:txBody>
          <a:bodyPr wrap="square" rtlCol="0">
            <a:spAutoFit/>
          </a:bodyPr>
          <a:lstStyle/>
          <a:p>
            <a:pPr algn="ctr"/>
            <a:r>
              <a:rPr lang="en-GB" sz="1400" dirty="0">
                <a:solidFill>
                  <a:schemeClr val="accent6">
                    <a:lumMod val="75000"/>
                  </a:schemeClr>
                </a:solidFill>
              </a:rPr>
              <a:t>Our consortia bring together leading engineering enterprises to share knowledge and drive materials information technology.</a:t>
            </a:r>
          </a:p>
          <a:p>
            <a:pPr algn="ctr"/>
            <a:endParaRPr lang="en-GB" sz="1400" dirty="0">
              <a:solidFill>
                <a:schemeClr val="accent6">
                  <a:lumMod val="75000"/>
                </a:schemeClr>
              </a:solidFill>
            </a:endParaRPr>
          </a:p>
          <a:p>
            <a:pPr algn="ctr"/>
            <a:r>
              <a:rPr lang="en-GB" sz="1400" dirty="0">
                <a:solidFill>
                  <a:schemeClr val="accent6">
                    <a:lumMod val="75000"/>
                  </a:schemeClr>
                </a:solidFill>
              </a:rPr>
              <a:t>Granta is actively engaged in a wide range of industry collaborative projects.</a:t>
            </a:r>
            <a:endParaRPr lang="en-GB" sz="1400" dirty="0">
              <a:solidFill>
                <a:schemeClr val="accent6">
                  <a:lumMod val="75000"/>
                </a:schemeClr>
              </a:solidFill>
              <a:cs typeface="Arial" panose="020B0604020202020204" pitchFamily="34" charset="0"/>
            </a:endParaRPr>
          </a:p>
        </p:txBody>
      </p:sp>
      <p:sp>
        <p:nvSpPr>
          <p:cNvPr id="3" name="Footer Placeholder 2">
            <a:extLst>
              <a:ext uri="{FF2B5EF4-FFF2-40B4-BE49-F238E27FC236}">
                <a16:creationId xmlns:a16="http://schemas.microsoft.com/office/drawing/2014/main" id="{F4C61CFB-4757-489E-9093-9501C4F3D927}"/>
              </a:ext>
            </a:extLst>
          </p:cNvPr>
          <p:cNvSpPr>
            <a:spLocks noGrp="1"/>
          </p:cNvSpPr>
          <p:nvPr>
            <p:ph type="ftr" sz="quarter" idx="3"/>
          </p:nvPr>
        </p:nvSpPr>
        <p:spPr/>
        <p:txBody>
          <a:bodyPr/>
          <a:lstStyle/>
          <a:p>
            <a:r>
              <a:rPr lang="en-GB"/>
              <a:t>© Granta Design | CONFIDENTIAL</a:t>
            </a:r>
            <a:endParaRPr lang="en-GB" dirty="0"/>
          </a:p>
        </p:txBody>
      </p:sp>
      <p:pic>
        <p:nvPicPr>
          <p:cNvPr id="11" name="Picture 9">
            <a:extLst>
              <a:ext uri="{FF2B5EF4-FFF2-40B4-BE49-F238E27FC236}">
                <a16:creationId xmlns:a16="http://schemas.microsoft.com/office/drawing/2014/main" id="{91F1B76D-2C53-442B-875C-E355E46CB3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15" name="Picture 10">
            <a:extLst>
              <a:ext uri="{FF2B5EF4-FFF2-40B4-BE49-F238E27FC236}">
                <a16:creationId xmlns:a16="http://schemas.microsoft.com/office/drawing/2014/main" id="{DB20F766-8356-4F42-9B97-AFA9DDABF6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9837018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9" descr="Screen Shot 2017-11-02 at 12.44.16.png">
            <a:extLst>
              <a:ext uri="{FF2B5EF4-FFF2-40B4-BE49-F238E27FC236}">
                <a16:creationId xmlns:a16="http://schemas.microsoft.com/office/drawing/2014/main" id="{34039FD1-FD88-4DAE-8E1F-58053965F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983459"/>
          </a:xfrm>
          <a:prstGeom prst="rect">
            <a:avLst/>
          </a:prstGeom>
        </p:spPr>
      </p:pic>
      <p:sp>
        <p:nvSpPr>
          <p:cNvPr id="2" name="Title 1"/>
          <p:cNvSpPr>
            <a:spLocks noGrp="1"/>
          </p:cNvSpPr>
          <p:nvPr>
            <p:ph type="title"/>
          </p:nvPr>
        </p:nvSpPr>
        <p:spPr>
          <a:xfrm>
            <a:off x="1779" y="5953"/>
            <a:ext cx="11163300" cy="971550"/>
          </a:xfrm>
        </p:spPr>
        <p:txBody>
          <a:bodyPr>
            <a:normAutofit/>
          </a:bodyPr>
          <a:lstStyle/>
          <a:p>
            <a:r>
              <a:rPr lang="en-GB" sz="4400" dirty="0" err="1">
                <a:latin typeface="Calibri Light" panose="020F0302020204030204" pitchFamily="34" charset="0"/>
                <a:cs typeface="Calibri Light" panose="020F0302020204030204" pitchFamily="34" charset="0"/>
              </a:rPr>
              <a:t>Granta</a:t>
            </a:r>
            <a:r>
              <a:rPr lang="en-GB" sz="4400" dirty="0">
                <a:latin typeface="Calibri Light" panose="020F0302020204030204" pitchFamily="34" charset="0"/>
                <a:cs typeface="Calibri Light" panose="020F0302020204030204" pitchFamily="34" charset="0"/>
              </a:rPr>
              <a:t> for education</a:t>
            </a:r>
          </a:p>
        </p:txBody>
      </p:sp>
      <p:pic>
        <p:nvPicPr>
          <p:cNvPr id="85" name="Picture 84"/>
          <p:cNvPicPr>
            <a:picLocks noChangeAspect="1"/>
          </p:cNvPicPr>
          <p:nvPr/>
        </p:nvPicPr>
        <p:blipFill>
          <a:blip r:embed="rId4"/>
          <a:stretch>
            <a:fillRect/>
          </a:stretch>
        </p:blipFill>
        <p:spPr>
          <a:xfrm>
            <a:off x="2445218" y="1207908"/>
            <a:ext cx="7251182" cy="5245428"/>
          </a:xfrm>
          <a:prstGeom prst="rect">
            <a:avLst/>
          </a:prstGeom>
        </p:spPr>
      </p:pic>
      <p:sp>
        <p:nvSpPr>
          <p:cNvPr id="3" name="Footer Placeholder 2">
            <a:extLst>
              <a:ext uri="{FF2B5EF4-FFF2-40B4-BE49-F238E27FC236}">
                <a16:creationId xmlns:a16="http://schemas.microsoft.com/office/drawing/2014/main" id="{CDA29CAC-8D71-4121-9B39-2CB8B82CE709}"/>
              </a:ext>
            </a:extLst>
          </p:cNvPr>
          <p:cNvSpPr>
            <a:spLocks noGrp="1"/>
          </p:cNvSpPr>
          <p:nvPr>
            <p:ph type="ftr" sz="quarter" idx="3"/>
          </p:nvPr>
        </p:nvSpPr>
        <p:spPr/>
        <p:txBody>
          <a:bodyPr/>
          <a:lstStyle/>
          <a:p>
            <a:r>
              <a:rPr lang="en-GB"/>
              <a:t>© Granta Design | CONFIDENTIAL</a:t>
            </a:r>
            <a:endParaRPr lang="en-GB" dirty="0"/>
          </a:p>
        </p:txBody>
      </p:sp>
      <p:pic>
        <p:nvPicPr>
          <p:cNvPr id="6" name="Picture 9">
            <a:extLst>
              <a:ext uri="{FF2B5EF4-FFF2-40B4-BE49-F238E27FC236}">
                <a16:creationId xmlns:a16="http://schemas.microsoft.com/office/drawing/2014/main" id="{AB31F09E-EB16-4B4A-94DF-8A9F7A1C92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7" name="Picture 10">
            <a:extLst>
              <a:ext uri="{FF2B5EF4-FFF2-40B4-BE49-F238E27FC236}">
                <a16:creationId xmlns:a16="http://schemas.microsoft.com/office/drawing/2014/main" id="{FBF67A6E-2A15-4CA6-AA0C-03E14FEA1C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446683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9" descr="Screen Shot 2017-11-02 at 12.44.16.png">
            <a:extLst>
              <a:ext uri="{FF2B5EF4-FFF2-40B4-BE49-F238E27FC236}">
                <a16:creationId xmlns:a16="http://schemas.microsoft.com/office/drawing/2014/main" id="{A4A264F3-F012-4744-B0F1-AF6A46886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983459"/>
          </a:xfrm>
          <a:prstGeom prst="rect">
            <a:avLst/>
          </a:prstGeom>
        </p:spPr>
      </p:pic>
      <p:sp>
        <p:nvSpPr>
          <p:cNvPr id="2" name="Title 1">
            <a:extLst>
              <a:ext uri="{FF2B5EF4-FFF2-40B4-BE49-F238E27FC236}">
                <a16:creationId xmlns:a16="http://schemas.microsoft.com/office/drawing/2014/main" id="{91D21990-917B-4E96-8B13-32D3C653A52D}"/>
              </a:ext>
            </a:extLst>
          </p:cNvPr>
          <p:cNvSpPr>
            <a:spLocks noGrp="1"/>
          </p:cNvSpPr>
          <p:nvPr>
            <p:ph type="title"/>
          </p:nvPr>
        </p:nvSpPr>
        <p:spPr>
          <a:xfrm>
            <a:off x="0" y="25208"/>
            <a:ext cx="11163300" cy="971550"/>
          </a:xfrm>
        </p:spPr>
        <p:txBody>
          <a:bodyPr>
            <a:normAutofit/>
          </a:bodyPr>
          <a:lstStyle/>
          <a:p>
            <a:r>
              <a:rPr lang="en-GB" sz="4400" dirty="0">
                <a:latin typeface="Calibri Light" panose="020F0302020204030204" pitchFamily="34" charset="0"/>
                <a:cs typeface="Calibri Light" panose="020F0302020204030204" pitchFamily="34" charset="0"/>
              </a:rPr>
              <a:t>Example Project – Accelerated Metallurgy</a:t>
            </a:r>
          </a:p>
        </p:txBody>
      </p:sp>
      <p:sp>
        <p:nvSpPr>
          <p:cNvPr id="3" name="Footer Placeholder 2">
            <a:extLst>
              <a:ext uri="{FF2B5EF4-FFF2-40B4-BE49-F238E27FC236}">
                <a16:creationId xmlns:a16="http://schemas.microsoft.com/office/drawing/2014/main" id="{26288A33-4E94-4CC2-8EFC-58727153D7D6}"/>
              </a:ext>
            </a:extLst>
          </p:cNvPr>
          <p:cNvSpPr>
            <a:spLocks noGrp="1"/>
          </p:cNvSpPr>
          <p:nvPr>
            <p:ph type="ftr" sz="quarter" idx="3"/>
          </p:nvPr>
        </p:nvSpPr>
        <p:spPr/>
        <p:txBody>
          <a:bodyPr/>
          <a:lstStyle/>
          <a:p>
            <a:r>
              <a:rPr lang="en-GB"/>
              <a:t>© Granta Design | CONFIDENTIAL</a:t>
            </a:r>
            <a:endParaRPr lang="en-GB" dirty="0"/>
          </a:p>
        </p:txBody>
      </p:sp>
      <p:pic>
        <p:nvPicPr>
          <p:cNvPr id="4" name="Content Placeholder 6">
            <a:extLst>
              <a:ext uri="{FF2B5EF4-FFF2-40B4-BE49-F238E27FC236}">
                <a16:creationId xmlns:a16="http://schemas.microsoft.com/office/drawing/2014/main" id="{85519F9C-E14C-474E-A31D-DAB4171276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44" y="1274198"/>
            <a:ext cx="2028618" cy="868502"/>
          </a:xfrm>
          <a:prstGeom prst="rect">
            <a:avLst/>
          </a:prstGeom>
        </p:spPr>
      </p:pic>
      <p:sp>
        <p:nvSpPr>
          <p:cNvPr id="5" name="Content Placeholder 2">
            <a:extLst>
              <a:ext uri="{FF2B5EF4-FFF2-40B4-BE49-F238E27FC236}">
                <a16:creationId xmlns:a16="http://schemas.microsoft.com/office/drawing/2014/main" id="{2B1B0C3D-1C8D-42CE-8140-96810D3AC029}"/>
              </a:ext>
            </a:extLst>
          </p:cNvPr>
          <p:cNvSpPr txBox="1">
            <a:spLocks/>
          </p:cNvSpPr>
          <p:nvPr/>
        </p:nvSpPr>
        <p:spPr>
          <a:xfrm>
            <a:off x="467544" y="1333499"/>
            <a:ext cx="8229600" cy="5173060"/>
          </a:xfrm>
          <a:prstGeom prst="rect">
            <a:avLst/>
          </a:prstGeom>
        </p:spPr>
        <p:txBody>
          <a:bodyPr vert="horz" lIns="91440" tIns="45720" rIns="91440" bIns="45720" rtlCol="0">
            <a:noAutofit/>
          </a:bodyPr>
          <a:lstStyle>
            <a:lvl1pPr marL="266700" indent="-266700" algn="l" defTabSz="914400" rtl="0" eaLnBrk="1" latinLnBrk="0" hangingPunct="1">
              <a:spcBef>
                <a:spcPts val="12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34988" indent="-268288" algn="l" defTabSz="914400" rtl="0" eaLnBrk="1" latinLnBrk="0" hangingPunct="1">
              <a:spcBef>
                <a:spcPct val="20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2pPr>
            <a:lvl3pPr marL="715963" indent="-180975" algn="l" defTabSz="914400" rtl="0" eaLnBrk="1" latinLnBrk="0" hangingPunct="1">
              <a:spcBef>
                <a:spcPts val="400"/>
              </a:spcBef>
              <a:buFont typeface="Wingdings" panose="05000000000000000000" pitchFamily="2" charset="2"/>
              <a:buChar char="§"/>
              <a:defRPr sz="1800" kern="1200">
                <a:solidFill>
                  <a:schemeClr val="accent1"/>
                </a:solidFill>
                <a:latin typeface="Arial" panose="020B0604020202020204" pitchFamily="34" charset="0"/>
                <a:ea typeface="+mn-ea"/>
                <a:cs typeface="Arial" panose="020B0604020202020204" pitchFamily="34" charset="0"/>
              </a:defRPr>
            </a:lvl3pPr>
            <a:lvl4pPr marL="898525" indent="-182563" algn="l" defTabSz="914400" rtl="0" eaLnBrk="1" latinLnBrk="0" hangingPunct="1">
              <a:spcBef>
                <a:spcPct val="20000"/>
              </a:spcBef>
              <a:buFont typeface="Arial" panose="020B0604020202020204" pitchFamily="34" charset="0"/>
              <a:buChar char="•"/>
              <a:defRPr sz="1600" kern="1200">
                <a:solidFill>
                  <a:schemeClr val="accent1"/>
                </a:solidFill>
                <a:latin typeface="Arial" panose="020B0604020202020204" pitchFamily="34" charset="0"/>
                <a:ea typeface="+mn-ea"/>
                <a:cs typeface="Arial" panose="020B0604020202020204" pitchFamily="34" charset="0"/>
              </a:defRPr>
            </a:lvl4pPr>
            <a:lvl5pPr marL="1077913" indent="-180975" algn="l" defTabSz="914400" rtl="0" eaLnBrk="1" latinLnBrk="0" hangingPunct="1">
              <a:spcBef>
                <a:spcPct val="20000"/>
              </a:spcBef>
              <a:buFont typeface="Arial" panose="020B0604020202020204" pitchFamily="34" charset="0"/>
              <a:buChar char="•"/>
              <a:defRPr sz="1400"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t>			28 partner EU project</a:t>
            </a:r>
          </a:p>
          <a:p>
            <a:pPr marL="0" indent="0">
              <a:buNone/>
            </a:pPr>
            <a:r>
              <a:rPr lang="en-GB" sz="2000" dirty="0"/>
              <a:t>			Project nearing completion</a:t>
            </a:r>
          </a:p>
          <a:p>
            <a:pPr marL="0" indent="0">
              <a:buNone/>
            </a:pPr>
            <a:r>
              <a:rPr lang="en-GB" sz="2000" dirty="0"/>
              <a:t>Combines:</a:t>
            </a:r>
          </a:p>
          <a:p>
            <a:pPr marL="457200" indent="-457200">
              <a:buAutoNum type="arabicPeriod"/>
            </a:pPr>
            <a:r>
              <a:rPr lang="en-GB" sz="2000" dirty="0"/>
              <a:t>Large scale computational exploration of new alloys (25,000+)</a:t>
            </a:r>
          </a:p>
          <a:p>
            <a:pPr marL="457200" indent="-457200">
              <a:buAutoNum type="arabicPeriod"/>
            </a:pPr>
            <a:r>
              <a:rPr lang="en-GB" sz="2000" dirty="0"/>
              <a:t>High throughput synthesis of new alloys – 1 every 20-30 seconds.</a:t>
            </a:r>
          </a:p>
          <a:p>
            <a:pPr marL="457200" indent="-457200">
              <a:buAutoNum type="arabicPeriod"/>
            </a:pPr>
            <a:r>
              <a:rPr lang="en-GB" sz="2000" dirty="0"/>
              <a:t>High throughput and distributed testing and characterisation</a:t>
            </a:r>
          </a:p>
          <a:p>
            <a:pPr marL="0" indent="0">
              <a:buNone/>
            </a:pPr>
            <a:endParaRPr lang="en-GB" sz="2000" dirty="0"/>
          </a:p>
          <a:p>
            <a:pPr marL="0" indent="0">
              <a:buNone/>
            </a:pPr>
            <a:r>
              <a:rPr lang="en-GB" sz="2000" dirty="0"/>
              <a:t>All data in a shared Granta MI database, a ‘Virtual Alloy Library’</a:t>
            </a:r>
            <a:endParaRPr lang="en-GB" dirty="0"/>
          </a:p>
          <a:p>
            <a:pPr lvl="1"/>
            <a:r>
              <a:rPr lang="en-GB" dirty="0"/>
              <a:t>Strong standardisation</a:t>
            </a:r>
          </a:p>
          <a:p>
            <a:pPr lvl="1"/>
            <a:r>
              <a:rPr lang="en-GB" dirty="0"/>
              <a:t>All data linked appropriately and automatically</a:t>
            </a:r>
          </a:p>
          <a:p>
            <a:pPr lvl="1"/>
            <a:r>
              <a:rPr lang="en-GB" dirty="0"/>
              <a:t>All data accessible by all partners</a:t>
            </a:r>
          </a:p>
          <a:p>
            <a:pPr lvl="1"/>
            <a:r>
              <a:rPr lang="en-GB" dirty="0"/>
              <a:t>All compositions screened for risk as part of R&amp;D</a:t>
            </a:r>
          </a:p>
          <a:p>
            <a:pPr lvl="1"/>
            <a:endParaRPr lang="en-GB" dirty="0"/>
          </a:p>
          <a:p>
            <a:pPr lvl="1"/>
            <a:endParaRPr lang="en-GB" dirty="0"/>
          </a:p>
          <a:p>
            <a:pPr marL="266700" lvl="1" indent="0">
              <a:buFont typeface="Arial" panose="020B0604020202020204" pitchFamily="34" charset="0"/>
              <a:buNone/>
            </a:pPr>
            <a:endParaRPr lang="en-GB" dirty="0"/>
          </a:p>
        </p:txBody>
      </p:sp>
      <p:pic>
        <p:nvPicPr>
          <p:cNvPr id="7" name="Picture 9">
            <a:extLst>
              <a:ext uri="{FF2B5EF4-FFF2-40B4-BE49-F238E27FC236}">
                <a16:creationId xmlns:a16="http://schemas.microsoft.com/office/drawing/2014/main" id="{186B1C9D-D0DD-4344-88B9-B3160C28C8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8" name="Picture 10">
            <a:extLst>
              <a:ext uri="{FF2B5EF4-FFF2-40B4-BE49-F238E27FC236}">
                <a16:creationId xmlns:a16="http://schemas.microsoft.com/office/drawing/2014/main" id="{D840A338-257D-4054-8D75-D5533E8893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204583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wipe(left)">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wipe(left)">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wipe(left)">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xEl>
                                              <p:pRg st="10" end="10"/>
                                            </p:txEl>
                                          </p:spTgt>
                                        </p:tgtEl>
                                        <p:attrNameLst>
                                          <p:attrName>style.visibility</p:attrName>
                                        </p:attrNameLst>
                                      </p:cBhvr>
                                      <p:to>
                                        <p:strVal val="visible"/>
                                      </p:to>
                                    </p:set>
                                    <p:animEffect transition="in" filter="wipe(left)">
                                      <p:cBhvr>
                                        <p:cTn id="52" dur="500"/>
                                        <p:tgtEl>
                                          <p:spTgt spid="5">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
                                            <p:txEl>
                                              <p:pRg st="11" end="11"/>
                                            </p:txEl>
                                          </p:spTgt>
                                        </p:tgtEl>
                                        <p:attrNameLst>
                                          <p:attrName>style.visibility</p:attrName>
                                        </p:attrNameLst>
                                      </p:cBhvr>
                                      <p:to>
                                        <p:strVal val="visible"/>
                                      </p:to>
                                    </p:set>
                                    <p:animEffect transition="in" filter="wipe(left)">
                                      <p:cBhvr>
                                        <p:cTn id="57"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9" descr="Screen Shot 2017-11-02 at 12.44.16.png">
            <a:extLst>
              <a:ext uri="{FF2B5EF4-FFF2-40B4-BE49-F238E27FC236}">
                <a16:creationId xmlns:a16="http://schemas.microsoft.com/office/drawing/2014/main" id="{DC2116FB-1B0D-446E-999A-2ECEC392E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196976"/>
          </a:xfrm>
          <a:prstGeom prst="rect">
            <a:avLst/>
          </a:prstGeom>
        </p:spPr>
      </p:pic>
      <p:sp>
        <p:nvSpPr>
          <p:cNvPr id="2" name="Title 1">
            <a:extLst>
              <a:ext uri="{FF2B5EF4-FFF2-40B4-BE49-F238E27FC236}">
                <a16:creationId xmlns:a16="http://schemas.microsoft.com/office/drawing/2014/main" id="{C34DB3D9-174E-467E-8215-A1E2D96C63A0}"/>
              </a:ext>
            </a:extLst>
          </p:cNvPr>
          <p:cNvSpPr>
            <a:spLocks noGrp="1"/>
          </p:cNvSpPr>
          <p:nvPr>
            <p:ph type="title"/>
          </p:nvPr>
        </p:nvSpPr>
        <p:spPr>
          <a:xfrm>
            <a:off x="0" y="112712"/>
            <a:ext cx="11163300" cy="971550"/>
          </a:xfrm>
        </p:spPr>
        <p:txBody>
          <a:bodyPr>
            <a:noAutofit/>
          </a:bodyPr>
          <a:lstStyle/>
          <a:p>
            <a:r>
              <a:rPr lang="en-GB" sz="4400" dirty="0">
                <a:latin typeface="Calibri Light" panose="020F0302020204030204" pitchFamily="34" charset="0"/>
                <a:cs typeface="Calibri Light" panose="020F0302020204030204" pitchFamily="34" charset="0"/>
              </a:rPr>
              <a:t>Trace Element vs. Major Alloying Component </a:t>
            </a:r>
          </a:p>
        </p:txBody>
      </p:sp>
      <p:sp>
        <p:nvSpPr>
          <p:cNvPr id="4" name="Footer Placeholder 3">
            <a:extLst>
              <a:ext uri="{FF2B5EF4-FFF2-40B4-BE49-F238E27FC236}">
                <a16:creationId xmlns:a16="http://schemas.microsoft.com/office/drawing/2014/main" id="{003D36CC-D28B-4548-8588-045D5AAB0C0A}"/>
              </a:ext>
            </a:extLst>
          </p:cNvPr>
          <p:cNvSpPr>
            <a:spLocks noGrp="1"/>
          </p:cNvSpPr>
          <p:nvPr>
            <p:ph type="ftr" sz="quarter" idx="3"/>
          </p:nvPr>
        </p:nvSpPr>
        <p:spPr/>
        <p:txBody>
          <a:bodyPr/>
          <a:lstStyle/>
          <a:p>
            <a:r>
              <a:rPr lang="en-GB"/>
              <a:t>© Granta Design | CONFIDENTIAL</a:t>
            </a:r>
            <a:endParaRPr lang="en-GB" dirty="0"/>
          </a:p>
        </p:txBody>
      </p:sp>
      <p:pic>
        <p:nvPicPr>
          <p:cNvPr id="2050" name="Picture 2" descr="image002">
            <a:extLst>
              <a:ext uri="{FF2B5EF4-FFF2-40B4-BE49-F238E27FC236}">
                <a16:creationId xmlns:a16="http://schemas.microsoft.com/office/drawing/2014/main" id="{4BB04284-93B8-49B4-858C-402EC43D57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28" y="1272042"/>
            <a:ext cx="8219703" cy="515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C2C8261A-9814-4ACC-9DD5-09C709BA53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7" name="Picture 10">
            <a:extLst>
              <a:ext uri="{FF2B5EF4-FFF2-40B4-BE49-F238E27FC236}">
                <a16:creationId xmlns:a16="http://schemas.microsoft.com/office/drawing/2014/main" id="{47107503-00A8-4F1D-9E1E-E530DD299D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3831331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9" descr="Screen Shot 2017-11-02 at 12.44.16.png">
            <a:extLst>
              <a:ext uri="{FF2B5EF4-FFF2-40B4-BE49-F238E27FC236}">
                <a16:creationId xmlns:a16="http://schemas.microsoft.com/office/drawing/2014/main" id="{D560D94C-7F6E-4E20-BEA0-294FF111F5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983459"/>
          </a:xfrm>
          <a:prstGeom prst="rect">
            <a:avLst/>
          </a:prstGeom>
        </p:spPr>
      </p:pic>
      <p:sp>
        <p:nvSpPr>
          <p:cNvPr id="2" name="Title 1">
            <a:extLst>
              <a:ext uri="{FF2B5EF4-FFF2-40B4-BE49-F238E27FC236}">
                <a16:creationId xmlns:a16="http://schemas.microsoft.com/office/drawing/2014/main" id="{B9E497AB-18D7-4CBD-B56A-212C5CF53518}"/>
              </a:ext>
            </a:extLst>
          </p:cNvPr>
          <p:cNvSpPr>
            <a:spLocks noGrp="1"/>
          </p:cNvSpPr>
          <p:nvPr>
            <p:ph type="title"/>
          </p:nvPr>
        </p:nvSpPr>
        <p:spPr>
          <a:xfrm>
            <a:off x="1779" y="5953"/>
            <a:ext cx="11163300" cy="971550"/>
          </a:xfrm>
        </p:spPr>
        <p:txBody>
          <a:bodyPr>
            <a:normAutofit/>
          </a:bodyPr>
          <a:lstStyle/>
          <a:p>
            <a:r>
              <a:rPr lang="en-GB" sz="4400" dirty="0">
                <a:latin typeface="Calibri Light" panose="020F0302020204030204" pitchFamily="34" charset="0"/>
                <a:cs typeface="Calibri Light" panose="020F0302020204030204" pitchFamily="34" charset="0"/>
              </a:rPr>
              <a:t>Example Project - HITEA</a:t>
            </a:r>
          </a:p>
        </p:txBody>
      </p:sp>
      <p:sp>
        <p:nvSpPr>
          <p:cNvPr id="3" name="Footer Placeholder 2">
            <a:extLst>
              <a:ext uri="{FF2B5EF4-FFF2-40B4-BE49-F238E27FC236}">
                <a16:creationId xmlns:a16="http://schemas.microsoft.com/office/drawing/2014/main" id="{B7B35A67-CA54-496D-A6D7-B85AF671A2BD}"/>
              </a:ext>
            </a:extLst>
          </p:cNvPr>
          <p:cNvSpPr>
            <a:spLocks noGrp="1"/>
          </p:cNvSpPr>
          <p:nvPr>
            <p:ph type="ftr" sz="quarter" idx="3"/>
          </p:nvPr>
        </p:nvSpPr>
        <p:spPr/>
        <p:txBody>
          <a:bodyPr/>
          <a:lstStyle/>
          <a:p>
            <a:r>
              <a:rPr lang="en-GB"/>
              <a:t>© Granta Design | CONFIDENTIAL</a:t>
            </a:r>
            <a:endParaRPr lang="en-GB" dirty="0"/>
          </a:p>
        </p:txBody>
      </p:sp>
      <p:pic>
        <p:nvPicPr>
          <p:cNvPr id="4" name="Picture 2">
            <a:extLst>
              <a:ext uri="{FF2B5EF4-FFF2-40B4-BE49-F238E27FC236}">
                <a16:creationId xmlns:a16="http://schemas.microsoft.com/office/drawing/2014/main" id="{A94EE666-BF79-4746-8E0A-4124456D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39" y="1304155"/>
            <a:ext cx="4863980" cy="3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a:extLst>
              <a:ext uri="{FF2B5EF4-FFF2-40B4-BE49-F238E27FC236}">
                <a16:creationId xmlns:a16="http://schemas.microsoft.com/office/drawing/2014/main" id="{AFEFF1EA-2D28-4B56-90AA-5A43599D699F}"/>
              </a:ext>
            </a:extLst>
          </p:cNvPr>
          <p:cNvSpPr txBox="1">
            <a:spLocks/>
          </p:cNvSpPr>
          <p:nvPr/>
        </p:nvSpPr>
        <p:spPr>
          <a:xfrm>
            <a:off x="5375920" y="1304155"/>
            <a:ext cx="4863981" cy="2670174"/>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Consortium of leading UK aerospace partners</a:t>
            </a:r>
          </a:p>
          <a:p>
            <a:pPr lvl="1"/>
            <a:r>
              <a:rPr lang="en-GB" dirty="0"/>
              <a:t>Identification of substitutes to Hexavalent Chromium (</a:t>
            </a:r>
            <a:r>
              <a:rPr lang="en-GB" dirty="0" err="1"/>
              <a:t>REACh</a:t>
            </a:r>
            <a:r>
              <a:rPr lang="en-GB" dirty="0"/>
              <a:t>)</a:t>
            </a:r>
          </a:p>
          <a:p>
            <a:r>
              <a:rPr lang="en-GB" dirty="0"/>
              <a:t>Distributed test programme</a:t>
            </a:r>
          </a:p>
          <a:p>
            <a:pPr lvl="1"/>
            <a:r>
              <a:rPr lang="en-GB" dirty="0"/>
              <a:t>Shared burden, shared benefit</a:t>
            </a:r>
          </a:p>
          <a:p>
            <a:pPr lvl="1"/>
            <a:r>
              <a:rPr lang="en-GB" dirty="0"/>
              <a:t>Strong standardisation activity</a:t>
            </a:r>
          </a:p>
          <a:p>
            <a:pPr lvl="1"/>
            <a:r>
              <a:rPr lang="en-GB" dirty="0"/>
              <a:t>Significant high value data</a:t>
            </a:r>
          </a:p>
          <a:p>
            <a:pPr lvl="1"/>
            <a:endParaRPr lang="en-GB" dirty="0"/>
          </a:p>
        </p:txBody>
      </p:sp>
      <p:sp>
        <p:nvSpPr>
          <p:cNvPr id="6" name="Content Placeholder 2">
            <a:extLst>
              <a:ext uri="{FF2B5EF4-FFF2-40B4-BE49-F238E27FC236}">
                <a16:creationId xmlns:a16="http://schemas.microsoft.com/office/drawing/2014/main" id="{40F9E643-D7D2-49CD-AD9C-6449EBECC030}"/>
              </a:ext>
            </a:extLst>
          </p:cNvPr>
          <p:cNvSpPr txBox="1">
            <a:spLocks/>
          </p:cNvSpPr>
          <p:nvPr/>
        </p:nvSpPr>
        <p:spPr>
          <a:xfrm>
            <a:off x="191344" y="4869159"/>
            <a:ext cx="8366489" cy="2392014"/>
          </a:xfrm>
          <a:prstGeom prst="rect">
            <a:avLst/>
          </a:prstGeom>
        </p:spPr>
        <p:txBody>
          <a:bodyPr vert="horz" lIns="91440" tIns="45720" rIns="91440" bIns="45720" rtlCol="0">
            <a:normAutofit/>
          </a:bodyPr>
          <a:lstStyle>
            <a:lvl1pPr marL="266700" indent="-266700" algn="l" defTabSz="914400" rtl="0" eaLnBrk="1" latinLnBrk="0" hangingPunct="1">
              <a:spcBef>
                <a:spcPts val="12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34988" indent="-268288" algn="l" defTabSz="914400" rtl="0" eaLnBrk="1" latinLnBrk="0" hangingPunct="1">
              <a:spcBef>
                <a:spcPct val="20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2pPr>
            <a:lvl3pPr marL="715963" indent="-180975" algn="l" defTabSz="914400" rtl="0" eaLnBrk="1" latinLnBrk="0" hangingPunct="1">
              <a:spcBef>
                <a:spcPts val="400"/>
              </a:spcBef>
              <a:buFont typeface="Wingdings" panose="05000000000000000000" pitchFamily="2" charset="2"/>
              <a:buChar char="§"/>
              <a:defRPr sz="1800" kern="1200">
                <a:solidFill>
                  <a:schemeClr val="accent1"/>
                </a:solidFill>
                <a:latin typeface="Arial" panose="020B0604020202020204" pitchFamily="34" charset="0"/>
                <a:ea typeface="+mn-ea"/>
                <a:cs typeface="Arial" panose="020B0604020202020204" pitchFamily="34" charset="0"/>
              </a:defRPr>
            </a:lvl3pPr>
            <a:lvl4pPr marL="898525" indent="-182563" algn="l" defTabSz="914400" rtl="0" eaLnBrk="1" latinLnBrk="0" hangingPunct="1">
              <a:spcBef>
                <a:spcPct val="20000"/>
              </a:spcBef>
              <a:buFont typeface="Arial" panose="020B0604020202020204" pitchFamily="34" charset="0"/>
              <a:buChar char="•"/>
              <a:defRPr sz="1600" kern="1200">
                <a:solidFill>
                  <a:schemeClr val="accent1"/>
                </a:solidFill>
                <a:latin typeface="Arial" panose="020B0604020202020204" pitchFamily="34" charset="0"/>
                <a:ea typeface="+mn-ea"/>
                <a:cs typeface="Arial" panose="020B0604020202020204" pitchFamily="34" charset="0"/>
              </a:defRPr>
            </a:lvl4pPr>
            <a:lvl5pPr marL="1077913" indent="-180975" algn="l" defTabSz="914400" rtl="0" eaLnBrk="1" latinLnBrk="0" hangingPunct="1">
              <a:spcBef>
                <a:spcPct val="20000"/>
              </a:spcBef>
              <a:buFont typeface="Arial" panose="020B0604020202020204" pitchFamily="34" charset="0"/>
              <a:buChar char="•"/>
              <a:defRPr sz="1400"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200" dirty="0"/>
              <a:t>All data collated and shared in Granta MI</a:t>
            </a:r>
          </a:p>
          <a:p>
            <a:pPr lvl="1"/>
            <a:r>
              <a:rPr lang="en-GB" sz="1900" dirty="0"/>
              <a:t>All coating systems screened against emerging legislation</a:t>
            </a:r>
          </a:p>
          <a:p>
            <a:pPr lvl="1"/>
            <a:r>
              <a:rPr lang="en-GB" sz="1900" dirty="0"/>
              <a:t>Identifies candidate solutions known to be subject to risk</a:t>
            </a:r>
          </a:p>
          <a:p>
            <a:pPr lvl="1"/>
            <a:endParaRPr lang="en-GB" dirty="0"/>
          </a:p>
        </p:txBody>
      </p:sp>
      <p:pic>
        <p:nvPicPr>
          <p:cNvPr id="8" name="Picture 9">
            <a:extLst>
              <a:ext uri="{FF2B5EF4-FFF2-40B4-BE49-F238E27FC236}">
                <a16:creationId xmlns:a16="http://schemas.microsoft.com/office/drawing/2014/main" id="{4CD9AA8F-ABB3-4D43-943A-BB4B174912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9" name="Picture 10">
            <a:extLst>
              <a:ext uri="{FF2B5EF4-FFF2-40B4-BE49-F238E27FC236}">
                <a16:creationId xmlns:a16="http://schemas.microsoft.com/office/drawing/2014/main" id="{92F4DB5F-342E-4EB4-B849-161550FE6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35306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left)">
                                      <p:cBhvr>
                                        <p:cTn id="18" dur="500"/>
                                        <p:tgtEl>
                                          <p:spTgt spid="5">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wipe(left)">
                                      <p:cBhvr>
                                        <p:cTn id="21" dur="500"/>
                                        <p:tgtEl>
                                          <p:spTgt spid="5">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wipe(left)">
                                      <p:cBhvr>
                                        <p:cTn id="24" dur="500"/>
                                        <p:tgtEl>
                                          <p:spTgt spid="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9" descr="Screen Shot 2017-11-02 at 12.44.16.png">
            <a:extLst>
              <a:ext uri="{FF2B5EF4-FFF2-40B4-BE49-F238E27FC236}">
                <a16:creationId xmlns:a16="http://schemas.microsoft.com/office/drawing/2014/main" id="{FDCC3BE4-B8D7-4D79-AC6C-4E14D9FDE8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79" y="1000"/>
            <a:ext cx="12188444" cy="1195975"/>
          </a:xfrm>
          <a:prstGeom prst="rect">
            <a:avLst/>
          </a:prstGeom>
        </p:spPr>
      </p:pic>
      <p:sp>
        <p:nvSpPr>
          <p:cNvPr id="2" name="Title 1">
            <a:extLst>
              <a:ext uri="{FF2B5EF4-FFF2-40B4-BE49-F238E27FC236}">
                <a16:creationId xmlns:a16="http://schemas.microsoft.com/office/drawing/2014/main" id="{410339BE-A9A5-4989-A2CB-2DD0097BFDA2}"/>
              </a:ext>
            </a:extLst>
          </p:cNvPr>
          <p:cNvSpPr>
            <a:spLocks noGrp="1"/>
          </p:cNvSpPr>
          <p:nvPr>
            <p:ph type="title"/>
          </p:nvPr>
        </p:nvSpPr>
        <p:spPr>
          <a:xfrm>
            <a:off x="0" y="113212"/>
            <a:ext cx="11163300" cy="971550"/>
          </a:xfrm>
        </p:spPr>
        <p:txBody>
          <a:bodyPr>
            <a:normAutofit/>
          </a:bodyPr>
          <a:lstStyle/>
          <a:p>
            <a:r>
              <a:rPr lang="en-GB" sz="4400" dirty="0">
                <a:latin typeface="Calibri Light" panose="020F0302020204030204" pitchFamily="34" charset="0"/>
                <a:cs typeface="Calibri Light" panose="020F0302020204030204" pitchFamily="34" charset="0"/>
              </a:rPr>
              <a:t>Questions / Discussion</a:t>
            </a:r>
          </a:p>
        </p:txBody>
      </p:sp>
      <p:sp>
        <p:nvSpPr>
          <p:cNvPr id="3" name="Footer Placeholder 2">
            <a:extLst>
              <a:ext uri="{FF2B5EF4-FFF2-40B4-BE49-F238E27FC236}">
                <a16:creationId xmlns:a16="http://schemas.microsoft.com/office/drawing/2014/main" id="{99D4C59C-5B9E-4EC3-BA51-DA2E97B96F8D}"/>
              </a:ext>
            </a:extLst>
          </p:cNvPr>
          <p:cNvSpPr>
            <a:spLocks noGrp="1"/>
          </p:cNvSpPr>
          <p:nvPr>
            <p:ph type="ftr" sz="quarter" idx="3"/>
          </p:nvPr>
        </p:nvSpPr>
        <p:spPr/>
        <p:txBody>
          <a:bodyPr/>
          <a:lstStyle/>
          <a:p>
            <a:r>
              <a:rPr lang="en-GB"/>
              <a:t>© Granta Design | CONFIDENTIAL</a:t>
            </a:r>
            <a:endParaRPr lang="en-GB" dirty="0"/>
          </a:p>
        </p:txBody>
      </p:sp>
      <p:sp>
        <p:nvSpPr>
          <p:cNvPr id="4" name="TextBox 3">
            <a:extLst>
              <a:ext uri="{FF2B5EF4-FFF2-40B4-BE49-F238E27FC236}">
                <a16:creationId xmlns:a16="http://schemas.microsoft.com/office/drawing/2014/main" id="{8D0E20A0-A7E9-4A1B-81D6-B7D3AA970FEB}"/>
              </a:ext>
            </a:extLst>
          </p:cNvPr>
          <p:cNvSpPr txBox="1"/>
          <p:nvPr/>
        </p:nvSpPr>
        <p:spPr>
          <a:xfrm>
            <a:off x="2279576" y="2852936"/>
            <a:ext cx="7374135" cy="769441"/>
          </a:xfrm>
          <a:prstGeom prst="rect">
            <a:avLst/>
          </a:prstGeom>
          <a:noFill/>
        </p:spPr>
        <p:txBody>
          <a:bodyPr wrap="none" rtlCol="0">
            <a:spAutoFit/>
          </a:bodyPr>
          <a:lstStyle/>
          <a:p>
            <a:r>
              <a:rPr lang="en-GB" sz="4400" dirty="0"/>
              <a:t>Thank you for your attention </a:t>
            </a:r>
          </a:p>
        </p:txBody>
      </p:sp>
      <p:pic>
        <p:nvPicPr>
          <p:cNvPr id="5" name="Picture 9">
            <a:extLst>
              <a:ext uri="{FF2B5EF4-FFF2-40B4-BE49-F238E27FC236}">
                <a16:creationId xmlns:a16="http://schemas.microsoft.com/office/drawing/2014/main" id="{B1AD7622-DBD9-4EAB-892C-4D24938FCA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6" name="Picture 10">
            <a:extLst>
              <a:ext uri="{FF2B5EF4-FFF2-40B4-BE49-F238E27FC236}">
                <a16:creationId xmlns:a16="http://schemas.microsoft.com/office/drawing/2014/main" id="{061BF169-6E4F-419C-AF51-C594FB869B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866283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 6" descr="Partner10_BRGM_lo_gbrgb-1024x413.jpg">
            <a:extLst>
              <a:ext uri="{FF2B5EF4-FFF2-40B4-BE49-F238E27FC236}">
                <a16:creationId xmlns:a16="http://schemas.microsoft.com/office/drawing/2014/main" id="{775D2CE7-D022-264A-BE35-96FCC3187F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0682" y="20752444"/>
            <a:ext cx="5853884" cy="2360991"/>
          </a:xfrm>
          <a:prstGeom prst="rect">
            <a:avLst/>
          </a:prstGeom>
        </p:spPr>
      </p:pic>
      <p:pic>
        <p:nvPicPr>
          <p:cNvPr id="13" name="Bild 7" descr="tudelft1-1024x400.png">
            <a:extLst>
              <a:ext uri="{FF2B5EF4-FFF2-40B4-BE49-F238E27FC236}">
                <a16:creationId xmlns:a16="http://schemas.microsoft.com/office/drawing/2014/main" id="{876E3B01-32B7-0B4E-A24C-6A5570DE78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722" y="26229093"/>
            <a:ext cx="5975804" cy="2334299"/>
          </a:xfrm>
          <a:prstGeom prst="rect">
            <a:avLst/>
          </a:prstGeom>
        </p:spPr>
      </p:pic>
      <p:pic>
        <p:nvPicPr>
          <p:cNvPr id="14" name="Bild 8" descr="UB-1024x331.jpg">
            <a:extLst>
              <a:ext uri="{FF2B5EF4-FFF2-40B4-BE49-F238E27FC236}">
                <a16:creationId xmlns:a16="http://schemas.microsoft.com/office/drawing/2014/main" id="{9E72D408-A51B-C442-86B0-F5A623969E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866" y="29599347"/>
            <a:ext cx="6540777" cy="2114256"/>
          </a:xfrm>
          <a:prstGeom prst="rect">
            <a:avLst/>
          </a:prstGeom>
        </p:spPr>
      </p:pic>
      <p:pic>
        <p:nvPicPr>
          <p:cNvPr id="15" name="Bild 9" descr="zegel-1.png">
            <a:extLst>
              <a:ext uri="{FF2B5EF4-FFF2-40B4-BE49-F238E27FC236}">
                <a16:creationId xmlns:a16="http://schemas.microsoft.com/office/drawing/2014/main" id="{22DB7573-CECD-8945-AD9A-64C897131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5285" y="17380440"/>
            <a:ext cx="5808155" cy="2461735"/>
          </a:xfrm>
          <a:prstGeom prst="rect">
            <a:avLst/>
          </a:prstGeom>
        </p:spPr>
      </p:pic>
      <p:pic>
        <p:nvPicPr>
          <p:cNvPr id="16" name="Bild 10" descr="1000px-Outotec-Logo.png">
            <a:extLst>
              <a:ext uri="{FF2B5EF4-FFF2-40B4-BE49-F238E27FC236}">
                <a16:creationId xmlns:a16="http://schemas.microsoft.com/office/drawing/2014/main" id="{539A2EBD-C956-D74F-AF56-185C63CA12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2650" y="24042128"/>
            <a:ext cx="6268516" cy="1404149"/>
          </a:xfrm>
          <a:prstGeom prst="rect">
            <a:avLst/>
          </a:prstGeom>
        </p:spPr>
      </p:pic>
      <p:pic>
        <p:nvPicPr>
          <p:cNvPr id="17" name="Bild 11" descr="company_logo-e1493639059526.png">
            <a:extLst>
              <a:ext uri="{FF2B5EF4-FFF2-40B4-BE49-F238E27FC236}">
                <a16:creationId xmlns:a16="http://schemas.microsoft.com/office/drawing/2014/main" id="{22A150A5-A2E3-4C4A-A826-CAB4E54EAB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264" y="23835291"/>
            <a:ext cx="8083467" cy="2371152"/>
          </a:xfrm>
          <a:prstGeom prst="rect">
            <a:avLst/>
          </a:prstGeom>
        </p:spPr>
      </p:pic>
      <p:pic>
        <p:nvPicPr>
          <p:cNvPr id="18" name="Bild 12" descr="Fraunhofer-1024x251.jpg">
            <a:extLst>
              <a:ext uri="{FF2B5EF4-FFF2-40B4-BE49-F238E27FC236}">
                <a16:creationId xmlns:a16="http://schemas.microsoft.com/office/drawing/2014/main" id="{842C42D1-7807-6D4E-9009-6221502D85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1" y="26806724"/>
            <a:ext cx="7940908" cy="1946455"/>
          </a:xfrm>
          <a:prstGeom prst="rect">
            <a:avLst/>
          </a:prstGeom>
        </p:spPr>
      </p:pic>
      <p:pic>
        <p:nvPicPr>
          <p:cNvPr id="19" name="Picture 18">
            <a:extLst>
              <a:ext uri="{FF2B5EF4-FFF2-40B4-BE49-F238E27FC236}">
                <a16:creationId xmlns:a16="http://schemas.microsoft.com/office/drawing/2014/main" id="{FB26164D-B6AA-6448-BC5F-4F0C8CF472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3061" y="21237925"/>
            <a:ext cx="7240779" cy="1362511"/>
          </a:xfrm>
          <a:prstGeom prst="rect">
            <a:avLst/>
          </a:prstGeom>
        </p:spPr>
      </p:pic>
      <p:pic>
        <p:nvPicPr>
          <p:cNvPr id="20" name="Picture 19">
            <a:extLst>
              <a:ext uri="{FF2B5EF4-FFF2-40B4-BE49-F238E27FC236}">
                <a16:creationId xmlns:a16="http://schemas.microsoft.com/office/drawing/2014/main" id="{68D9283F-41C6-8A45-981E-891FB2990F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4022" y="17688883"/>
            <a:ext cx="7065463" cy="1818319"/>
          </a:xfrm>
          <a:prstGeom prst="rect">
            <a:avLst/>
          </a:prstGeom>
        </p:spPr>
      </p:pic>
      <p:sp>
        <p:nvSpPr>
          <p:cNvPr id="21" name="TextBox 20">
            <a:extLst>
              <a:ext uri="{FF2B5EF4-FFF2-40B4-BE49-F238E27FC236}">
                <a16:creationId xmlns:a16="http://schemas.microsoft.com/office/drawing/2014/main" id="{33B1A3E1-CA84-2647-8C6A-C79B56684BF6}"/>
              </a:ext>
            </a:extLst>
          </p:cNvPr>
          <p:cNvSpPr txBox="1"/>
          <p:nvPr/>
        </p:nvSpPr>
        <p:spPr>
          <a:xfrm>
            <a:off x="1410115" y="13964679"/>
            <a:ext cx="12480095" cy="2308324"/>
          </a:xfrm>
          <a:prstGeom prst="rect">
            <a:avLst/>
          </a:prstGeom>
          <a:noFill/>
        </p:spPr>
        <p:txBody>
          <a:bodyPr wrap="square" rtlCol="0">
            <a:spAutoFit/>
          </a:bodyPr>
          <a:lstStyle/>
          <a:p>
            <a:pPr algn="ctr"/>
            <a:r>
              <a:rPr lang="en-GB" sz="7200" dirty="0">
                <a:latin typeface="Quicksand" charset="0"/>
                <a:ea typeface="Quicksand" charset="0"/>
                <a:cs typeface="Quicksand" charset="0"/>
              </a:rPr>
              <a:t>Sustainable Management of Critical Raw Materials</a:t>
            </a:r>
          </a:p>
        </p:txBody>
      </p:sp>
      <p:pic>
        <p:nvPicPr>
          <p:cNvPr id="1026" name="Picture 2">
            <a:extLst>
              <a:ext uri="{FF2B5EF4-FFF2-40B4-BE49-F238E27FC236}">
                <a16:creationId xmlns:a16="http://schemas.microsoft.com/office/drawing/2014/main" id="{F8261AD6-FA29-4C0B-93FC-F41A8C6F12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093" y="2242410"/>
            <a:ext cx="2257937" cy="5795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5F0D2E1-0D68-447A-AC18-7755512D5FD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3934" y="3135536"/>
            <a:ext cx="2402252" cy="7767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9DBCB42-EB73-444E-BBFD-C985E87F281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3934" y="4075325"/>
            <a:ext cx="2330095" cy="9087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D69472F-7985-40AA-9D32-2520C2D7112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96365" y="2263238"/>
            <a:ext cx="2425243" cy="6736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BE1DBB0-D466-41D6-AB8E-EA4989EC922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96364" y="3349567"/>
            <a:ext cx="2425243" cy="45271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C475F42B-1A64-428E-BEF7-20842B91F8B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96364" y="4356033"/>
            <a:ext cx="2425245" cy="4153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1EAC4DB1-19C8-4183-A21E-52209D5B3E5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749722" y="3357349"/>
            <a:ext cx="2403791" cy="53844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BB1795AE-D784-4029-B23C-C5AAA3DD0A4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49722" y="2072591"/>
            <a:ext cx="2403791" cy="95002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2FD5BEF0-0EEF-46FA-857A-DF9447AB1AA4}"/>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865287" y="4284322"/>
            <a:ext cx="2425244" cy="97801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6319D1A9-93C7-4960-9DED-9EED37816A9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796363" y="5017838"/>
            <a:ext cx="2791648" cy="81888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r Verbinder 3">
            <a:extLst>
              <a:ext uri="{FF2B5EF4-FFF2-40B4-BE49-F238E27FC236}">
                <a16:creationId xmlns:a16="http://schemas.microsoft.com/office/drawing/2014/main" id="{ABCA33CB-A824-4EB8-A09C-BE31DF7B98CD}"/>
              </a:ext>
            </a:extLst>
          </p:cNvPr>
          <p:cNvCxnSpPr/>
          <p:nvPr/>
        </p:nvCxnSpPr>
        <p:spPr>
          <a:xfrm>
            <a:off x="406018" y="1632177"/>
            <a:ext cx="11331607"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643441B5-37B4-426B-91AD-FFF446C81DDB}"/>
              </a:ext>
            </a:extLst>
          </p:cNvPr>
          <p:cNvSpPr txBox="1"/>
          <p:nvPr/>
        </p:nvSpPr>
        <p:spPr>
          <a:xfrm>
            <a:off x="3581997" y="842185"/>
            <a:ext cx="4986735" cy="523220"/>
          </a:xfrm>
          <a:prstGeom prst="rect">
            <a:avLst/>
          </a:prstGeom>
          <a:noFill/>
        </p:spPr>
        <p:txBody>
          <a:bodyPr wrap="square" rtlCol="0">
            <a:spAutoFit/>
          </a:bodyPr>
          <a:lstStyle/>
          <a:p>
            <a:pPr algn="ctr"/>
            <a:r>
              <a:rPr lang="de-CH" sz="2800" b="1" u="sng" dirty="0" err="1">
                <a:solidFill>
                  <a:schemeClr val="accent5"/>
                </a:solidFill>
                <a:latin typeface="+mj-lt"/>
              </a:rPr>
              <a:t>www.suscritmat.eu</a:t>
            </a:r>
            <a:endParaRPr lang="de-CH" sz="2800" b="1" u="sng" dirty="0">
              <a:solidFill>
                <a:schemeClr val="accent5"/>
              </a:solidFill>
              <a:latin typeface="+mj-lt"/>
            </a:endParaRPr>
          </a:p>
        </p:txBody>
      </p:sp>
      <p:pic>
        <p:nvPicPr>
          <p:cNvPr id="29" name="Picture 9">
            <a:extLst>
              <a:ext uri="{FF2B5EF4-FFF2-40B4-BE49-F238E27FC236}">
                <a16:creationId xmlns:a16="http://schemas.microsoft.com/office/drawing/2014/main" id="{A604D736-001D-4723-B74E-40EEE13A8DA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6345500"/>
            <a:ext cx="1450069" cy="492117"/>
          </a:xfrm>
          <a:prstGeom prst="rect">
            <a:avLst/>
          </a:prstGeom>
        </p:spPr>
      </p:pic>
      <p:pic>
        <p:nvPicPr>
          <p:cNvPr id="30" name="Picture 10">
            <a:extLst>
              <a:ext uri="{FF2B5EF4-FFF2-40B4-BE49-F238E27FC236}">
                <a16:creationId xmlns:a16="http://schemas.microsoft.com/office/drawing/2014/main" id="{1933AD5E-5FF0-403D-AC33-562C081ABE6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50070" y="6361487"/>
            <a:ext cx="5425559" cy="488399"/>
          </a:xfrm>
          <a:prstGeom prst="rect">
            <a:avLst/>
          </a:prstGeom>
        </p:spPr>
      </p:pic>
      <p:pic>
        <p:nvPicPr>
          <p:cNvPr id="27" name="Bild 9">
            <a:extLst>
              <a:ext uri="{FF2B5EF4-FFF2-40B4-BE49-F238E27FC236}">
                <a16:creationId xmlns:a16="http://schemas.microsoft.com/office/drawing/2014/main" id="{9B74DC2C-B779-4590-A10D-BC5CB749BEEE}"/>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0" y="-12974"/>
            <a:ext cx="12192000" cy="737595"/>
          </a:xfrm>
          <a:prstGeom prst="rect">
            <a:avLst/>
          </a:prstGeom>
        </p:spPr>
      </p:pic>
      <p:sp>
        <p:nvSpPr>
          <p:cNvPr id="3" name="Textfeld 2">
            <a:extLst>
              <a:ext uri="{FF2B5EF4-FFF2-40B4-BE49-F238E27FC236}">
                <a16:creationId xmlns:a16="http://schemas.microsoft.com/office/drawing/2014/main" id="{BD7226CC-91D0-40E6-AE25-23FF6E2CA6F8}"/>
              </a:ext>
            </a:extLst>
          </p:cNvPr>
          <p:cNvSpPr txBox="1"/>
          <p:nvPr/>
        </p:nvSpPr>
        <p:spPr>
          <a:xfrm>
            <a:off x="0" y="740608"/>
            <a:ext cx="2956186" cy="369332"/>
          </a:xfrm>
          <a:prstGeom prst="rect">
            <a:avLst/>
          </a:prstGeom>
          <a:solidFill>
            <a:schemeClr val="bg1"/>
          </a:solidFill>
        </p:spPr>
        <p:txBody>
          <a:bodyPr wrap="square" rtlCol="0">
            <a:spAutoFit/>
          </a:bodyPr>
          <a:lstStyle/>
          <a:p>
            <a:endParaRPr lang="de-CH" dirty="0"/>
          </a:p>
        </p:txBody>
      </p:sp>
      <p:sp>
        <p:nvSpPr>
          <p:cNvPr id="6" name="Textfeld 5">
            <a:extLst>
              <a:ext uri="{FF2B5EF4-FFF2-40B4-BE49-F238E27FC236}">
                <a16:creationId xmlns:a16="http://schemas.microsoft.com/office/drawing/2014/main" id="{A43038A7-561D-4083-B045-C004872E8F2D}"/>
              </a:ext>
            </a:extLst>
          </p:cNvPr>
          <p:cNvSpPr txBox="1"/>
          <p:nvPr/>
        </p:nvSpPr>
        <p:spPr>
          <a:xfrm>
            <a:off x="10668000" y="724621"/>
            <a:ext cx="1295400" cy="419271"/>
          </a:xfrm>
          <a:prstGeom prst="rect">
            <a:avLst/>
          </a:prstGeom>
          <a:solidFill>
            <a:schemeClr val="bg1"/>
          </a:solidFill>
        </p:spPr>
        <p:txBody>
          <a:bodyPr wrap="square" rtlCol="0">
            <a:spAutoFit/>
          </a:bodyPr>
          <a:lstStyle/>
          <a:p>
            <a:endParaRPr lang="de-CH" dirty="0"/>
          </a:p>
        </p:txBody>
      </p:sp>
      <p:sp>
        <p:nvSpPr>
          <p:cNvPr id="8" name="Textfeld 7">
            <a:extLst>
              <a:ext uri="{FF2B5EF4-FFF2-40B4-BE49-F238E27FC236}">
                <a16:creationId xmlns:a16="http://schemas.microsoft.com/office/drawing/2014/main" id="{0B3E152D-296D-497B-BE1E-5905A83ACE6E}"/>
              </a:ext>
            </a:extLst>
          </p:cNvPr>
          <p:cNvSpPr txBox="1"/>
          <p:nvPr/>
        </p:nvSpPr>
        <p:spPr>
          <a:xfrm>
            <a:off x="7749485" y="5674763"/>
            <a:ext cx="1623115" cy="1030837"/>
          </a:xfrm>
          <a:prstGeom prst="rect">
            <a:avLst/>
          </a:prstGeom>
          <a:solidFill>
            <a:schemeClr val="bg1"/>
          </a:solidFill>
        </p:spPr>
        <p:txBody>
          <a:bodyPr wrap="square" rtlCol="0">
            <a:spAutoFit/>
          </a:bodyPr>
          <a:lstStyle/>
          <a:p>
            <a:endParaRPr lang="de-CH" dirty="0"/>
          </a:p>
        </p:txBody>
      </p:sp>
      <p:sp>
        <p:nvSpPr>
          <p:cNvPr id="9" name="Textfeld 8">
            <a:extLst>
              <a:ext uri="{FF2B5EF4-FFF2-40B4-BE49-F238E27FC236}">
                <a16:creationId xmlns:a16="http://schemas.microsoft.com/office/drawing/2014/main" id="{2CFDA2D6-980B-486C-BD80-00E457B84F9C}"/>
              </a:ext>
            </a:extLst>
          </p:cNvPr>
          <p:cNvSpPr txBox="1"/>
          <p:nvPr/>
        </p:nvSpPr>
        <p:spPr>
          <a:xfrm>
            <a:off x="7221607" y="6044707"/>
            <a:ext cx="855593" cy="488399"/>
          </a:xfrm>
          <a:prstGeom prst="rect">
            <a:avLst/>
          </a:prstGeom>
          <a:solidFill>
            <a:schemeClr val="bg1"/>
          </a:solidFill>
        </p:spPr>
        <p:txBody>
          <a:bodyPr wrap="square" rtlCol="0">
            <a:spAutoFit/>
          </a:bodyPr>
          <a:lstStyle/>
          <a:p>
            <a:endParaRPr lang="de-CH" dirty="0"/>
          </a:p>
        </p:txBody>
      </p:sp>
      <p:sp>
        <p:nvSpPr>
          <p:cNvPr id="11" name="Textfeld 10">
            <a:extLst>
              <a:ext uri="{FF2B5EF4-FFF2-40B4-BE49-F238E27FC236}">
                <a16:creationId xmlns:a16="http://schemas.microsoft.com/office/drawing/2014/main" id="{298B4A4A-D83A-469D-AA26-29055A973CB5}"/>
              </a:ext>
            </a:extLst>
          </p:cNvPr>
          <p:cNvSpPr txBox="1"/>
          <p:nvPr/>
        </p:nvSpPr>
        <p:spPr>
          <a:xfrm>
            <a:off x="2667000" y="5830230"/>
            <a:ext cx="4554607" cy="531257"/>
          </a:xfrm>
          <a:prstGeom prst="rect">
            <a:avLst/>
          </a:prstGeom>
          <a:solidFill>
            <a:schemeClr val="bg1"/>
          </a:solidFill>
        </p:spPr>
        <p:txBody>
          <a:bodyPr wrap="square" rtlCol="0">
            <a:spAutoFit/>
          </a:bodyPr>
          <a:lstStyle/>
          <a:p>
            <a:endParaRPr lang="de-CH" dirty="0"/>
          </a:p>
        </p:txBody>
      </p:sp>
      <p:sp>
        <p:nvSpPr>
          <p:cNvPr id="22" name="Textfeld 21">
            <a:extLst>
              <a:ext uri="{FF2B5EF4-FFF2-40B4-BE49-F238E27FC236}">
                <a16:creationId xmlns:a16="http://schemas.microsoft.com/office/drawing/2014/main" id="{0DC4D865-BA87-4B38-AC05-F9BDCB1B0D4F}"/>
              </a:ext>
            </a:extLst>
          </p:cNvPr>
          <p:cNvSpPr txBox="1"/>
          <p:nvPr/>
        </p:nvSpPr>
        <p:spPr>
          <a:xfrm>
            <a:off x="3352800" y="5410200"/>
            <a:ext cx="1077159" cy="488376"/>
          </a:xfrm>
          <a:prstGeom prst="rect">
            <a:avLst/>
          </a:prstGeom>
          <a:solidFill>
            <a:schemeClr val="bg1"/>
          </a:solidFill>
        </p:spPr>
        <p:txBody>
          <a:bodyPr wrap="square" rtlCol="0">
            <a:spAutoFit/>
          </a:bodyPr>
          <a:lstStyle/>
          <a:p>
            <a:endParaRPr lang="de-CH" dirty="0"/>
          </a:p>
        </p:txBody>
      </p:sp>
    </p:spTree>
    <p:extLst>
      <p:ext uri="{BB962C8B-B14F-4D97-AF65-F5344CB8AC3E}">
        <p14:creationId xmlns:p14="http://schemas.microsoft.com/office/powerpoint/2010/main" val="1609581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9" descr="Screen Shot 2017-11-02 at 12.44.16.png">
            <a:extLst>
              <a:ext uri="{FF2B5EF4-FFF2-40B4-BE49-F238E27FC236}">
                <a16:creationId xmlns:a16="http://schemas.microsoft.com/office/drawing/2014/main" id="{5AACEFBC-B651-497D-831A-83CB39ADB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196977"/>
          </a:xfrm>
          <a:prstGeom prst="rect">
            <a:avLst/>
          </a:prstGeom>
        </p:spPr>
      </p:pic>
      <p:sp>
        <p:nvSpPr>
          <p:cNvPr id="2" name="Title 1">
            <a:extLst>
              <a:ext uri="{FF2B5EF4-FFF2-40B4-BE49-F238E27FC236}">
                <a16:creationId xmlns:a16="http://schemas.microsoft.com/office/drawing/2014/main" id="{A98B810B-F574-47F5-B2A3-66A97BF3A3D4}"/>
              </a:ext>
            </a:extLst>
          </p:cNvPr>
          <p:cNvSpPr>
            <a:spLocks noGrp="1"/>
          </p:cNvSpPr>
          <p:nvPr>
            <p:ph type="title"/>
          </p:nvPr>
        </p:nvSpPr>
        <p:spPr>
          <a:xfrm>
            <a:off x="0" y="384426"/>
            <a:ext cx="9534033" cy="455783"/>
          </a:xfrm>
        </p:spPr>
        <p:txBody>
          <a:bodyPr>
            <a:noAutofit/>
          </a:bodyPr>
          <a:lstStyle/>
          <a:p>
            <a:r>
              <a:rPr lang="en-GB" sz="4400" dirty="0">
                <a:latin typeface="Calibri Light" panose="020F0302020204030204" pitchFamily="34" charset="0"/>
                <a:cs typeface="Calibri Light" panose="020F0302020204030204" pitchFamily="34" charset="0"/>
              </a:rPr>
              <a:t>Increasing or decreasing risk?</a:t>
            </a:r>
          </a:p>
        </p:txBody>
      </p:sp>
      <p:sp>
        <p:nvSpPr>
          <p:cNvPr id="4" name="Footer Placeholder 3">
            <a:extLst>
              <a:ext uri="{FF2B5EF4-FFF2-40B4-BE49-F238E27FC236}">
                <a16:creationId xmlns:a16="http://schemas.microsoft.com/office/drawing/2014/main" id="{835EFFC3-651A-4838-92B2-EAEF1D5D1B0E}"/>
              </a:ext>
            </a:extLst>
          </p:cNvPr>
          <p:cNvSpPr>
            <a:spLocks noGrp="1"/>
          </p:cNvSpPr>
          <p:nvPr>
            <p:ph type="ftr" sz="quarter" idx="3"/>
          </p:nvPr>
        </p:nvSpPr>
        <p:spPr/>
        <p:txBody>
          <a:bodyPr/>
          <a:lstStyle/>
          <a:p>
            <a:r>
              <a:rPr lang="en-GB"/>
              <a:t>© Granta Design | CONFIDENTIAL</a:t>
            </a:r>
            <a:endParaRPr lang="en-GB" dirty="0"/>
          </a:p>
        </p:txBody>
      </p:sp>
      <p:pic>
        <p:nvPicPr>
          <p:cNvPr id="1026" name="Picture 2" descr="image002">
            <a:extLst>
              <a:ext uri="{FF2B5EF4-FFF2-40B4-BE49-F238E27FC236}">
                <a16:creationId xmlns:a16="http://schemas.microsoft.com/office/drawing/2014/main" id="{43498220-0E31-4DEB-BB3A-8BB5E2262D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352" y="1196976"/>
            <a:ext cx="5519936" cy="527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mage002">
            <a:extLst>
              <a:ext uri="{FF2B5EF4-FFF2-40B4-BE49-F238E27FC236}">
                <a16:creationId xmlns:a16="http://schemas.microsoft.com/office/drawing/2014/main" id="{9CAEF04D-C50C-490E-8392-5EC4EEDBA4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1984" y="1196976"/>
            <a:ext cx="5976664" cy="519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B1306483-D3A3-4281-8D33-E33C21EC6D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8" name="Picture 10">
            <a:extLst>
              <a:ext uri="{FF2B5EF4-FFF2-40B4-BE49-F238E27FC236}">
                <a16:creationId xmlns:a16="http://schemas.microsoft.com/office/drawing/2014/main" id="{8ECBEA0D-BA16-4C79-ACA6-A62338D84F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393233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 9" descr="Screen Shot 2017-11-02 at 12.44.16.png">
            <a:extLst>
              <a:ext uri="{FF2B5EF4-FFF2-40B4-BE49-F238E27FC236}">
                <a16:creationId xmlns:a16="http://schemas.microsoft.com/office/drawing/2014/main" id="{A9DA6BC9-B436-439D-95BF-BD5DD041D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215090"/>
          </a:xfrm>
          <a:prstGeom prst="rect">
            <a:avLst/>
          </a:prstGeom>
        </p:spPr>
      </p:pic>
      <p:sp>
        <p:nvSpPr>
          <p:cNvPr id="9" name="Title 8">
            <a:extLst>
              <a:ext uri="{FF2B5EF4-FFF2-40B4-BE49-F238E27FC236}">
                <a16:creationId xmlns:a16="http://schemas.microsoft.com/office/drawing/2014/main" id="{F4C96B5A-AE56-4114-9186-0538F6091296}"/>
              </a:ext>
            </a:extLst>
          </p:cNvPr>
          <p:cNvSpPr>
            <a:spLocks noGrp="1"/>
          </p:cNvSpPr>
          <p:nvPr>
            <p:ph type="title"/>
          </p:nvPr>
        </p:nvSpPr>
        <p:spPr>
          <a:xfrm>
            <a:off x="-11536" y="118791"/>
            <a:ext cx="11163300" cy="977505"/>
          </a:xfrm>
        </p:spPr>
        <p:txBody>
          <a:bodyPr>
            <a:normAutofit/>
          </a:bodyPr>
          <a:lstStyle/>
          <a:p>
            <a:r>
              <a:rPr lang="en-GB" sz="4400" dirty="0">
                <a:latin typeface="Calibri Light" panose="020F0302020204030204" pitchFamily="34" charset="0"/>
                <a:cs typeface="Calibri Light" panose="020F0302020204030204" pitchFamily="34" charset="0"/>
              </a:rPr>
              <a:t>How do we know how circular products are?</a:t>
            </a:r>
          </a:p>
        </p:txBody>
      </p:sp>
      <p:sp>
        <p:nvSpPr>
          <p:cNvPr id="2" name="Footer Placeholder 1">
            <a:extLst>
              <a:ext uri="{FF2B5EF4-FFF2-40B4-BE49-F238E27FC236}">
                <a16:creationId xmlns:a16="http://schemas.microsoft.com/office/drawing/2014/main" id="{61153953-C95A-40EA-AD56-BD0BFFBC0B99}"/>
              </a:ext>
            </a:extLst>
          </p:cNvPr>
          <p:cNvSpPr>
            <a:spLocks noGrp="1"/>
          </p:cNvSpPr>
          <p:nvPr>
            <p:ph type="ftr" sz="quarter" idx="3"/>
          </p:nvPr>
        </p:nvSpPr>
        <p:spPr/>
        <p:txBody>
          <a:bodyPr/>
          <a:lstStyle/>
          <a:p>
            <a:r>
              <a:rPr lang="en-GB" dirty="0"/>
              <a:t>© Granta Design | CONFIDENTIAL</a:t>
            </a:r>
          </a:p>
        </p:txBody>
      </p:sp>
      <p:sp>
        <p:nvSpPr>
          <p:cNvPr id="37" name="Rectangle 36">
            <a:extLst>
              <a:ext uri="{FF2B5EF4-FFF2-40B4-BE49-F238E27FC236}">
                <a16:creationId xmlns:a16="http://schemas.microsoft.com/office/drawing/2014/main" id="{09C3A209-2686-44CE-A4A4-F2983D651B5F}"/>
              </a:ext>
            </a:extLst>
          </p:cNvPr>
          <p:cNvSpPr/>
          <p:nvPr/>
        </p:nvSpPr>
        <p:spPr>
          <a:xfrm>
            <a:off x="233493" y="2006681"/>
            <a:ext cx="5982728" cy="3693318"/>
          </a:xfrm>
          <a:prstGeom prst="rect">
            <a:avLst/>
          </a:prstGeom>
        </p:spPr>
        <p:txBody>
          <a:bodyPr wrap="square">
            <a:spAutoFit/>
          </a:bodyPr>
          <a:lstStyle/>
          <a:p>
            <a:pPr algn="just"/>
            <a:r>
              <a:rPr lang="en-US" sz="2000" dirty="0">
                <a:solidFill>
                  <a:prstClr val="black"/>
                </a:solidFill>
                <a:cs typeface="Arial"/>
              </a:rPr>
              <a:t>Design of new products</a:t>
            </a:r>
          </a:p>
          <a:p>
            <a:pPr algn="just"/>
            <a:endParaRPr lang="en-US" sz="2000" dirty="0">
              <a:solidFill>
                <a:prstClr val="black"/>
              </a:solidFill>
              <a:cs typeface="Arial"/>
            </a:endParaRPr>
          </a:p>
          <a:p>
            <a:pPr algn="just"/>
            <a:endParaRPr lang="en-US" sz="2000" dirty="0">
              <a:solidFill>
                <a:prstClr val="black"/>
              </a:solidFill>
              <a:cs typeface="Arial"/>
            </a:endParaRPr>
          </a:p>
          <a:p>
            <a:pPr algn="just"/>
            <a:endParaRPr lang="en-US" sz="2000" dirty="0">
              <a:solidFill>
                <a:prstClr val="black"/>
              </a:solidFill>
              <a:cs typeface="Arial"/>
            </a:endParaRPr>
          </a:p>
          <a:p>
            <a:pPr algn="just"/>
            <a:endParaRPr lang="en-US" sz="2000" dirty="0">
              <a:solidFill>
                <a:prstClr val="black"/>
              </a:solidFill>
              <a:cs typeface="Arial"/>
            </a:endParaRPr>
          </a:p>
          <a:p>
            <a:pPr algn="just"/>
            <a:r>
              <a:rPr lang="en-US" sz="2000" dirty="0">
                <a:solidFill>
                  <a:prstClr val="black"/>
                </a:solidFill>
                <a:cs typeface="Arial"/>
              </a:rPr>
              <a:t>Internal reporting</a:t>
            </a:r>
          </a:p>
          <a:p>
            <a:pPr algn="just"/>
            <a:endParaRPr lang="en-US" sz="2000" dirty="0">
              <a:solidFill>
                <a:prstClr val="black"/>
              </a:solidFill>
              <a:cs typeface="Arial"/>
            </a:endParaRPr>
          </a:p>
          <a:p>
            <a:pPr algn="just"/>
            <a:endParaRPr lang="en-US" sz="2000" dirty="0">
              <a:solidFill>
                <a:prstClr val="black"/>
              </a:solidFill>
              <a:cs typeface="Arial"/>
            </a:endParaRPr>
          </a:p>
          <a:p>
            <a:pPr algn="just"/>
            <a:endParaRPr lang="en-US" sz="2000" dirty="0">
              <a:solidFill>
                <a:prstClr val="black"/>
              </a:solidFill>
              <a:cs typeface="Arial"/>
            </a:endParaRPr>
          </a:p>
          <a:p>
            <a:pPr algn="just"/>
            <a:endParaRPr lang="en-US" sz="2000" dirty="0">
              <a:solidFill>
                <a:prstClr val="black"/>
              </a:solidFill>
              <a:cs typeface="Arial"/>
            </a:endParaRPr>
          </a:p>
          <a:p>
            <a:pPr algn="just"/>
            <a:r>
              <a:rPr lang="en-US" sz="2000" dirty="0">
                <a:solidFill>
                  <a:prstClr val="black"/>
                </a:solidFill>
                <a:cs typeface="Arial"/>
              </a:rPr>
              <a:t>Procurement</a:t>
            </a:r>
          </a:p>
          <a:p>
            <a:pPr algn="just"/>
            <a:endParaRPr lang="en-US" sz="1400" dirty="0">
              <a:solidFill>
                <a:prstClr val="black"/>
              </a:solidFill>
              <a:cs typeface="Arial"/>
            </a:endParaRPr>
          </a:p>
        </p:txBody>
      </p:sp>
      <p:pic>
        <p:nvPicPr>
          <p:cNvPr id="38" name="Picture 37">
            <a:extLst>
              <a:ext uri="{FF2B5EF4-FFF2-40B4-BE49-F238E27FC236}">
                <a16:creationId xmlns:a16="http://schemas.microsoft.com/office/drawing/2014/main" id="{4FA4861F-363C-48FD-AF4D-5BF4C6CC7D43}"/>
              </a:ext>
            </a:extLst>
          </p:cNvPr>
          <p:cNvPicPr>
            <a:picLocks noChangeAspect="1"/>
          </p:cNvPicPr>
          <p:nvPr/>
        </p:nvPicPr>
        <p:blipFill>
          <a:blip r:embed="rId4">
            <a:duotone>
              <a:srgbClr val="4BACC6">
                <a:shade val="45000"/>
                <a:satMod val="135000"/>
              </a:srgb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Layer>
                </a14:imgProps>
              </a:ext>
            </a:extLst>
          </a:blip>
          <a:stretch>
            <a:fillRect/>
          </a:stretch>
        </p:blipFill>
        <p:spPr>
          <a:xfrm>
            <a:off x="3597938" y="2793439"/>
            <a:ext cx="2275252" cy="1514077"/>
          </a:xfrm>
          <a:prstGeom prst="rect">
            <a:avLst/>
          </a:prstGeom>
        </p:spPr>
      </p:pic>
      <p:pic>
        <p:nvPicPr>
          <p:cNvPr id="39" name="Picture 38">
            <a:extLst>
              <a:ext uri="{FF2B5EF4-FFF2-40B4-BE49-F238E27FC236}">
                <a16:creationId xmlns:a16="http://schemas.microsoft.com/office/drawing/2014/main" id="{F9F6C11E-8A08-497C-BC3C-866E6B301AA1}"/>
              </a:ext>
            </a:extLst>
          </p:cNvPr>
          <p:cNvPicPr>
            <a:picLocks noChangeAspect="1"/>
          </p:cNvPicPr>
          <p:nvPr/>
        </p:nvPicPr>
        <p:blipFill>
          <a:blip r:embed="rId6">
            <a:clrChange>
              <a:clrFrom>
                <a:srgbClr val="FFFFFF"/>
              </a:clrFrom>
              <a:clrTo>
                <a:srgbClr val="FFFFFF">
                  <a:alpha val="0"/>
                </a:srgbClr>
              </a:clrTo>
            </a:clrChange>
            <a:alphaModFix/>
            <a:duotone>
              <a:srgbClr val="4BACC6">
                <a:shade val="45000"/>
                <a:satMod val="135000"/>
              </a:srgbClr>
              <a:prstClr val="white"/>
            </a:duotone>
            <a:extLst>
              <a:ext uri="{BEBA8EAE-BF5A-486C-A8C5-ECC9F3942E4B}">
                <a14:imgProps xmlns:a14="http://schemas.microsoft.com/office/drawing/2010/main">
                  <a14:imgLayer r:embed="rId7">
                    <a14:imgEffect>
                      <a14:colorTemperature colorTemp="11500"/>
                    </a14:imgEffect>
                    <a14:imgEffect>
                      <a14:saturation sat="400000"/>
                    </a14:imgEffect>
                  </a14:imgLayer>
                </a14:imgProps>
              </a:ext>
            </a:extLst>
          </a:blip>
          <a:stretch>
            <a:fillRect/>
          </a:stretch>
        </p:blipFill>
        <p:spPr>
          <a:xfrm>
            <a:off x="3681601" y="4548817"/>
            <a:ext cx="2107927" cy="1671804"/>
          </a:xfrm>
          <a:prstGeom prst="rect">
            <a:avLst/>
          </a:prstGeom>
        </p:spPr>
      </p:pic>
      <p:grpSp>
        <p:nvGrpSpPr>
          <p:cNvPr id="40" name="Group 39">
            <a:extLst>
              <a:ext uri="{FF2B5EF4-FFF2-40B4-BE49-F238E27FC236}">
                <a16:creationId xmlns:a16="http://schemas.microsoft.com/office/drawing/2014/main" id="{EA421510-109E-44E7-8DD5-6F902AC3599A}"/>
              </a:ext>
            </a:extLst>
          </p:cNvPr>
          <p:cNvGrpSpPr/>
          <p:nvPr/>
        </p:nvGrpSpPr>
        <p:grpSpPr>
          <a:xfrm>
            <a:off x="3647728" y="1202045"/>
            <a:ext cx="2175673" cy="1785825"/>
            <a:chOff x="6777827" y="1615454"/>
            <a:chExt cx="1678120" cy="1220317"/>
          </a:xfrm>
        </p:grpSpPr>
        <p:pic>
          <p:nvPicPr>
            <p:cNvPr id="41" name="Picture 40">
              <a:extLst>
                <a:ext uri="{FF2B5EF4-FFF2-40B4-BE49-F238E27FC236}">
                  <a16:creationId xmlns:a16="http://schemas.microsoft.com/office/drawing/2014/main" id="{CA2A7563-7A12-4C63-A5C5-0839DFFDF834}"/>
                </a:ext>
              </a:extLst>
            </p:cNvPr>
            <p:cNvPicPr>
              <a:picLocks noChangeAspect="1"/>
            </p:cNvPicPr>
            <p:nvPr/>
          </p:nvPicPr>
          <p:blipFill rotWithShape="1">
            <a:blip r:embed="rId8">
              <a:duotone>
                <a:srgbClr val="4BACC6">
                  <a:shade val="45000"/>
                  <a:satMod val="135000"/>
                </a:srgbClr>
                <a:prstClr val="white"/>
              </a:duotone>
            </a:blip>
            <a:srcRect l="3002" t="4816" r="3404" b="14434"/>
            <a:stretch/>
          </p:blipFill>
          <p:spPr>
            <a:xfrm>
              <a:off x="6777827" y="1845335"/>
              <a:ext cx="1497352" cy="990436"/>
            </a:xfrm>
            <a:prstGeom prst="rect">
              <a:avLst/>
            </a:prstGeom>
          </p:spPr>
        </p:pic>
        <p:sp>
          <p:nvSpPr>
            <p:cNvPr id="42" name="Rectangle 41">
              <a:extLst>
                <a:ext uri="{FF2B5EF4-FFF2-40B4-BE49-F238E27FC236}">
                  <a16:creationId xmlns:a16="http://schemas.microsoft.com/office/drawing/2014/main" id="{E98B569F-7743-4658-8922-5440110C620A}"/>
                </a:ext>
              </a:extLst>
            </p:cNvPr>
            <p:cNvSpPr/>
            <p:nvPr/>
          </p:nvSpPr>
          <p:spPr>
            <a:xfrm>
              <a:off x="6777827" y="1744446"/>
              <a:ext cx="335964" cy="289391"/>
            </a:xfrm>
            <a:prstGeom prst="rect">
              <a:avLst/>
            </a:prstGeom>
            <a:solidFill>
              <a:sysClr val="window" lastClr="FFFFFF"/>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15AE5703-748D-45ED-BDDF-ACEFA7A496CD}"/>
                </a:ext>
              </a:extLst>
            </p:cNvPr>
            <p:cNvSpPr/>
            <p:nvPr/>
          </p:nvSpPr>
          <p:spPr>
            <a:xfrm>
              <a:off x="8119983" y="1615454"/>
              <a:ext cx="335964" cy="289391"/>
            </a:xfrm>
            <a:prstGeom prst="rect">
              <a:avLst/>
            </a:prstGeom>
            <a:solidFill>
              <a:sysClr val="window" lastClr="FFFFFF"/>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23" name="Picture 22">
            <a:extLst>
              <a:ext uri="{FF2B5EF4-FFF2-40B4-BE49-F238E27FC236}">
                <a16:creationId xmlns:a16="http://schemas.microsoft.com/office/drawing/2014/main" id="{E69AA8D1-6FCB-405D-8FEF-5970C9F6E263}"/>
              </a:ext>
            </a:extLst>
          </p:cNvPr>
          <p:cNvPicPr>
            <a:picLocks noChangeAspect="1"/>
          </p:cNvPicPr>
          <p:nvPr/>
        </p:nvPicPr>
        <p:blipFill rotWithShape="1">
          <a:blip r:embed="rId9"/>
          <a:srcRect l="27234" t="11151" r="37531" b="9294"/>
          <a:stretch/>
        </p:blipFill>
        <p:spPr>
          <a:xfrm>
            <a:off x="7531411" y="1354007"/>
            <a:ext cx="3334296" cy="4705287"/>
          </a:xfrm>
          <a:prstGeom prst="rect">
            <a:avLst/>
          </a:prstGeom>
        </p:spPr>
      </p:pic>
      <p:sp>
        <p:nvSpPr>
          <p:cNvPr id="29" name="TextBox 28">
            <a:extLst>
              <a:ext uri="{FF2B5EF4-FFF2-40B4-BE49-F238E27FC236}">
                <a16:creationId xmlns:a16="http://schemas.microsoft.com/office/drawing/2014/main" id="{B504136D-26CF-4D7B-B290-53523097272B}"/>
              </a:ext>
            </a:extLst>
          </p:cNvPr>
          <p:cNvSpPr txBox="1"/>
          <p:nvPr/>
        </p:nvSpPr>
        <p:spPr>
          <a:xfrm>
            <a:off x="6403231" y="6160525"/>
            <a:ext cx="5794728" cy="276999"/>
          </a:xfrm>
          <a:prstGeom prst="rect">
            <a:avLst/>
          </a:prstGeom>
          <a:noFill/>
        </p:spPr>
        <p:txBody>
          <a:bodyPr wrap="none" rtlCol="0">
            <a:spAutoFit/>
          </a:bodyPr>
          <a:lstStyle/>
          <a:p>
            <a:r>
              <a:rPr lang="en-GB" sz="1200" dirty="0"/>
              <a:t>https://www.ellenmacarthurfoundation.org/programmes/insight/circularity-indicators</a:t>
            </a:r>
            <a:endParaRPr lang="en-GB" dirty="0"/>
          </a:p>
        </p:txBody>
      </p:sp>
      <p:pic>
        <p:nvPicPr>
          <p:cNvPr id="14" name="Picture 9">
            <a:extLst>
              <a:ext uri="{FF2B5EF4-FFF2-40B4-BE49-F238E27FC236}">
                <a16:creationId xmlns:a16="http://schemas.microsoft.com/office/drawing/2014/main" id="{3930976F-98EB-45F3-98E6-35F49BD49F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15" name="Picture 10">
            <a:extLst>
              <a:ext uri="{FF2B5EF4-FFF2-40B4-BE49-F238E27FC236}">
                <a16:creationId xmlns:a16="http://schemas.microsoft.com/office/drawing/2014/main" id="{06B9FD13-B442-438E-95CA-26D1C56E43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1073320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9" descr="Screen Shot 2017-11-02 at 12.44.16.png">
            <a:extLst>
              <a:ext uri="{FF2B5EF4-FFF2-40B4-BE49-F238E27FC236}">
                <a16:creationId xmlns:a16="http://schemas.microsoft.com/office/drawing/2014/main" id="{F25DFF10-E0C5-4CB1-958E-6DC5246BA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212290"/>
          </a:xfrm>
          <a:prstGeom prst="rect">
            <a:avLst/>
          </a:prstGeom>
        </p:spPr>
      </p:pic>
      <p:sp>
        <p:nvSpPr>
          <p:cNvPr id="2" name="Title 1">
            <a:extLst>
              <a:ext uri="{FF2B5EF4-FFF2-40B4-BE49-F238E27FC236}">
                <a16:creationId xmlns:a16="http://schemas.microsoft.com/office/drawing/2014/main" id="{FBE1A2DE-420D-4C28-88E5-9F41E03DB296}"/>
              </a:ext>
            </a:extLst>
          </p:cNvPr>
          <p:cNvSpPr>
            <a:spLocks noGrp="1"/>
          </p:cNvSpPr>
          <p:nvPr>
            <p:ph type="title"/>
          </p:nvPr>
        </p:nvSpPr>
        <p:spPr>
          <a:xfrm>
            <a:off x="0" y="120369"/>
            <a:ext cx="11163300" cy="971550"/>
          </a:xfrm>
        </p:spPr>
        <p:txBody>
          <a:bodyPr>
            <a:normAutofit/>
          </a:bodyPr>
          <a:lstStyle/>
          <a:p>
            <a:r>
              <a:rPr lang="en-GB" sz="4400" dirty="0">
                <a:latin typeface="Calibri Light" panose="020F0302020204030204" pitchFamily="34" charset="0"/>
                <a:cs typeface="Calibri Light" panose="020F0302020204030204" pitchFamily="34" charset="0"/>
              </a:rPr>
              <a:t>Multiple Life Cycle Analysis</a:t>
            </a:r>
          </a:p>
        </p:txBody>
      </p:sp>
      <p:sp>
        <p:nvSpPr>
          <p:cNvPr id="4" name="Footer Placeholder 3">
            <a:extLst>
              <a:ext uri="{FF2B5EF4-FFF2-40B4-BE49-F238E27FC236}">
                <a16:creationId xmlns:a16="http://schemas.microsoft.com/office/drawing/2014/main" id="{2E2EE0F4-B7E8-4F76-AF85-E0476D9B26FC}"/>
              </a:ext>
            </a:extLst>
          </p:cNvPr>
          <p:cNvSpPr>
            <a:spLocks noGrp="1"/>
          </p:cNvSpPr>
          <p:nvPr>
            <p:ph type="ftr" sz="quarter" idx="3"/>
          </p:nvPr>
        </p:nvSpPr>
        <p:spPr/>
        <p:txBody>
          <a:bodyPr/>
          <a:lstStyle/>
          <a:p>
            <a:r>
              <a:rPr lang="en-GB"/>
              <a:t>© Granta Design | CONFIDENTIAL</a:t>
            </a:r>
            <a:endParaRPr lang="en-GB" dirty="0"/>
          </a:p>
        </p:txBody>
      </p:sp>
      <p:pic>
        <p:nvPicPr>
          <p:cNvPr id="8" name="Picture 7">
            <a:extLst>
              <a:ext uri="{FF2B5EF4-FFF2-40B4-BE49-F238E27FC236}">
                <a16:creationId xmlns:a16="http://schemas.microsoft.com/office/drawing/2014/main" id="{2DC24AA6-20D7-422C-835D-DF831ED1E783}"/>
              </a:ext>
            </a:extLst>
          </p:cNvPr>
          <p:cNvPicPr>
            <a:picLocks noChangeAspect="1"/>
          </p:cNvPicPr>
          <p:nvPr/>
        </p:nvPicPr>
        <p:blipFill rotWithShape="1">
          <a:blip r:embed="rId4"/>
          <a:srcRect l="1818" t="18826" r="8430" b="5405"/>
          <a:stretch/>
        </p:blipFill>
        <p:spPr>
          <a:xfrm>
            <a:off x="839416" y="1212289"/>
            <a:ext cx="10009112" cy="5281053"/>
          </a:xfrm>
          <a:prstGeom prst="rect">
            <a:avLst/>
          </a:prstGeom>
        </p:spPr>
      </p:pic>
      <p:pic>
        <p:nvPicPr>
          <p:cNvPr id="6" name="Picture 9">
            <a:extLst>
              <a:ext uri="{FF2B5EF4-FFF2-40B4-BE49-F238E27FC236}">
                <a16:creationId xmlns:a16="http://schemas.microsoft.com/office/drawing/2014/main" id="{FB58EA92-6E18-4FB4-B5E5-13B2BDD006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7" name="Picture 10">
            <a:extLst>
              <a:ext uri="{FF2B5EF4-FFF2-40B4-BE49-F238E27FC236}">
                <a16:creationId xmlns:a16="http://schemas.microsoft.com/office/drawing/2014/main" id="{D6DE998E-717C-4B8B-AD37-476F48B009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965439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9" descr="Screen Shot 2017-11-02 at 12.44.16.png">
            <a:extLst>
              <a:ext uri="{FF2B5EF4-FFF2-40B4-BE49-F238E27FC236}">
                <a16:creationId xmlns:a16="http://schemas.microsoft.com/office/drawing/2014/main" id="{DD634C6A-2EEA-48DA-B708-BD6D235C1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249332"/>
          </a:xfrm>
          <a:prstGeom prst="rect">
            <a:avLst/>
          </a:prstGeom>
        </p:spPr>
      </p:pic>
      <p:sp>
        <p:nvSpPr>
          <p:cNvPr id="2" name="Title 1">
            <a:extLst>
              <a:ext uri="{FF2B5EF4-FFF2-40B4-BE49-F238E27FC236}">
                <a16:creationId xmlns:a16="http://schemas.microsoft.com/office/drawing/2014/main" id="{FE958F5F-986B-4308-9A82-4B76ADA9F77F}"/>
              </a:ext>
            </a:extLst>
          </p:cNvPr>
          <p:cNvSpPr>
            <a:spLocks noGrp="1"/>
          </p:cNvSpPr>
          <p:nvPr>
            <p:ph type="title"/>
          </p:nvPr>
        </p:nvSpPr>
        <p:spPr>
          <a:xfrm>
            <a:off x="0" y="138890"/>
            <a:ext cx="11163300" cy="971550"/>
          </a:xfrm>
        </p:spPr>
        <p:txBody>
          <a:bodyPr>
            <a:normAutofit/>
          </a:bodyPr>
          <a:lstStyle/>
          <a:p>
            <a:r>
              <a:rPr lang="en-GB" sz="4400" dirty="0">
                <a:latin typeface="Calibri Light" panose="020F0302020204030204" pitchFamily="34" charset="0"/>
                <a:cs typeface="Calibri Light" panose="020F0302020204030204" pitchFamily="34" charset="0"/>
              </a:rPr>
              <a:t>Reduced exposure to price volatility</a:t>
            </a:r>
          </a:p>
        </p:txBody>
      </p:sp>
      <p:sp>
        <p:nvSpPr>
          <p:cNvPr id="4" name="Footer Placeholder 3">
            <a:extLst>
              <a:ext uri="{FF2B5EF4-FFF2-40B4-BE49-F238E27FC236}">
                <a16:creationId xmlns:a16="http://schemas.microsoft.com/office/drawing/2014/main" id="{A070B759-2212-44F8-8B03-156F05CED8B0}"/>
              </a:ext>
            </a:extLst>
          </p:cNvPr>
          <p:cNvSpPr>
            <a:spLocks noGrp="1"/>
          </p:cNvSpPr>
          <p:nvPr>
            <p:ph type="ftr" sz="quarter" idx="3"/>
          </p:nvPr>
        </p:nvSpPr>
        <p:spPr/>
        <p:txBody>
          <a:bodyPr/>
          <a:lstStyle/>
          <a:p>
            <a:r>
              <a:rPr lang="en-GB"/>
              <a:t>© Granta Design | CONFIDENTIAL</a:t>
            </a:r>
            <a:endParaRPr lang="en-GB" dirty="0"/>
          </a:p>
        </p:txBody>
      </p:sp>
      <p:pic>
        <p:nvPicPr>
          <p:cNvPr id="5" name="Picture 4">
            <a:extLst>
              <a:ext uri="{FF2B5EF4-FFF2-40B4-BE49-F238E27FC236}">
                <a16:creationId xmlns:a16="http://schemas.microsoft.com/office/drawing/2014/main" id="{D1D214CE-16F7-4A39-B220-5A204D0F1D8B}"/>
              </a:ext>
            </a:extLst>
          </p:cNvPr>
          <p:cNvPicPr>
            <a:picLocks noChangeAspect="1"/>
          </p:cNvPicPr>
          <p:nvPr/>
        </p:nvPicPr>
        <p:blipFill>
          <a:blip r:embed="rId4"/>
          <a:stretch>
            <a:fillRect/>
          </a:stretch>
        </p:blipFill>
        <p:spPr>
          <a:xfrm>
            <a:off x="276425" y="1279651"/>
            <a:ext cx="8364437" cy="4737003"/>
          </a:xfrm>
          <a:prstGeom prst="rect">
            <a:avLst/>
          </a:prstGeom>
        </p:spPr>
      </p:pic>
      <p:sp>
        <p:nvSpPr>
          <p:cNvPr id="6" name="TextBox 5">
            <a:extLst>
              <a:ext uri="{FF2B5EF4-FFF2-40B4-BE49-F238E27FC236}">
                <a16:creationId xmlns:a16="http://schemas.microsoft.com/office/drawing/2014/main" id="{29233C96-DC2D-419C-B6CD-1306D9629D8C}"/>
              </a:ext>
            </a:extLst>
          </p:cNvPr>
          <p:cNvSpPr txBox="1"/>
          <p:nvPr/>
        </p:nvSpPr>
        <p:spPr>
          <a:xfrm>
            <a:off x="8637944" y="1331476"/>
            <a:ext cx="3554056" cy="2585323"/>
          </a:xfrm>
          <a:prstGeom prst="rect">
            <a:avLst/>
          </a:prstGeom>
          <a:noFill/>
        </p:spPr>
        <p:txBody>
          <a:bodyPr wrap="square" rtlCol="0">
            <a:spAutoFit/>
          </a:bodyPr>
          <a:lstStyle/>
          <a:p>
            <a:pPr marL="285750" indent="-285750">
              <a:buFont typeface="Arial" panose="020B0604020202020204" pitchFamily="34" charset="0"/>
              <a:buChar char="•"/>
            </a:pPr>
            <a:r>
              <a:rPr lang="en-GB" dirty="0"/>
              <a:t>For a 300k vehicle fleet ~ ±$15m (past 5 years)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In some models reliance on virgin materials reduced by 84% - a $2.5Bn saving?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But: heavily dependent upon new recovery technology.</a:t>
            </a:r>
          </a:p>
        </p:txBody>
      </p:sp>
      <p:pic>
        <p:nvPicPr>
          <p:cNvPr id="8" name="Picture 9">
            <a:extLst>
              <a:ext uri="{FF2B5EF4-FFF2-40B4-BE49-F238E27FC236}">
                <a16:creationId xmlns:a16="http://schemas.microsoft.com/office/drawing/2014/main" id="{9312D45E-0BDB-431D-9F6D-90B5723D24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9" name="Picture 10">
            <a:extLst>
              <a:ext uri="{FF2B5EF4-FFF2-40B4-BE49-F238E27FC236}">
                <a16:creationId xmlns:a16="http://schemas.microsoft.com/office/drawing/2014/main" id="{C36F4E57-1D87-4F74-839F-5F3CED5531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3684823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9" descr="Screen Shot 2017-11-02 at 12.44.16.png">
            <a:extLst>
              <a:ext uri="{FF2B5EF4-FFF2-40B4-BE49-F238E27FC236}">
                <a16:creationId xmlns:a16="http://schemas.microsoft.com/office/drawing/2014/main" id="{7F0FC3C5-BBAE-4A15-BDEF-976191A00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196977"/>
          </a:xfrm>
          <a:prstGeom prst="rect">
            <a:avLst/>
          </a:prstGeom>
        </p:spPr>
      </p:pic>
      <p:sp>
        <p:nvSpPr>
          <p:cNvPr id="2" name="Title 1">
            <a:extLst>
              <a:ext uri="{FF2B5EF4-FFF2-40B4-BE49-F238E27FC236}">
                <a16:creationId xmlns:a16="http://schemas.microsoft.com/office/drawing/2014/main" id="{141DC92D-8917-48CD-A4EB-FF5F7FBF7DA1}"/>
              </a:ext>
            </a:extLst>
          </p:cNvPr>
          <p:cNvSpPr>
            <a:spLocks noGrp="1"/>
          </p:cNvSpPr>
          <p:nvPr>
            <p:ph type="title"/>
          </p:nvPr>
        </p:nvSpPr>
        <p:spPr>
          <a:xfrm>
            <a:off x="0" y="112712"/>
            <a:ext cx="11163300" cy="971550"/>
          </a:xfrm>
        </p:spPr>
        <p:txBody>
          <a:bodyPr>
            <a:normAutofit/>
          </a:bodyPr>
          <a:lstStyle/>
          <a:p>
            <a:r>
              <a:rPr lang="en-GB" sz="4400" dirty="0">
                <a:latin typeface="Calibri Light" panose="020F0302020204030204" pitchFamily="34" charset="0"/>
                <a:cs typeface="Calibri Light" panose="020F0302020204030204" pitchFamily="34" charset="0"/>
              </a:rPr>
              <a:t>Product Level Reporting</a:t>
            </a:r>
          </a:p>
        </p:txBody>
      </p:sp>
      <p:sp>
        <p:nvSpPr>
          <p:cNvPr id="4" name="Footer Placeholder 3">
            <a:extLst>
              <a:ext uri="{FF2B5EF4-FFF2-40B4-BE49-F238E27FC236}">
                <a16:creationId xmlns:a16="http://schemas.microsoft.com/office/drawing/2014/main" id="{3AF1C9C8-D099-40E8-BF02-89AE354BAF56}"/>
              </a:ext>
            </a:extLst>
          </p:cNvPr>
          <p:cNvSpPr>
            <a:spLocks noGrp="1"/>
          </p:cNvSpPr>
          <p:nvPr>
            <p:ph type="ftr" sz="quarter" idx="3"/>
          </p:nvPr>
        </p:nvSpPr>
        <p:spPr/>
        <p:txBody>
          <a:bodyPr/>
          <a:lstStyle/>
          <a:p>
            <a:r>
              <a:rPr lang="en-GB"/>
              <a:t>© Granta Design | CONFIDENTIAL</a:t>
            </a:r>
            <a:endParaRPr lang="en-GB" dirty="0"/>
          </a:p>
        </p:txBody>
      </p:sp>
      <p:pic>
        <p:nvPicPr>
          <p:cNvPr id="5" name="Picture 2" descr="http://www.grantadesign.com/images/BoM/BoMAnalyzer-and-Report-big.jpg">
            <a:extLst>
              <a:ext uri="{FF2B5EF4-FFF2-40B4-BE49-F238E27FC236}">
                <a16:creationId xmlns:a16="http://schemas.microsoft.com/office/drawing/2014/main" id="{99322138-2306-4847-BEE0-1E38AE418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44" y="1228253"/>
            <a:ext cx="7260609" cy="52390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37185B-CC4C-4C3D-9CAA-DB144CD9FD10}"/>
              </a:ext>
            </a:extLst>
          </p:cNvPr>
          <p:cNvSpPr txBox="1"/>
          <p:nvPr/>
        </p:nvSpPr>
        <p:spPr>
          <a:xfrm>
            <a:off x="7632276" y="1403484"/>
            <a:ext cx="4559724" cy="3416320"/>
          </a:xfrm>
          <a:prstGeom prst="rect">
            <a:avLst/>
          </a:prstGeom>
          <a:noFill/>
        </p:spPr>
        <p:txBody>
          <a:bodyPr wrap="square" rtlCol="0">
            <a:spAutoFit/>
          </a:bodyPr>
          <a:lstStyle/>
          <a:p>
            <a:pPr marL="285750" indent="-285750">
              <a:buFont typeface="Arial" panose="020B0604020202020204" pitchFamily="34" charset="0"/>
              <a:buChar char="•"/>
            </a:pPr>
            <a:r>
              <a:rPr lang="en-GB" dirty="0"/>
              <a:t>This is one of the hands on tools tomorrow.</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None of this is possible without robust materials data.</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value of robust materials data is much more than this though. </a:t>
            </a:r>
          </a:p>
        </p:txBody>
      </p:sp>
      <p:pic>
        <p:nvPicPr>
          <p:cNvPr id="8" name="Picture 9">
            <a:extLst>
              <a:ext uri="{FF2B5EF4-FFF2-40B4-BE49-F238E27FC236}">
                <a16:creationId xmlns:a16="http://schemas.microsoft.com/office/drawing/2014/main" id="{662AACA0-A2DD-45C5-ADC8-6EC59DA341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9" name="Picture 10">
            <a:extLst>
              <a:ext uri="{FF2B5EF4-FFF2-40B4-BE49-F238E27FC236}">
                <a16:creationId xmlns:a16="http://schemas.microsoft.com/office/drawing/2014/main" id="{A7A3FBDE-424F-473E-A1AF-B30F5B739A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331486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Bild 9" descr="Screen Shot 2017-11-02 at 12.44.16.png">
            <a:extLst>
              <a:ext uri="{FF2B5EF4-FFF2-40B4-BE49-F238E27FC236}">
                <a16:creationId xmlns:a16="http://schemas.microsoft.com/office/drawing/2014/main" id="{557777ED-BAB8-4857-91A1-D6B344548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212062"/>
          </a:xfrm>
          <a:prstGeom prst="rect">
            <a:avLst/>
          </a:prstGeom>
        </p:spPr>
      </p:pic>
      <p:pic>
        <p:nvPicPr>
          <p:cNvPr id="52" name="Graphic 51">
            <a:extLst>
              <a:ext uri="{FF2B5EF4-FFF2-40B4-BE49-F238E27FC236}">
                <a16:creationId xmlns:a16="http://schemas.microsoft.com/office/drawing/2014/main" id="{D007AD2A-3A57-4DD9-8CA0-AE56377597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84581" y="1612240"/>
            <a:ext cx="2039136" cy="2212679"/>
          </a:xfrm>
          <a:prstGeom prst="rect">
            <a:avLst/>
          </a:prstGeom>
        </p:spPr>
      </p:pic>
      <p:pic>
        <p:nvPicPr>
          <p:cNvPr id="53" name="Graphic 52">
            <a:extLst>
              <a:ext uri="{FF2B5EF4-FFF2-40B4-BE49-F238E27FC236}">
                <a16:creationId xmlns:a16="http://schemas.microsoft.com/office/drawing/2014/main" id="{452C9457-1A68-4992-B3F4-57103252EE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12022" y="4436909"/>
            <a:ext cx="2619558" cy="1746372"/>
          </a:xfrm>
          <a:prstGeom prst="rect">
            <a:avLst/>
          </a:prstGeom>
        </p:spPr>
      </p:pic>
      <p:pic>
        <p:nvPicPr>
          <p:cNvPr id="54" name="Graphic 53">
            <a:extLst>
              <a:ext uri="{FF2B5EF4-FFF2-40B4-BE49-F238E27FC236}">
                <a16:creationId xmlns:a16="http://schemas.microsoft.com/office/drawing/2014/main" id="{A7A30E56-F0AD-4A1D-B7FE-57A8E51A20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7287" y="4817014"/>
            <a:ext cx="2669300" cy="1042695"/>
          </a:xfrm>
          <a:prstGeom prst="rect">
            <a:avLst/>
          </a:prstGeom>
        </p:spPr>
      </p:pic>
      <p:pic>
        <p:nvPicPr>
          <p:cNvPr id="55" name="Graphic 54">
            <a:extLst>
              <a:ext uri="{FF2B5EF4-FFF2-40B4-BE49-F238E27FC236}">
                <a16:creationId xmlns:a16="http://schemas.microsoft.com/office/drawing/2014/main" id="{0798A48D-9BC0-43DF-817C-F635CACA19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65205" y="1450126"/>
            <a:ext cx="3932718" cy="1997571"/>
          </a:xfrm>
          <a:prstGeom prst="rect">
            <a:avLst/>
          </a:prstGeom>
        </p:spPr>
      </p:pic>
      <p:sp>
        <p:nvSpPr>
          <p:cNvPr id="3" name="Title 2"/>
          <p:cNvSpPr>
            <a:spLocks noGrp="1"/>
          </p:cNvSpPr>
          <p:nvPr>
            <p:ph type="title"/>
          </p:nvPr>
        </p:nvSpPr>
        <p:spPr>
          <a:xfrm>
            <a:off x="0" y="116224"/>
            <a:ext cx="11163300" cy="989376"/>
          </a:xfrm>
        </p:spPr>
        <p:txBody>
          <a:bodyPr>
            <a:normAutofit/>
          </a:bodyPr>
          <a:lstStyle/>
          <a:p>
            <a:r>
              <a:rPr lang="en-GB" sz="3600" dirty="0">
                <a:latin typeface="Calibri Light" panose="020F0302020204030204" pitchFamily="34" charset="0"/>
                <a:cs typeface="Calibri Light" panose="020F0302020204030204" pitchFamily="34" charset="0"/>
              </a:rPr>
              <a:t>Why materials information matters</a:t>
            </a:r>
            <a:endParaRPr lang="en-GB" sz="3600" b="1" dirty="0">
              <a:solidFill>
                <a:schemeClr val="accent1"/>
              </a:solidFill>
              <a:latin typeface="Calibri Light" panose="020F0302020204030204" pitchFamily="34" charset="0"/>
              <a:cs typeface="Calibri Light" panose="020F0302020204030204" pitchFamily="34" charset="0"/>
            </a:endParaRPr>
          </a:p>
        </p:txBody>
      </p:sp>
      <p:pic>
        <p:nvPicPr>
          <p:cNvPr id="56" name="Graphic 55">
            <a:extLst>
              <a:ext uri="{FF2B5EF4-FFF2-40B4-BE49-F238E27FC236}">
                <a16:creationId xmlns:a16="http://schemas.microsoft.com/office/drawing/2014/main" id="{B519DC83-4D43-4860-B58F-6CA401A230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7287" y="4817014"/>
            <a:ext cx="2669300" cy="1042695"/>
          </a:xfrm>
          <a:prstGeom prst="rect">
            <a:avLst/>
          </a:prstGeom>
        </p:spPr>
      </p:pic>
      <p:sp>
        <p:nvSpPr>
          <p:cNvPr id="77" name="Oval 38">
            <a:extLst>
              <a:ext uri="{FF2B5EF4-FFF2-40B4-BE49-F238E27FC236}">
                <a16:creationId xmlns:a16="http://schemas.microsoft.com/office/drawing/2014/main" id="{7B45F989-60F6-4034-846F-0F4C58F55008}"/>
              </a:ext>
            </a:extLst>
          </p:cNvPr>
          <p:cNvSpPr>
            <a:spLocks noChangeArrowheads="1"/>
          </p:cNvSpPr>
          <p:nvPr/>
        </p:nvSpPr>
        <p:spPr bwMode="auto">
          <a:xfrm>
            <a:off x="3176589" y="4073955"/>
            <a:ext cx="69211" cy="7205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84" name="Oval 38">
            <a:extLst>
              <a:ext uri="{FF2B5EF4-FFF2-40B4-BE49-F238E27FC236}">
                <a16:creationId xmlns:a16="http://schemas.microsoft.com/office/drawing/2014/main" id="{10DE77B3-CD13-46AD-98F9-08FBFA6E5622}"/>
              </a:ext>
            </a:extLst>
          </p:cNvPr>
          <p:cNvSpPr>
            <a:spLocks noChangeArrowheads="1"/>
          </p:cNvSpPr>
          <p:nvPr/>
        </p:nvSpPr>
        <p:spPr bwMode="auto">
          <a:xfrm>
            <a:off x="3176589" y="4037379"/>
            <a:ext cx="69211" cy="7205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94" name="Oval 38">
            <a:extLst>
              <a:ext uri="{FF2B5EF4-FFF2-40B4-BE49-F238E27FC236}">
                <a16:creationId xmlns:a16="http://schemas.microsoft.com/office/drawing/2014/main" id="{E04E4E04-D194-431B-8749-FAF4BC3C501B}"/>
              </a:ext>
            </a:extLst>
          </p:cNvPr>
          <p:cNvSpPr>
            <a:spLocks noChangeArrowheads="1"/>
          </p:cNvSpPr>
          <p:nvPr/>
        </p:nvSpPr>
        <p:spPr bwMode="auto">
          <a:xfrm>
            <a:off x="3176589" y="4037379"/>
            <a:ext cx="69211" cy="7205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grpSp>
        <p:nvGrpSpPr>
          <p:cNvPr id="11" name="Group 10">
            <a:extLst>
              <a:ext uri="{FF2B5EF4-FFF2-40B4-BE49-F238E27FC236}">
                <a16:creationId xmlns:a16="http://schemas.microsoft.com/office/drawing/2014/main" id="{DE1BA35F-735C-4D17-A875-97BA69165933}"/>
              </a:ext>
            </a:extLst>
          </p:cNvPr>
          <p:cNvGrpSpPr/>
          <p:nvPr/>
        </p:nvGrpSpPr>
        <p:grpSpPr>
          <a:xfrm>
            <a:off x="1380109" y="287745"/>
            <a:ext cx="10620547" cy="5066552"/>
            <a:chOff x="1380109" y="287745"/>
            <a:chExt cx="10620547" cy="5066552"/>
          </a:xfrm>
        </p:grpSpPr>
        <p:cxnSp>
          <p:nvCxnSpPr>
            <p:cNvPr id="58" name="Straight Arrow Connector 57">
              <a:extLst>
                <a:ext uri="{FF2B5EF4-FFF2-40B4-BE49-F238E27FC236}">
                  <a16:creationId xmlns:a16="http://schemas.microsoft.com/office/drawing/2014/main" id="{DECCDE2B-19BC-46E9-B6CE-C50073C4A0D3}"/>
                </a:ext>
              </a:extLst>
            </p:cNvPr>
            <p:cNvCxnSpPr>
              <a:cxnSpLocks/>
            </p:cNvCxnSpPr>
            <p:nvPr/>
          </p:nvCxnSpPr>
          <p:spPr bwMode="auto">
            <a:xfrm flipH="1">
              <a:off x="10013795" y="2164808"/>
              <a:ext cx="598381" cy="76408"/>
            </a:xfrm>
            <a:prstGeom prst="straightConnector1">
              <a:avLst/>
            </a:prstGeom>
            <a:noFill/>
            <a:ln w="38100" cap="flat" cmpd="sng" algn="ctr">
              <a:solidFill>
                <a:schemeClr val="bg2"/>
              </a:solidFill>
              <a:prstDash val="sysDot"/>
              <a:round/>
              <a:headEnd type="none" w="med" len="med"/>
              <a:tailEnd type="oval"/>
            </a:ln>
            <a:effectLst/>
          </p:spPr>
        </p:cxnSp>
        <p:cxnSp>
          <p:nvCxnSpPr>
            <p:cNvPr id="59" name="Straight Arrow Connector 58">
              <a:extLst>
                <a:ext uri="{FF2B5EF4-FFF2-40B4-BE49-F238E27FC236}">
                  <a16:creationId xmlns:a16="http://schemas.microsoft.com/office/drawing/2014/main" id="{E6CD2685-BF3B-4CE5-8847-E359C1B660DC}"/>
                </a:ext>
              </a:extLst>
            </p:cNvPr>
            <p:cNvCxnSpPr>
              <a:cxnSpLocks/>
              <a:stCxn id="74" idx="5"/>
            </p:cNvCxnSpPr>
            <p:nvPr/>
          </p:nvCxnSpPr>
          <p:spPr bwMode="auto">
            <a:xfrm>
              <a:off x="6755891" y="4215430"/>
              <a:ext cx="1050481" cy="498606"/>
            </a:xfrm>
            <a:prstGeom prst="straightConnector1">
              <a:avLst/>
            </a:prstGeom>
            <a:noFill/>
            <a:ln w="38100" cap="flat" cmpd="sng" algn="ctr">
              <a:solidFill>
                <a:schemeClr val="bg2"/>
              </a:solidFill>
              <a:prstDash val="sysDot"/>
              <a:round/>
              <a:headEnd type="none" w="med" len="med"/>
              <a:tailEnd type="oval"/>
            </a:ln>
            <a:effectLst/>
          </p:spPr>
        </p:cxnSp>
        <p:sp>
          <p:nvSpPr>
            <p:cNvPr id="60" name="Oval 59">
              <a:extLst>
                <a:ext uri="{FF2B5EF4-FFF2-40B4-BE49-F238E27FC236}">
                  <a16:creationId xmlns:a16="http://schemas.microsoft.com/office/drawing/2014/main" id="{C03143DA-5CDC-4293-AE35-90853D00F596}"/>
                </a:ext>
              </a:extLst>
            </p:cNvPr>
            <p:cNvSpPr/>
            <p:nvPr/>
          </p:nvSpPr>
          <p:spPr>
            <a:xfrm>
              <a:off x="10449171" y="1334593"/>
              <a:ext cx="1531592" cy="1531592"/>
            </a:xfrm>
            <a:prstGeom prst="ellipse">
              <a:avLst/>
            </a:prstGeom>
            <a:solidFill>
              <a:schemeClr val="bg2">
                <a:lumMod val="20000"/>
                <a:lumOff val="80000"/>
              </a:schemeClr>
            </a:solidFill>
            <a:ln w="57150">
              <a:solidFill>
                <a:schemeClr val="accent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7E02A100-0FA8-49AD-8794-B7537C7F53AB}"/>
                </a:ext>
              </a:extLst>
            </p:cNvPr>
            <p:cNvSpPr txBox="1"/>
            <p:nvPr/>
          </p:nvSpPr>
          <p:spPr>
            <a:xfrm>
              <a:off x="10469063" y="1556792"/>
              <a:ext cx="1531593" cy="954107"/>
            </a:xfrm>
            <a:prstGeom prst="rect">
              <a:avLst/>
            </a:prstGeom>
            <a:noFill/>
          </p:spPr>
          <p:txBody>
            <a:bodyPr wrap="square" rtlCol="0">
              <a:spAutoFit/>
            </a:bodyPr>
            <a:lstStyle/>
            <a:p>
              <a:pPr algn="ctr"/>
              <a:r>
                <a:rPr lang="en-GB" sz="1400" dirty="0">
                  <a:solidFill>
                    <a:schemeClr val="tx2"/>
                  </a:solidFill>
                  <a:latin typeface="Arial" panose="020B0604020202020204" pitchFamily="34" charset="0"/>
                  <a:cs typeface="Arial" panose="020B0604020202020204" pitchFamily="34" charset="0"/>
                </a:rPr>
                <a:t>Reduce environmental impact, gain market share</a:t>
              </a:r>
              <a:endParaRPr lang="en-GB" sz="1400" b="1" dirty="0">
                <a:solidFill>
                  <a:schemeClr val="tx2"/>
                </a:solidFill>
                <a:latin typeface="Arial" panose="020B0604020202020204" pitchFamily="34" charset="0"/>
                <a:cs typeface="Arial" panose="020B0604020202020204" pitchFamily="34" charset="0"/>
              </a:endParaRPr>
            </a:p>
          </p:txBody>
        </p:sp>
        <p:cxnSp>
          <p:nvCxnSpPr>
            <p:cNvPr id="62" name="Straight Arrow Connector 61">
              <a:extLst>
                <a:ext uri="{FF2B5EF4-FFF2-40B4-BE49-F238E27FC236}">
                  <a16:creationId xmlns:a16="http://schemas.microsoft.com/office/drawing/2014/main" id="{42943E8F-D1FD-4D00-A106-7DD71CCBA435}"/>
                </a:ext>
              </a:extLst>
            </p:cNvPr>
            <p:cNvCxnSpPr>
              <a:cxnSpLocks/>
            </p:cNvCxnSpPr>
            <p:nvPr/>
          </p:nvCxnSpPr>
          <p:spPr bwMode="auto">
            <a:xfrm flipH="1">
              <a:off x="4034353" y="4146010"/>
              <a:ext cx="1614029" cy="1208287"/>
            </a:xfrm>
            <a:prstGeom prst="straightConnector1">
              <a:avLst/>
            </a:prstGeom>
            <a:noFill/>
            <a:ln w="38100" cap="flat" cmpd="sng" algn="ctr">
              <a:solidFill>
                <a:schemeClr val="bg2"/>
              </a:solidFill>
              <a:prstDash val="sysDot"/>
              <a:round/>
              <a:headEnd type="none" w="med" len="med"/>
              <a:tailEnd type="oval"/>
            </a:ln>
            <a:effectLst/>
          </p:spPr>
        </p:cxnSp>
        <p:cxnSp>
          <p:nvCxnSpPr>
            <p:cNvPr id="63" name="Straight Arrow Connector 62">
              <a:extLst>
                <a:ext uri="{FF2B5EF4-FFF2-40B4-BE49-F238E27FC236}">
                  <a16:creationId xmlns:a16="http://schemas.microsoft.com/office/drawing/2014/main" id="{ACA54007-F9A6-4105-B549-37B53F53BE9E}"/>
                </a:ext>
              </a:extLst>
            </p:cNvPr>
            <p:cNvCxnSpPr>
              <a:cxnSpLocks/>
            </p:cNvCxnSpPr>
            <p:nvPr/>
          </p:nvCxnSpPr>
          <p:spPr bwMode="auto">
            <a:xfrm>
              <a:off x="2460420" y="4532947"/>
              <a:ext cx="134052" cy="296273"/>
            </a:xfrm>
            <a:prstGeom prst="straightConnector1">
              <a:avLst/>
            </a:prstGeom>
            <a:noFill/>
            <a:ln w="38100" cap="flat" cmpd="sng" algn="ctr">
              <a:solidFill>
                <a:schemeClr val="bg2"/>
              </a:solidFill>
              <a:prstDash val="sysDot"/>
              <a:round/>
              <a:headEnd type="none" w="med" len="med"/>
              <a:tailEnd type="oval"/>
            </a:ln>
            <a:effectLst/>
          </p:spPr>
        </p:cxnSp>
        <p:cxnSp>
          <p:nvCxnSpPr>
            <p:cNvPr id="64" name="Straight Arrow Connector 63">
              <a:extLst>
                <a:ext uri="{FF2B5EF4-FFF2-40B4-BE49-F238E27FC236}">
                  <a16:creationId xmlns:a16="http://schemas.microsoft.com/office/drawing/2014/main" id="{9F28AD09-CB97-4FD5-B76E-70693430ACAF}"/>
                </a:ext>
              </a:extLst>
            </p:cNvPr>
            <p:cNvCxnSpPr>
              <a:cxnSpLocks/>
              <a:stCxn id="75" idx="7"/>
            </p:cNvCxnSpPr>
            <p:nvPr/>
          </p:nvCxnSpPr>
          <p:spPr bwMode="auto">
            <a:xfrm flipV="1">
              <a:off x="2687405" y="2447295"/>
              <a:ext cx="762099" cy="781211"/>
            </a:xfrm>
            <a:prstGeom prst="straightConnector1">
              <a:avLst/>
            </a:prstGeom>
            <a:noFill/>
            <a:ln w="38100" cap="flat" cmpd="sng" algn="ctr">
              <a:solidFill>
                <a:schemeClr val="bg2"/>
              </a:solidFill>
              <a:prstDash val="sysDot"/>
              <a:round/>
              <a:headEnd type="none" w="med" len="med"/>
              <a:tailEnd type="oval"/>
            </a:ln>
            <a:effectLst/>
          </p:spPr>
        </p:cxnSp>
        <p:cxnSp>
          <p:nvCxnSpPr>
            <p:cNvPr id="65" name="Straight Arrow Connector 64">
              <a:extLst>
                <a:ext uri="{FF2B5EF4-FFF2-40B4-BE49-F238E27FC236}">
                  <a16:creationId xmlns:a16="http://schemas.microsoft.com/office/drawing/2014/main" id="{F43255C4-7005-4C05-A4B7-A8EB25191AF3}"/>
                </a:ext>
              </a:extLst>
            </p:cNvPr>
            <p:cNvCxnSpPr>
              <a:cxnSpLocks/>
              <a:stCxn id="74" idx="1"/>
            </p:cNvCxnSpPr>
            <p:nvPr/>
          </p:nvCxnSpPr>
          <p:spPr bwMode="auto">
            <a:xfrm flipH="1" flipV="1">
              <a:off x="5015405" y="2408390"/>
              <a:ext cx="667744" cy="731564"/>
            </a:xfrm>
            <a:prstGeom prst="straightConnector1">
              <a:avLst/>
            </a:prstGeom>
            <a:noFill/>
            <a:ln w="38100" cap="flat" cmpd="sng" algn="ctr">
              <a:solidFill>
                <a:schemeClr val="bg2"/>
              </a:solidFill>
              <a:prstDash val="sysDot"/>
              <a:round/>
              <a:headEnd type="none" w="med" len="med"/>
              <a:tailEnd type="oval"/>
            </a:ln>
            <a:effectLst/>
          </p:spPr>
        </p:cxnSp>
        <p:sp>
          <p:nvSpPr>
            <p:cNvPr id="74" name="Oval 73">
              <a:extLst>
                <a:ext uri="{FF2B5EF4-FFF2-40B4-BE49-F238E27FC236}">
                  <a16:creationId xmlns:a16="http://schemas.microsoft.com/office/drawing/2014/main" id="{ACE405E8-C0E3-42FE-B1DC-95CFE6A64F27}"/>
                </a:ext>
              </a:extLst>
            </p:cNvPr>
            <p:cNvSpPr/>
            <p:nvPr/>
          </p:nvSpPr>
          <p:spPr>
            <a:xfrm>
              <a:off x="5460977" y="2917215"/>
              <a:ext cx="1517086" cy="1520954"/>
            </a:xfrm>
            <a:prstGeom prst="ellipse">
              <a:avLst/>
            </a:prstGeom>
            <a:solidFill>
              <a:schemeClr val="bg2">
                <a:lumMod val="20000"/>
                <a:lumOff val="80000"/>
              </a:schemeClr>
            </a:solidFill>
            <a:ln w="57150">
              <a:solidFill>
                <a:schemeClr val="accent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71479819-D6BD-4FF0-908F-FB4E123E97A9}"/>
                </a:ext>
              </a:extLst>
            </p:cNvPr>
            <p:cNvSpPr/>
            <p:nvPr/>
          </p:nvSpPr>
          <p:spPr>
            <a:xfrm>
              <a:off x="1380109" y="3004210"/>
              <a:ext cx="1531592" cy="1531592"/>
            </a:xfrm>
            <a:prstGeom prst="ellipse">
              <a:avLst/>
            </a:prstGeom>
            <a:solidFill>
              <a:schemeClr val="bg2">
                <a:lumMod val="20000"/>
                <a:lumOff val="80000"/>
              </a:schemeClr>
            </a:solidFill>
            <a:ln w="57150">
              <a:solidFill>
                <a:schemeClr val="accent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48B1D55C-D4BB-4A4E-8189-B5BBE2549793}"/>
                </a:ext>
              </a:extLst>
            </p:cNvPr>
            <p:cNvSpPr txBox="1"/>
            <p:nvPr/>
          </p:nvSpPr>
          <p:spPr>
            <a:xfrm>
              <a:off x="1407708" y="3297628"/>
              <a:ext cx="1455769" cy="954107"/>
            </a:xfrm>
            <a:prstGeom prst="rect">
              <a:avLst/>
            </a:prstGeom>
            <a:noFill/>
          </p:spPr>
          <p:txBody>
            <a:bodyPr wrap="square" rtlCol="0">
              <a:spAutoFit/>
            </a:bodyPr>
            <a:lstStyle/>
            <a:p>
              <a:pPr algn="ctr"/>
              <a:r>
                <a:rPr lang="en-GB" sz="1400" dirty="0">
                  <a:solidFill>
                    <a:schemeClr val="tx2"/>
                  </a:solidFill>
                  <a:latin typeface="Arial" panose="020B0604020202020204" pitchFamily="34" charset="0"/>
                  <a:cs typeface="Arial" panose="020B0604020202020204" pitchFamily="34" charset="0"/>
                </a:rPr>
                <a:t>Lightweight </a:t>
              </a:r>
              <a:br>
                <a:rPr lang="en-GB" sz="1400" dirty="0">
                  <a:solidFill>
                    <a:schemeClr val="tx2"/>
                  </a:solidFill>
                  <a:latin typeface="Arial" panose="020B0604020202020204" pitchFamily="34" charset="0"/>
                  <a:cs typeface="Arial" panose="020B0604020202020204" pitchFamily="34" charset="0"/>
                </a:rPr>
              </a:br>
              <a:r>
                <a:rPr lang="en-GB" sz="1400" dirty="0">
                  <a:solidFill>
                    <a:schemeClr val="tx2"/>
                  </a:solidFill>
                  <a:latin typeface="Arial" panose="020B0604020202020204" pitchFamily="34" charset="0"/>
                  <a:cs typeface="Arial" panose="020B0604020202020204" pitchFamily="34" charset="0"/>
                </a:rPr>
                <a:t>with composites</a:t>
              </a:r>
              <a:br>
                <a:rPr lang="en-GB" sz="1400" dirty="0">
                  <a:solidFill>
                    <a:schemeClr val="tx2"/>
                  </a:solidFill>
                  <a:latin typeface="Arial" panose="020B0604020202020204" pitchFamily="34" charset="0"/>
                  <a:cs typeface="Arial" panose="020B0604020202020204" pitchFamily="34" charset="0"/>
                </a:rPr>
              </a:br>
              <a:r>
                <a:rPr lang="en-GB" sz="1400" dirty="0">
                  <a:solidFill>
                    <a:schemeClr val="tx2"/>
                  </a:solidFill>
                  <a:latin typeface="Arial" panose="020B0604020202020204" pitchFamily="34" charset="0"/>
                  <a:cs typeface="Arial" panose="020B0604020202020204" pitchFamily="34" charset="0"/>
                </a:rPr>
                <a:t>for competitive</a:t>
              </a:r>
              <a:br>
                <a:rPr lang="en-GB" sz="1400" dirty="0">
                  <a:solidFill>
                    <a:schemeClr val="tx2"/>
                  </a:solidFill>
                  <a:latin typeface="Arial" panose="020B0604020202020204" pitchFamily="34" charset="0"/>
                  <a:cs typeface="Arial" panose="020B0604020202020204" pitchFamily="34" charset="0"/>
                </a:rPr>
              </a:br>
              <a:r>
                <a:rPr lang="en-GB" sz="1400" dirty="0">
                  <a:solidFill>
                    <a:schemeClr val="tx2"/>
                  </a:solidFill>
                  <a:latin typeface="Arial" panose="020B0604020202020204" pitchFamily="34" charset="0"/>
                  <a:cs typeface="Arial" panose="020B0604020202020204" pitchFamily="34" charset="0"/>
                </a:rPr>
                <a:t>advantage</a:t>
              </a:r>
              <a:endParaRPr lang="en-GB" sz="1400" b="1" dirty="0">
                <a:solidFill>
                  <a:schemeClr val="tx2"/>
                </a:solidFill>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A7AC5345-353C-4AC4-9F12-C8E47C6EB4CA}"/>
                </a:ext>
              </a:extLst>
            </p:cNvPr>
            <p:cNvSpPr txBox="1"/>
            <p:nvPr/>
          </p:nvSpPr>
          <p:spPr>
            <a:xfrm>
              <a:off x="5558863" y="3293726"/>
              <a:ext cx="1371735" cy="738664"/>
            </a:xfrm>
            <a:prstGeom prst="rect">
              <a:avLst/>
            </a:prstGeom>
            <a:noFill/>
          </p:spPr>
          <p:txBody>
            <a:bodyPr wrap="square" rtlCol="0">
              <a:spAutoFit/>
            </a:bodyPr>
            <a:lstStyle/>
            <a:p>
              <a:pPr algn="ctr"/>
              <a:r>
                <a:rPr lang="en-GB" sz="1400" dirty="0">
                  <a:solidFill>
                    <a:schemeClr val="tx2"/>
                  </a:solidFill>
                  <a:latin typeface="Arial" panose="020B0604020202020204" pitchFamily="34" charset="0"/>
                  <a:cs typeface="Arial" panose="020B0604020202020204" pitchFamily="34" charset="0"/>
                </a:rPr>
                <a:t>Innovate with additive manufacturing</a:t>
              </a:r>
              <a:endParaRPr lang="en-GB" sz="1400" b="1" dirty="0">
                <a:solidFill>
                  <a:schemeClr val="tx2"/>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7002B31-25B6-4583-9B65-7912A99AA1A5}"/>
                </a:ext>
              </a:extLst>
            </p:cNvPr>
            <p:cNvSpPr txBox="1"/>
            <p:nvPr/>
          </p:nvSpPr>
          <p:spPr>
            <a:xfrm>
              <a:off x="6986075" y="287745"/>
              <a:ext cx="1529333" cy="461665"/>
            </a:xfrm>
            <a:prstGeom prst="rect">
              <a:avLst/>
            </a:prstGeom>
            <a:solidFill>
              <a:schemeClr val="accent6"/>
            </a:solidFill>
            <a:effectLst>
              <a:outerShdw blurRad="63500" sx="102000" sy="102000" algn="ctr" rotWithShape="0">
                <a:prstClr val="black">
                  <a:alpha val="40000"/>
                </a:prstClr>
              </a:outerShdw>
            </a:effectLst>
          </p:spPr>
          <p:txBody>
            <a:bodyPr wrap="square" rtlCol="0">
              <a:spAutoFit/>
            </a:bodyPr>
            <a:lstStyle/>
            <a:p>
              <a:pPr algn="ctr"/>
              <a:r>
                <a:rPr lang="en-GB" sz="2400" dirty="0">
                  <a:solidFill>
                    <a:schemeClr val="bg1"/>
                  </a:solidFill>
                </a:rPr>
                <a:t>Growth</a:t>
              </a:r>
            </a:p>
          </p:txBody>
        </p:sp>
      </p:grpSp>
      <p:grpSp>
        <p:nvGrpSpPr>
          <p:cNvPr id="12" name="Group 11">
            <a:extLst>
              <a:ext uri="{FF2B5EF4-FFF2-40B4-BE49-F238E27FC236}">
                <a16:creationId xmlns:a16="http://schemas.microsoft.com/office/drawing/2014/main" id="{1FD2202D-6397-403C-9C7E-7C86D5EB2FA6}"/>
              </a:ext>
            </a:extLst>
          </p:cNvPr>
          <p:cNvGrpSpPr/>
          <p:nvPr/>
        </p:nvGrpSpPr>
        <p:grpSpPr>
          <a:xfrm>
            <a:off x="169689" y="287745"/>
            <a:ext cx="11843296" cy="5913306"/>
            <a:chOff x="169689" y="287745"/>
            <a:chExt cx="11843296" cy="5913306"/>
          </a:xfrm>
        </p:grpSpPr>
        <p:cxnSp>
          <p:nvCxnSpPr>
            <p:cNvPr id="66" name="Straight Arrow Connector 65">
              <a:extLst>
                <a:ext uri="{FF2B5EF4-FFF2-40B4-BE49-F238E27FC236}">
                  <a16:creationId xmlns:a16="http://schemas.microsoft.com/office/drawing/2014/main" id="{6EF0D6DD-FE51-4CEC-B737-77B7F34A3F3D}"/>
                </a:ext>
              </a:extLst>
            </p:cNvPr>
            <p:cNvCxnSpPr>
              <a:cxnSpLocks/>
              <a:stCxn id="76" idx="6"/>
            </p:cNvCxnSpPr>
            <p:nvPr/>
          </p:nvCxnSpPr>
          <p:spPr bwMode="auto">
            <a:xfrm flipV="1">
              <a:off x="2064157" y="2140075"/>
              <a:ext cx="830854" cy="54070"/>
            </a:xfrm>
            <a:prstGeom prst="straightConnector1">
              <a:avLst/>
            </a:prstGeom>
            <a:solidFill>
              <a:schemeClr val="bg1"/>
            </a:solidFill>
            <a:ln w="38100" cap="flat" cmpd="sng" algn="ctr">
              <a:solidFill>
                <a:schemeClr val="bg2"/>
              </a:solidFill>
              <a:prstDash val="sysDot"/>
              <a:round/>
              <a:headEnd type="none" w="med" len="med"/>
              <a:tailEnd type="oval"/>
            </a:ln>
            <a:effectLst/>
          </p:spPr>
        </p:cxnSp>
        <p:sp>
          <p:nvSpPr>
            <p:cNvPr id="76" name="Oval 75">
              <a:extLst>
                <a:ext uri="{FF2B5EF4-FFF2-40B4-BE49-F238E27FC236}">
                  <a16:creationId xmlns:a16="http://schemas.microsoft.com/office/drawing/2014/main" id="{89F38F06-9EDD-48E7-98F7-4940FEC69324}"/>
                </a:ext>
              </a:extLst>
            </p:cNvPr>
            <p:cNvSpPr/>
            <p:nvPr/>
          </p:nvSpPr>
          <p:spPr>
            <a:xfrm>
              <a:off x="532565" y="1428349"/>
              <a:ext cx="1531592" cy="1531592"/>
            </a:xfrm>
            <a:prstGeom prst="ellipse">
              <a:avLst/>
            </a:prstGeom>
            <a:solidFill>
              <a:schemeClr val="bg2">
                <a:lumMod val="20000"/>
                <a:lumOff val="80000"/>
              </a:schemeClr>
            </a:solidFill>
            <a:ln w="57150">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B486B810-18A0-469D-8A8F-0C360F064AA4}"/>
                </a:ext>
              </a:extLst>
            </p:cNvPr>
            <p:cNvSpPr txBox="1"/>
            <p:nvPr/>
          </p:nvSpPr>
          <p:spPr>
            <a:xfrm>
              <a:off x="528565" y="1617840"/>
              <a:ext cx="1554052" cy="1169551"/>
            </a:xfrm>
            <a:prstGeom prst="rect">
              <a:avLst/>
            </a:prstGeom>
            <a:noFill/>
          </p:spPr>
          <p:txBody>
            <a:bodyPr wrap="square" rtlCol="0">
              <a:spAutoFit/>
            </a:bodyPr>
            <a:lstStyle/>
            <a:p>
              <a:pPr algn="ctr"/>
              <a:r>
                <a:rPr lang="en-GB" sz="1400" dirty="0">
                  <a:solidFill>
                    <a:schemeClr val="tx2"/>
                  </a:solidFill>
                  <a:latin typeface="Arial" panose="020B0604020202020204" pitchFamily="34" charset="0"/>
                  <a:cs typeface="Arial" panose="020B0604020202020204" pitchFamily="34" charset="0"/>
                </a:rPr>
                <a:t>Understand materials </a:t>
              </a:r>
              <a:r>
                <a:rPr lang="en-GB" sz="1400" dirty="0" err="1">
                  <a:solidFill>
                    <a:schemeClr val="tx2"/>
                  </a:solidFill>
                  <a:latin typeface="Arial" panose="020B0604020202020204" pitchFamily="34" charset="0"/>
                  <a:cs typeface="Arial" panose="020B0604020202020204" pitchFamily="34" charset="0"/>
                </a:rPr>
                <a:t>behavior</a:t>
              </a:r>
              <a:r>
                <a:rPr lang="en-GB" sz="1400" dirty="0">
                  <a:solidFill>
                    <a:schemeClr val="tx2"/>
                  </a:solidFill>
                  <a:latin typeface="Arial" panose="020B0604020202020204" pitchFamily="34" charset="0"/>
                  <a:cs typeface="Arial" panose="020B0604020202020204" pitchFamily="34" charset="0"/>
                </a:rPr>
                <a:t> to increase product lifetime </a:t>
              </a:r>
              <a:endParaRPr lang="en-GB" sz="1400" b="1" dirty="0">
                <a:solidFill>
                  <a:schemeClr val="tx2"/>
                </a:solidFill>
                <a:latin typeface="Arial" panose="020B0604020202020204" pitchFamily="34" charset="0"/>
                <a:cs typeface="Arial" panose="020B0604020202020204" pitchFamily="34" charset="0"/>
              </a:endParaRPr>
            </a:p>
          </p:txBody>
        </p:sp>
        <p:cxnSp>
          <p:nvCxnSpPr>
            <p:cNvPr id="82" name="Straight Arrow Connector 81">
              <a:extLst>
                <a:ext uri="{FF2B5EF4-FFF2-40B4-BE49-F238E27FC236}">
                  <a16:creationId xmlns:a16="http://schemas.microsoft.com/office/drawing/2014/main" id="{D96D33C3-F932-4171-964F-D18966F96B06}"/>
                </a:ext>
              </a:extLst>
            </p:cNvPr>
            <p:cNvCxnSpPr>
              <a:cxnSpLocks/>
            </p:cNvCxnSpPr>
            <p:nvPr/>
          </p:nvCxnSpPr>
          <p:spPr bwMode="auto">
            <a:xfrm flipH="1" flipV="1">
              <a:off x="9284621" y="3254496"/>
              <a:ext cx="1327555" cy="289459"/>
            </a:xfrm>
            <a:prstGeom prst="straightConnector1">
              <a:avLst/>
            </a:prstGeom>
            <a:noFill/>
            <a:ln w="38100" cap="flat" cmpd="sng" algn="ctr">
              <a:solidFill>
                <a:schemeClr val="bg2"/>
              </a:solidFill>
              <a:prstDash val="sysDot"/>
              <a:round/>
              <a:headEnd type="none" w="med" len="med"/>
              <a:tailEnd type="oval"/>
            </a:ln>
            <a:effectLst/>
          </p:spPr>
        </p:cxnSp>
        <p:cxnSp>
          <p:nvCxnSpPr>
            <p:cNvPr id="83" name="Straight Arrow Connector 82">
              <a:extLst>
                <a:ext uri="{FF2B5EF4-FFF2-40B4-BE49-F238E27FC236}">
                  <a16:creationId xmlns:a16="http://schemas.microsoft.com/office/drawing/2014/main" id="{AAC188F2-79CF-4959-AE6A-BE537C729702}"/>
                </a:ext>
              </a:extLst>
            </p:cNvPr>
            <p:cNvCxnSpPr>
              <a:cxnSpLocks/>
            </p:cNvCxnSpPr>
            <p:nvPr/>
          </p:nvCxnSpPr>
          <p:spPr bwMode="auto">
            <a:xfrm flipH="1">
              <a:off x="3463910" y="4818644"/>
              <a:ext cx="166667" cy="293364"/>
            </a:xfrm>
            <a:prstGeom prst="straightConnector1">
              <a:avLst/>
            </a:prstGeom>
            <a:noFill/>
            <a:ln w="38100" cap="flat" cmpd="sng" algn="ctr">
              <a:solidFill>
                <a:schemeClr val="bg2"/>
              </a:solidFill>
              <a:prstDash val="sysDot"/>
              <a:round/>
              <a:headEnd type="none" w="med" len="med"/>
              <a:tailEnd type="oval"/>
            </a:ln>
            <a:effectLst/>
          </p:spPr>
        </p:cxnSp>
        <p:sp>
          <p:nvSpPr>
            <p:cNvPr id="85" name="Oval 84">
              <a:extLst>
                <a:ext uri="{FF2B5EF4-FFF2-40B4-BE49-F238E27FC236}">
                  <a16:creationId xmlns:a16="http://schemas.microsoft.com/office/drawing/2014/main" id="{B01D2BE7-7FCB-4776-93A5-689405C25484}"/>
                </a:ext>
              </a:extLst>
            </p:cNvPr>
            <p:cNvSpPr/>
            <p:nvPr/>
          </p:nvSpPr>
          <p:spPr>
            <a:xfrm>
              <a:off x="3174914" y="3359930"/>
              <a:ext cx="1531592" cy="1531592"/>
            </a:xfrm>
            <a:prstGeom prst="ellipse">
              <a:avLst/>
            </a:prstGeom>
            <a:solidFill>
              <a:schemeClr val="bg2">
                <a:lumMod val="20000"/>
                <a:lumOff val="80000"/>
              </a:schemeClr>
            </a:solidFill>
            <a:ln w="57150">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2A0AA88B-0783-488C-8CBB-BEFD856FD770}"/>
                </a:ext>
              </a:extLst>
            </p:cNvPr>
            <p:cNvSpPr txBox="1"/>
            <p:nvPr/>
          </p:nvSpPr>
          <p:spPr>
            <a:xfrm>
              <a:off x="2526615" y="3543954"/>
              <a:ext cx="2864091" cy="1169551"/>
            </a:xfrm>
            <a:prstGeom prst="rect">
              <a:avLst/>
            </a:prstGeom>
            <a:noFill/>
          </p:spPr>
          <p:txBody>
            <a:bodyPr wrap="square" rtlCol="0">
              <a:spAutoFit/>
            </a:bodyPr>
            <a:lstStyle/>
            <a:p>
              <a:pPr algn="ctr"/>
              <a:r>
                <a:rPr lang="en-GB" sz="1400" dirty="0">
                  <a:solidFill>
                    <a:schemeClr val="tx2"/>
                  </a:solidFill>
                  <a:latin typeface="Arial" panose="020B0604020202020204" pitchFamily="34" charset="0"/>
                  <a:cs typeface="Arial" panose="020B0604020202020204" pitchFamily="34" charset="0"/>
                </a:rPr>
                <a:t>Specify the</a:t>
              </a:r>
              <a:br>
                <a:rPr lang="en-GB" sz="1400" dirty="0">
                  <a:solidFill>
                    <a:schemeClr val="tx2"/>
                  </a:solidFill>
                  <a:latin typeface="Arial" panose="020B0604020202020204" pitchFamily="34" charset="0"/>
                  <a:cs typeface="Arial" panose="020B0604020202020204" pitchFamily="34" charset="0"/>
                </a:rPr>
              </a:br>
              <a:r>
                <a:rPr lang="en-GB" sz="1400" dirty="0">
                  <a:solidFill>
                    <a:schemeClr val="tx2"/>
                  </a:solidFill>
                  <a:latin typeface="Arial" panose="020B0604020202020204" pitchFamily="34" charset="0"/>
                  <a:cs typeface="Arial" panose="020B0604020202020204" pitchFamily="34" charset="0"/>
                </a:rPr>
                <a:t>right materials</a:t>
              </a:r>
              <a:br>
                <a:rPr lang="en-GB" sz="1400" dirty="0">
                  <a:solidFill>
                    <a:schemeClr val="tx2"/>
                  </a:solidFill>
                  <a:latin typeface="Arial" panose="020B0604020202020204" pitchFamily="34" charset="0"/>
                  <a:cs typeface="Arial" panose="020B0604020202020204" pitchFamily="34" charset="0"/>
                </a:rPr>
              </a:br>
              <a:r>
                <a:rPr lang="en-GB" sz="1400" dirty="0">
                  <a:solidFill>
                    <a:schemeClr val="tx2"/>
                  </a:solidFill>
                  <a:latin typeface="Arial" panose="020B0604020202020204" pitchFamily="34" charset="0"/>
                  <a:cs typeface="Arial" panose="020B0604020202020204" pitchFamily="34" charset="0"/>
                </a:rPr>
                <a:t>for global</a:t>
              </a:r>
              <a:br>
                <a:rPr lang="en-GB" sz="1400" dirty="0">
                  <a:solidFill>
                    <a:schemeClr val="tx2"/>
                  </a:solidFill>
                  <a:latin typeface="Arial" panose="020B0604020202020204" pitchFamily="34" charset="0"/>
                  <a:cs typeface="Arial" panose="020B0604020202020204" pitchFamily="34" charset="0"/>
                </a:rPr>
              </a:br>
              <a:r>
                <a:rPr lang="en-GB" sz="1400" dirty="0">
                  <a:solidFill>
                    <a:schemeClr val="tx2"/>
                  </a:solidFill>
                  <a:latin typeface="Arial" panose="020B0604020202020204" pitchFamily="34" charset="0"/>
                  <a:cs typeface="Arial" panose="020B0604020202020204" pitchFamily="34" charset="0"/>
                </a:rPr>
                <a:t>manufacturing</a:t>
              </a:r>
              <a:br>
                <a:rPr lang="en-GB" sz="1400" dirty="0">
                  <a:solidFill>
                    <a:schemeClr val="tx2"/>
                  </a:solidFill>
                  <a:latin typeface="Arial" panose="020B0604020202020204" pitchFamily="34" charset="0"/>
                  <a:cs typeface="Arial" panose="020B0604020202020204" pitchFamily="34" charset="0"/>
                </a:rPr>
              </a:br>
              <a:r>
                <a:rPr lang="en-GB" sz="1400" dirty="0">
                  <a:solidFill>
                    <a:schemeClr val="tx2"/>
                  </a:solidFill>
                  <a:latin typeface="Arial" panose="020B0604020202020204" pitchFamily="34" charset="0"/>
                  <a:cs typeface="Arial" panose="020B0604020202020204" pitchFamily="34" charset="0"/>
                </a:rPr>
                <a:t>locations</a:t>
              </a:r>
              <a:endParaRPr lang="en-GB" sz="1400" b="1" dirty="0">
                <a:solidFill>
                  <a:schemeClr val="tx2"/>
                </a:solidFill>
                <a:latin typeface="Arial" panose="020B0604020202020204" pitchFamily="34" charset="0"/>
                <a:cs typeface="Arial" panose="020B0604020202020204" pitchFamily="34" charset="0"/>
              </a:endParaRPr>
            </a:p>
          </p:txBody>
        </p:sp>
        <p:sp>
          <p:nvSpPr>
            <p:cNvPr id="87" name="Oval 86">
              <a:extLst>
                <a:ext uri="{FF2B5EF4-FFF2-40B4-BE49-F238E27FC236}">
                  <a16:creationId xmlns:a16="http://schemas.microsoft.com/office/drawing/2014/main" id="{EB421520-D7C4-4929-ACD1-A26E13D19BBE}"/>
                </a:ext>
              </a:extLst>
            </p:cNvPr>
            <p:cNvSpPr/>
            <p:nvPr/>
          </p:nvSpPr>
          <p:spPr>
            <a:xfrm>
              <a:off x="10481393" y="3215068"/>
              <a:ext cx="1531592" cy="1531592"/>
            </a:xfrm>
            <a:prstGeom prst="ellipse">
              <a:avLst/>
            </a:prstGeom>
            <a:solidFill>
              <a:schemeClr val="bg2">
                <a:lumMod val="20000"/>
                <a:lumOff val="80000"/>
              </a:schemeClr>
            </a:solidFill>
            <a:ln w="57150">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C261226B-C184-4382-A51C-A0C7056200BE}"/>
                </a:ext>
              </a:extLst>
            </p:cNvPr>
            <p:cNvSpPr txBox="1"/>
            <p:nvPr/>
          </p:nvSpPr>
          <p:spPr>
            <a:xfrm>
              <a:off x="10481393" y="3478731"/>
              <a:ext cx="1531592" cy="954107"/>
            </a:xfrm>
            <a:prstGeom prst="rect">
              <a:avLst/>
            </a:prstGeom>
            <a:noFill/>
          </p:spPr>
          <p:txBody>
            <a:bodyPr wrap="square" rtlCol="0">
              <a:spAutoFit/>
            </a:bodyPr>
            <a:lstStyle/>
            <a:p>
              <a:pPr algn="ctr"/>
              <a:r>
                <a:rPr lang="en-GB" sz="1400" dirty="0">
                  <a:solidFill>
                    <a:schemeClr val="tx2"/>
                  </a:solidFill>
                  <a:latin typeface="Arial" panose="020B0604020202020204" pitchFamily="34" charset="0"/>
                  <a:cs typeface="Arial" panose="020B0604020202020204" pitchFamily="34" charset="0"/>
                </a:rPr>
                <a:t>Make it</a:t>
              </a:r>
              <a:br>
                <a:rPr lang="en-GB" sz="1400" dirty="0">
                  <a:solidFill>
                    <a:schemeClr val="tx2"/>
                  </a:solidFill>
                  <a:latin typeface="Arial" panose="020B0604020202020204" pitchFamily="34" charset="0"/>
                  <a:cs typeface="Arial" panose="020B0604020202020204" pitchFamily="34" charset="0"/>
                </a:rPr>
              </a:br>
              <a:r>
                <a:rPr lang="en-GB" sz="1400" dirty="0">
                  <a:solidFill>
                    <a:schemeClr val="tx2"/>
                  </a:solidFill>
                  <a:latin typeface="Arial" panose="020B0604020202020204" pitchFamily="34" charset="0"/>
                  <a:cs typeface="Arial" panose="020B0604020202020204" pitchFamily="34" charset="0"/>
                </a:rPr>
                <a:t>at lower cost by substituting materials</a:t>
              </a:r>
            </a:p>
          </p:txBody>
        </p:sp>
        <p:cxnSp>
          <p:nvCxnSpPr>
            <p:cNvPr id="90" name="Straight Arrow Connector 89">
              <a:extLst>
                <a:ext uri="{FF2B5EF4-FFF2-40B4-BE49-F238E27FC236}">
                  <a16:creationId xmlns:a16="http://schemas.microsoft.com/office/drawing/2014/main" id="{87001E72-58E7-47A2-8BFB-77F7669D24C2}"/>
                </a:ext>
              </a:extLst>
            </p:cNvPr>
            <p:cNvCxnSpPr>
              <a:cxnSpLocks/>
              <a:stCxn id="92" idx="3"/>
            </p:cNvCxnSpPr>
            <p:nvPr/>
          </p:nvCxnSpPr>
          <p:spPr bwMode="auto">
            <a:xfrm>
              <a:off x="1712109" y="5413362"/>
              <a:ext cx="252776" cy="26739"/>
            </a:xfrm>
            <a:prstGeom prst="straightConnector1">
              <a:avLst/>
            </a:prstGeom>
            <a:noFill/>
            <a:ln w="38100" cap="flat" cmpd="sng" algn="ctr">
              <a:solidFill>
                <a:schemeClr val="bg2"/>
              </a:solidFill>
              <a:prstDash val="sysDot"/>
              <a:round/>
              <a:headEnd type="none" w="med" len="med"/>
              <a:tailEnd type="oval"/>
            </a:ln>
            <a:effectLst/>
          </p:spPr>
        </p:cxnSp>
        <p:sp>
          <p:nvSpPr>
            <p:cNvPr id="91" name="Oval 90">
              <a:extLst>
                <a:ext uri="{FF2B5EF4-FFF2-40B4-BE49-F238E27FC236}">
                  <a16:creationId xmlns:a16="http://schemas.microsoft.com/office/drawing/2014/main" id="{5D9FD7D9-3BBE-46A1-A51B-3B0ED90965E9}"/>
                </a:ext>
              </a:extLst>
            </p:cNvPr>
            <p:cNvSpPr/>
            <p:nvPr/>
          </p:nvSpPr>
          <p:spPr>
            <a:xfrm>
              <a:off x="169689" y="4669459"/>
              <a:ext cx="1531592" cy="1531592"/>
            </a:xfrm>
            <a:prstGeom prst="ellipse">
              <a:avLst/>
            </a:prstGeom>
            <a:solidFill>
              <a:schemeClr val="bg2">
                <a:lumMod val="20000"/>
                <a:lumOff val="80000"/>
              </a:schemeClr>
            </a:solidFill>
            <a:ln w="57150">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A974F388-6AFA-4924-8D3E-E320292ADC0A}"/>
                </a:ext>
              </a:extLst>
            </p:cNvPr>
            <p:cNvSpPr txBox="1"/>
            <p:nvPr/>
          </p:nvSpPr>
          <p:spPr>
            <a:xfrm>
              <a:off x="180517" y="4828586"/>
              <a:ext cx="1531592" cy="1169551"/>
            </a:xfrm>
            <a:prstGeom prst="rect">
              <a:avLst/>
            </a:prstGeom>
            <a:noFill/>
          </p:spPr>
          <p:txBody>
            <a:bodyPr wrap="square" rtlCol="0">
              <a:spAutoFit/>
            </a:bodyPr>
            <a:lstStyle/>
            <a:p>
              <a:pPr algn="ctr"/>
              <a:r>
                <a:rPr lang="en-GB" sz="1400" dirty="0">
                  <a:solidFill>
                    <a:schemeClr val="tx2"/>
                  </a:solidFill>
                  <a:latin typeface="Arial" panose="020B0604020202020204" pitchFamily="34" charset="0"/>
                  <a:cs typeface="Arial" panose="020B0604020202020204" pitchFamily="34" charset="0"/>
                </a:rPr>
                <a:t>Ensure</a:t>
              </a:r>
              <a:br>
                <a:rPr lang="en-GB" sz="1400" dirty="0">
                  <a:solidFill>
                    <a:schemeClr val="tx2"/>
                  </a:solidFill>
                  <a:latin typeface="Arial" panose="020B0604020202020204" pitchFamily="34" charset="0"/>
                  <a:cs typeface="Arial" panose="020B0604020202020204" pitchFamily="34" charset="0"/>
                </a:rPr>
              </a:br>
              <a:r>
                <a:rPr lang="en-GB" sz="1400" dirty="0">
                  <a:solidFill>
                    <a:schemeClr val="tx2"/>
                  </a:solidFill>
                  <a:latin typeface="Arial" panose="020B0604020202020204" pitchFamily="34" charset="0"/>
                  <a:cs typeface="Arial" panose="020B0604020202020204" pitchFamily="34" charset="0"/>
                </a:rPr>
                <a:t>ROI from</a:t>
              </a:r>
              <a:br>
                <a:rPr lang="en-GB" sz="1400" dirty="0">
                  <a:solidFill>
                    <a:schemeClr val="tx2"/>
                  </a:solidFill>
                  <a:latin typeface="Arial" panose="020B0604020202020204" pitchFamily="34" charset="0"/>
                  <a:cs typeface="Arial" panose="020B0604020202020204" pitchFamily="34" charset="0"/>
                </a:rPr>
              </a:br>
              <a:r>
                <a:rPr lang="en-GB" sz="1400" dirty="0">
                  <a:solidFill>
                    <a:schemeClr val="tx2"/>
                  </a:solidFill>
                  <a:latin typeface="Arial" panose="020B0604020202020204" pitchFamily="34" charset="0"/>
                  <a:cs typeface="Arial" panose="020B0604020202020204" pitchFamily="34" charset="0"/>
                </a:rPr>
                <a:t>simulation, with</a:t>
              </a:r>
              <a:br>
                <a:rPr lang="en-GB" sz="1400" dirty="0">
                  <a:solidFill>
                    <a:schemeClr val="tx2"/>
                  </a:solidFill>
                  <a:latin typeface="Arial" panose="020B0604020202020204" pitchFamily="34" charset="0"/>
                  <a:cs typeface="Arial" panose="020B0604020202020204" pitchFamily="34" charset="0"/>
                </a:rPr>
              </a:br>
              <a:r>
                <a:rPr lang="en-GB" sz="1400" dirty="0">
                  <a:solidFill>
                    <a:schemeClr val="tx2"/>
                  </a:solidFill>
                  <a:latin typeface="Arial" panose="020B0604020202020204" pitchFamily="34" charset="0"/>
                  <a:cs typeface="Arial" panose="020B0604020202020204" pitchFamily="34" charset="0"/>
                </a:rPr>
                <a:t>the right input</a:t>
              </a:r>
              <a:br>
                <a:rPr lang="en-GB" sz="1400" dirty="0">
                  <a:solidFill>
                    <a:schemeClr val="tx2"/>
                  </a:solidFill>
                  <a:latin typeface="Arial" panose="020B0604020202020204" pitchFamily="34" charset="0"/>
                  <a:cs typeface="Arial" panose="020B0604020202020204" pitchFamily="34" charset="0"/>
                </a:rPr>
              </a:br>
              <a:r>
                <a:rPr lang="en-GB" sz="1400" dirty="0">
                  <a:solidFill>
                    <a:schemeClr val="tx2"/>
                  </a:solidFill>
                  <a:latin typeface="Arial" panose="020B0604020202020204" pitchFamily="34" charset="0"/>
                  <a:cs typeface="Arial" panose="020B0604020202020204" pitchFamily="34" charset="0"/>
                </a:rPr>
                <a:t>data</a:t>
              </a:r>
            </a:p>
          </p:txBody>
        </p:sp>
        <p:sp>
          <p:nvSpPr>
            <p:cNvPr id="48" name="TextBox 47">
              <a:extLst>
                <a:ext uri="{FF2B5EF4-FFF2-40B4-BE49-F238E27FC236}">
                  <a16:creationId xmlns:a16="http://schemas.microsoft.com/office/drawing/2014/main" id="{A2D3EADF-F90E-433D-8D55-832180F653F5}"/>
                </a:ext>
              </a:extLst>
            </p:cNvPr>
            <p:cNvSpPr txBox="1"/>
            <p:nvPr/>
          </p:nvSpPr>
          <p:spPr>
            <a:xfrm>
              <a:off x="8751867" y="287745"/>
              <a:ext cx="1471850" cy="461665"/>
            </a:xfrm>
            <a:prstGeom prst="rect">
              <a:avLst/>
            </a:prstGeom>
            <a:solidFill>
              <a:schemeClr val="accent1"/>
            </a:solidFill>
            <a:effectLst>
              <a:outerShdw blurRad="63500" sx="102000" sy="102000" algn="ctr" rotWithShape="0">
                <a:prstClr val="black">
                  <a:alpha val="40000"/>
                </a:prstClr>
              </a:outerShdw>
            </a:effectLst>
          </p:spPr>
          <p:txBody>
            <a:bodyPr wrap="square" rtlCol="0">
              <a:spAutoFit/>
            </a:bodyPr>
            <a:lstStyle/>
            <a:p>
              <a:pPr algn="ctr"/>
              <a:r>
                <a:rPr lang="en-GB" sz="2400" dirty="0">
                  <a:solidFill>
                    <a:schemeClr val="bg1"/>
                  </a:solidFill>
                </a:rPr>
                <a:t>Profit</a:t>
              </a:r>
            </a:p>
          </p:txBody>
        </p:sp>
      </p:grpSp>
      <p:grpSp>
        <p:nvGrpSpPr>
          <p:cNvPr id="14" name="Group 13">
            <a:extLst>
              <a:ext uri="{FF2B5EF4-FFF2-40B4-BE49-F238E27FC236}">
                <a16:creationId xmlns:a16="http://schemas.microsoft.com/office/drawing/2014/main" id="{71AB2AEF-4556-40A5-AD0D-1E8644EC3D56}"/>
              </a:ext>
            </a:extLst>
          </p:cNvPr>
          <p:cNvGrpSpPr/>
          <p:nvPr/>
        </p:nvGrpSpPr>
        <p:grpSpPr>
          <a:xfrm>
            <a:off x="4397603" y="287745"/>
            <a:ext cx="7501622" cy="6015024"/>
            <a:chOff x="4397603" y="287745"/>
            <a:chExt cx="7501622" cy="6015024"/>
          </a:xfrm>
        </p:grpSpPr>
        <p:cxnSp>
          <p:nvCxnSpPr>
            <p:cNvPr id="95" name="Straight Arrow Connector 94">
              <a:extLst>
                <a:ext uri="{FF2B5EF4-FFF2-40B4-BE49-F238E27FC236}">
                  <a16:creationId xmlns:a16="http://schemas.microsoft.com/office/drawing/2014/main" id="{68B7498F-1721-490E-9A32-208642234CFD}"/>
                </a:ext>
              </a:extLst>
            </p:cNvPr>
            <p:cNvCxnSpPr>
              <a:cxnSpLocks/>
            </p:cNvCxnSpPr>
            <p:nvPr/>
          </p:nvCxnSpPr>
          <p:spPr bwMode="auto">
            <a:xfrm>
              <a:off x="8075604" y="2478081"/>
              <a:ext cx="1042000" cy="267480"/>
            </a:xfrm>
            <a:prstGeom prst="straightConnector1">
              <a:avLst/>
            </a:prstGeom>
            <a:noFill/>
            <a:ln w="38100" cap="flat" cmpd="sng" algn="ctr">
              <a:solidFill>
                <a:schemeClr val="bg2"/>
              </a:solidFill>
              <a:prstDash val="sysDot"/>
              <a:round/>
              <a:headEnd type="none" w="med" len="med"/>
              <a:tailEnd type="oval"/>
            </a:ln>
            <a:effectLst/>
          </p:spPr>
        </p:cxnSp>
        <p:cxnSp>
          <p:nvCxnSpPr>
            <p:cNvPr id="96" name="Straight Arrow Connector 95">
              <a:extLst>
                <a:ext uri="{FF2B5EF4-FFF2-40B4-BE49-F238E27FC236}">
                  <a16:creationId xmlns:a16="http://schemas.microsoft.com/office/drawing/2014/main" id="{0235C1C4-58BB-4BD2-B6CC-B757164493DC}"/>
                </a:ext>
              </a:extLst>
            </p:cNvPr>
            <p:cNvCxnSpPr>
              <a:cxnSpLocks/>
              <a:stCxn id="100" idx="6"/>
            </p:cNvCxnSpPr>
            <p:nvPr/>
          </p:nvCxnSpPr>
          <p:spPr bwMode="auto">
            <a:xfrm>
              <a:off x="6548246" y="5417485"/>
              <a:ext cx="1309214" cy="0"/>
            </a:xfrm>
            <a:prstGeom prst="straightConnector1">
              <a:avLst/>
            </a:prstGeom>
            <a:noFill/>
            <a:ln w="38100" cap="flat" cmpd="sng" algn="ctr">
              <a:solidFill>
                <a:schemeClr val="bg2"/>
              </a:solidFill>
              <a:prstDash val="sysDot"/>
              <a:round/>
              <a:headEnd type="none" w="med" len="med"/>
              <a:tailEnd type="oval"/>
            </a:ln>
            <a:effectLst/>
          </p:spPr>
        </p:cxnSp>
        <p:cxnSp>
          <p:nvCxnSpPr>
            <p:cNvPr id="98" name="Straight Arrow Connector 97">
              <a:extLst>
                <a:ext uri="{FF2B5EF4-FFF2-40B4-BE49-F238E27FC236}">
                  <a16:creationId xmlns:a16="http://schemas.microsoft.com/office/drawing/2014/main" id="{4D9DCBC5-1D07-4795-9AB8-CEB10E8BA853}"/>
                </a:ext>
              </a:extLst>
            </p:cNvPr>
            <p:cNvCxnSpPr>
              <a:cxnSpLocks/>
              <a:stCxn id="99" idx="1"/>
            </p:cNvCxnSpPr>
            <p:nvPr/>
          </p:nvCxnSpPr>
          <p:spPr bwMode="auto">
            <a:xfrm flipH="1" flipV="1">
              <a:off x="9092216" y="5280328"/>
              <a:ext cx="728776" cy="299620"/>
            </a:xfrm>
            <a:prstGeom prst="straightConnector1">
              <a:avLst/>
            </a:prstGeom>
            <a:noFill/>
            <a:ln w="38100" cap="flat" cmpd="sng" algn="ctr">
              <a:solidFill>
                <a:schemeClr val="bg2"/>
              </a:solidFill>
              <a:prstDash val="sysDot"/>
              <a:round/>
              <a:headEnd type="none" w="med" len="med"/>
              <a:tailEnd type="oval"/>
            </a:ln>
            <a:effectLst/>
          </p:spPr>
        </p:cxnSp>
        <p:cxnSp>
          <p:nvCxnSpPr>
            <p:cNvPr id="102" name="Straight Arrow Connector 101">
              <a:extLst>
                <a:ext uri="{FF2B5EF4-FFF2-40B4-BE49-F238E27FC236}">
                  <a16:creationId xmlns:a16="http://schemas.microsoft.com/office/drawing/2014/main" id="{57AF67C0-EFC2-436E-BD1F-994CDEBC1D87}"/>
                </a:ext>
              </a:extLst>
            </p:cNvPr>
            <p:cNvCxnSpPr>
              <a:cxnSpLocks/>
              <a:stCxn id="100" idx="2"/>
            </p:cNvCxnSpPr>
            <p:nvPr/>
          </p:nvCxnSpPr>
          <p:spPr bwMode="auto">
            <a:xfrm flipH="1">
              <a:off x="4397603" y="5417485"/>
              <a:ext cx="619051" cy="0"/>
            </a:xfrm>
            <a:prstGeom prst="straightConnector1">
              <a:avLst/>
            </a:prstGeom>
            <a:noFill/>
            <a:ln w="38100" cap="flat" cmpd="sng" algn="ctr">
              <a:solidFill>
                <a:schemeClr val="bg2"/>
              </a:solidFill>
              <a:prstDash val="sysDot"/>
              <a:round/>
              <a:headEnd type="none" w="med" len="med"/>
              <a:tailEnd type="oval"/>
            </a:ln>
            <a:effectLst/>
          </p:spPr>
        </p:cxnSp>
        <p:cxnSp>
          <p:nvCxnSpPr>
            <p:cNvPr id="104" name="Straight Arrow Connector 103">
              <a:extLst>
                <a:ext uri="{FF2B5EF4-FFF2-40B4-BE49-F238E27FC236}">
                  <a16:creationId xmlns:a16="http://schemas.microsoft.com/office/drawing/2014/main" id="{C358D474-7079-44B6-900E-A587E32AC03F}"/>
                </a:ext>
              </a:extLst>
            </p:cNvPr>
            <p:cNvCxnSpPr>
              <a:cxnSpLocks/>
              <a:stCxn id="103" idx="2"/>
            </p:cNvCxnSpPr>
            <p:nvPr/>
          </p:nvCxnSpPr>
          <p:spPr bwMode="auto">
            <a:xfrm flipH="1" flipV="1">
              <a:off x="5532582" y="2247072"/>
              <a:ext cx="983624" cy="90766"/>
            </a:xfrm>
            <a:prstGeom prst="straightConnector1">
              <a:avLst/>
            </a:prstGeom>
            <a:noFill/>
            <a:ln w="38100" cap="flat" cmpd="sng" algn="ctr">
              <a:solidFill>
                <a:schemeClr val="bg2"/>
              </a:solidFill>
              <a:prstDash val="sysDot"/>
              <a:round/>
              <a:headEnd type="none" w="med" len="med"/>
              <a:tailEnd type="oval"/>
            </a:ln>
            <a:effectLst/>
          </p:spPr>
        </p:cxnSp>
        <p:cxnSp>
          <p:nvCxnSpPr>
            <p:cNvPr id="106" name="Straight Arrow Connector 105">
              <a:extLst>
                <a:ext uri="{FF2B5EF4-FFF2-40B4-BE49-F238E27FC236}">
                  <a16:creationId xmlns:a16="http://schemas.microsoft.com/office/drawing/2014/main" id="{BA6A4168-85A9-498D-B8AC-6A894CD5AC31}"/>
                </a:ext>
              </a:extLst>
            </p:cNvPr>
            <p:cNvCxnSpPr>
              <a:cxnSpLocks/>
            </p:cNvCxnSpPr>
            <p:nvPr/>
          </p:nvCxnSpPr>
          <p:spPr bwMode="auto">
            <a:xfrm>
              <a:off x="7670954" y="3015191"/>
              <a:ext cx="944130" cy="1936147"/>
            </a:xfrm>
            <a:prstGeom prst="straightConnector1">
              <a:avLst/>
            </a:prstGeom>
            <a:noFill/>
            <a:ln w="38100" cap="flat" cmpd="sng" algn="ctr">
              <a:solidFill>
                <a:schemeClr val="bg2"/>
              </a:solidFill>
              <a:prstDash val="sysDot"/>
              <a:round/>
              <a:headEnd type="none" w="med" len="med"/>
              <a:tailEnd type="oval"/>
            </a:ln>
            <a:effectLst/>
          </p:spPr>
        </p:cxnSp>
        <p:sp>
          <p:nvSpPr>
            <p:cNvPr id="49" name="TextBox 48">
              <a:extLst>
                <a:ext uri="{FF2B5EF4-FFF2-40B4-BE49-F238E27FC236}">
                  <a16:creationId xmlns:a16="http://schemas.microsoft.com/office/drawing/2014/main" id="{AE79AACD-BF20-4B6D-A32D-EDF9438B69CB}"/>
                </a:ext>
              </a:extLst>
            </p:cNvPr>
            <p:cNvSpPr txBox="1"/>
            <p:nvPr/>
          </p:nvSpPr>
          <p:spPr>
            <a:xfrm>
              <a:off x="10427375" y="287745"/>
              <a:ext cx="1471850" cy="461665"/>
            </a:xfrm>
            <a:prstGeom prst="rect">
              <a:avLst/>
            </a:prstGeom>
            <a:solidFill>
              <a:schemeClr val="accent5"/>
            </a:solidFill>
            <a:effectLst>
              <a:outerShdw blurRad="63500" sx="102000" sy="102000" algn="ctr" rotWithShape="0">
                <a:prstClr val="black">
                  <a:alpha val="40000"/>
                </a:prstClr>
              </a:outerShdw>
            </a:effectLst>
          </p:spPr>
          <p:txBody>
            <a:bodyPr wrap="square" rtlCol="0">
              <a:spAutoFit/>
            </a:bodyPr>
            <a:lstStyle/>
            <a:p>
              <a:pPr algn="ctr"/>
              <a:r>
                <a:rPr lang="en-GB" sz="2400" dirty="0">
                  <a:solidFill>
                    <a:schemeClr val="bg1"/>
                  </a:solidFill>
                </a:rPr>
                <a:t>Risk</a:t>
              </a:r>
            </a:p>
          </p:txBody>
        </p:sp>
        <p:sp>
          <p:nvSpPr>
            <p:cNvPr id="103" name="Oval 102">
              <a:extLst>
                <a:ext uri="{FF2B5EF4-FFF2-40B4-BE49-F238E27FC236}">
                  <a16:creationId xmlns:a16="http://schemas.microsoft.com/office/drawing/2014/main" id="{DF731E30-DE51-4601-9E81-9474C946E3FD}"/>
                </a:ext>
              </a:extLst>
            </p:cNvPr>
            <p:cNvSpPr/>
            <p:nvPr/>
          </p:nvSpPr>
          <p:spPr>
            <a:xfrm>
              <a:off x="6516206" y="1572042"/>
              <a:ext cx="1531592" cy="1531592"/>
            </a:xfrm>
            <a:prstGeom prst="ellipse">
              <a:avLst/>
            </a:prstGeom>
            <a:solidFill>
              <a:schemeClr val="bg2">
                <a:lumMod val="20000"/>
                <a:lumOff val="80000"/>
              </a:schemeClr>
            </a:solidFill>
            <a:ln w="57150">
              <a:solidFill>
                <a:schemeClr val="accent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latin typeface="Arial" panose="020B0604020202020204" pitchFamily="34" charset="0"/>
                <a:cs typeface="Arial" panose="020B0604020202020204" pitchFamily="34" charset="0"/>
              </a:endParaRPr>
            </a:p>
          </p:txBody>
        </p:sp>
        <p:sp>
          <p:nvSpPr>
            <p:cNvPr id="105" name="TextBox 104">
              <a:extLst>
                <a:ext uri="{FF2B5EF4-FFF2-40B4-BE49-F238E27FC236}">
                  <a16:creationId xmlns:a16="http://schemas.microsoft.com/office/drawing/2014/main" id="{939DED61-41A1-4EDF-910B-4B9D8BC3A456}"/>
                </a:ext>
              </a:extLst>
            </p:cNvPr>
            <p:cNvSpPr txBox="1"/>
            <p:nvPr/>
          </p:nvSpPr>
          <p:spPr>
            <a:xfrm>
              <a:off x="6506984" y="1816563"/>
              <a:ext cx="1568620" cy="954107"/>
            </a:xfrm>
            <a:prstGeom prst="rect">
              <a:avLst/>
            </a:prstGeom>
            <a:noFill/>
          </p:spPr>
          <p:txBody>
            <a:bodyPr wrap="square" rtlCol="0">
              <a:spAutoFit/>
            </a:bodyPr>
            <a:lstStyle/>
            <a:p>
              <a:pPr algn="ctr"/>
              <a:r>
                <a:rPr lang="en-GB" sz="1400" dirty="0">
                  <a:solidFill>
                    <a:schemeClr val="tx2"/>
                  </a:solidFill>
                  <a:latin typeface="Arial" panose="020B0604020202020204" pitchFamily="34" charset="0"/>
                  <a:cs typeface="Arial" panose="020B0604020202020204" pitchFamily="34" charset="0"/>
                </a:rPr>
                <a:t>Minimize</a:t>
              </a:r>
              <a:br>
                <a:rPr lang="en-GB" sz="1400" dirty="0">
                  <a:solidFill>
                    <a:schemeClr val="tx2"/>
                  </a:solidFill>
                  <a:latin typeface="Arial" panose="020B0604020202020204" pitchFamily="34" charset="0"/>
                  <a:cs typeface="Arial" panose="020B0604020202020204" pitchFamily="34" charset="0"/>
                </a:rPr>
              </a:br>
              <a:r>
                <a:rPr lang="en-GB" sz="1400" dirty="0">
                  <a:solidFill>
                    <a:schemeClr val="tx2"/>
                  </a:solidFill>
                  <a:latin typeface="Arial" panose="020B0604020202020204" pitchFamily="34" charset="0"/>
                  <a:cs typeface="Arial" panose="020B0604020202020204" pitchFamily="34" charset="0"/>
                </a:rPr>
                <a:t>regulatory risk due to restricted substances</a:t>
              </a:r>
            </a:p>
          </p:txBody>
        </p:sp>
        <p:sp>
          <p:nvSpPr>
            <p:cNvPr id="100" name="Oval 99">
              <a:extLst>
                <a:ext uri="{FF2B5EF4-FFF2-40B4-BE49-F238E27FC236}">
                  <a16:creationId xmlns:a16="http://schemas.microsoft.com/office/drawing/2014/main" id="{92662C0B-982F-43DE-A8B2-98FC1980AEB1}"/>
                </a:ext>
              </a:extLst>
            </p:cNvPr>
            <p:cNvSpPr/>
            <p:nvPr/>
          </p:nvSpPr>
          <p:spPr>
            <a:xfrm>
              <a:off x="5016654" y="4651689"/>
              <a:ext cx="1531592" cy="1531592"/>
            </a:xfrm>
            <a:prstGeom prst="ellipse">
              <a:avLst/>
            </a:prstGeom>
            <a:solidFill>
              <a:schemeClr val="bg2">
                <a:lumMod val="20000"/>
                <a:lumOff val="80000"/>
              </a:schemeClr>
            </a:solidFill>
            <a:ln w="57150">
              <a:solidFill>
                <a:schemeClr val="accent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latin typeface="Arial" panose="020B0604020202020204" pitchFamily="34" charset="0"/>
                <a:cs typeface="Arial" panose="020B0604020202020204" pitchFamily="34" charset="0"/>
              </a:endParaRPr>
            </a:p>
          </p:txBody>
        </p:sp>
        <p:sp>
          <p:nvSpPr>
            <p:cNvPr id="101" name="TextBox 100">
              <a:extLst>
                <a:ext uri="{FF2B5EF4-FFF2-40B4-BE49-F238E27FC236}">
                  <a16:creationId xmlns:a16="http://schemas.microsoft.com/office/drawing/2014/main" id="{C56330E3-09D7-4729-9D21-BEC25128B4D5}"/>
                </a:ext>
              </a:extLst>
            </p:cNvPr>
            <p:cNvSpPr txBox="1"/>
            <p:nvPr/>
          </p:nvSpPr>
          <p:spPr>
            <a:xfrm>
              <a:off x="5027483" y="4943500"/>
              <a:ext cx="1517086" cy="954107"/>
            </a:xfrm>
            <a:prstGeom prst="rect">
              <a:avLst/>
            </a:prstGeom>
            <a:noFill/>
          </p:spPr>
          <p:txBody>
            <a:bodyPr wrap="square" rtlCol="0">
              <a:spAutoFit/>
            </a:bodyPr>
            <a:lstStyle/>
            <a:p>
              <a:pPr algn="ctr"/>
              <a:r>
                <a:rPr lang="en-GB" sz="1400" dirty="0">
                  <a:solidFill>
                    <a:schemeClr val="tx2"/>
                  </a:solidFill>
                  <a:latin typeface="Arial" panose="020B0604020202020204" pitchFamily="34" charset="0"/>
                  <a:cs typeface="Arial" panose="020B0604020202020204" pitchFamily="34" charset="0"/>
                </a:rPr>
                <a:t>Reduce materials-related warranty issues or recalls</a:t>
              </a:r>
            </a:p>
          </p:txBody>
        </p:sp>
        <p:sp>
          <p:nvSpPr>
            <p:cNvPr id="97" name="Oval 96">
              <a:extLst>
                <a:ext uri="{FF2B5EF4-FFF2-40B4-BE49-F238E27FC236}">
                  <a16:creationId xmlns:a16="http://schemas.microsoft.com/office/drawing/2014/main" id="{42B4C95C-A0D5-4194-AD6E-FA2645F6BE91}"/>
                </a:ext>
              </a:extLst>
            </p:cNvPr>
            <p:cNvSpPr/>
            <p:nvPr/>
          </p:nvSpPr>
          <p:spPr>
            <a:xfrm>
              <a:off x="9789686" y="4771177"/>
              <a:ext cx="1531592" cy="1531592"/>
            </a:xfrm>
            <a:prstGeom prst="ellipse">
              <a:avLst/>
            </a:prstGeom>
            <a:solidFill>
              <a:schemeClr val="bg2">
                <a:lumMod val="20000"/>
                <a:lumOff val="80000"/>
              </a:schemeClr>
            </a:solidFill>
            <a:ln w="57150">
              <a:solidFill>
                <a:schemeClr val="accent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31AFC0A5-C4D4-48EF-9D31-29073016B6A7}"/>
                </a:ext>
              </a:extLst>
            </p:cNvPr>
            <p:cNvSpPr txBox="1"/>
            <p:nvPr/>
          </p:nvSpPr>
          <p:spPr>
            <a:xfrm>
              <a:off x="9820992" y="5210616"/>
              <a:ext cx="1531592" cy="738664"/>
            </a:xfrm>
            <a:prstGeom prst="rect">
              <a:avLst/>
            </a:prstGeom>
            <a:noFill/>
          </p:spPr>
          <p:txBody>
            <a:bodyPr wrap="square" rtlCol="0">
              <a:spAutoFit/>
            </a:bodyPr>
            <a:lstStyle/>
            <a:p>
              <a:pPr algn="ctr"/>
              <a:r>
                <a:rPr lang="en-GB" sz="1400" dirty="0">
                  <a:solidFill>
                    <a:schemeClr val="tx2"/>
                  </a:solidFill>
                  <a:latin typeface="Arial" panose="020B0604020202020204" pitchFamily="34" charset="0"/>
                  <a:cs typeface="Arial" panose="020B0604020202020204" pitchFamily="34" charset="0"/>
                </a:rPr>
                <a:t>Avoid risks</a:t>
              </a:r>
              <a:br>
                <a:rPr lang="en-GB" sz="1400" dirty="0">
                  <a:solidFill>
                    <a:schemeClr val="tx2"/>
                  </a:solidFill>
                  <a:latin typeface="Arial" panose="020B0604020202020204" pitchFamily="34" charset="0"/>
                  <a:cs typeface="Arial" panose="020B0604020202020204" pitchFamily="34" charset="0"/>
                </a:rPr>
              </a:br>
              <a:r>
                <a:rPr lang="en-GB" sz="1400" dirty="0">
                  <a:solidFill>
                    <a:schemeClr val="tx2"/>
                  </a:solidFill>
                  <a:latin typeface="Arial" panose="020B0604020202020204" pitchFamily="34" charset="0"/>
                  <a:cs typeface="Arial" panose="020B0604020202020204" pitchFamily="34" charset="0"/>
                </a:rPr>
                <a:t>to human</a:t>
              </a:r>
              <a:br>
                <a:rPr lang="en-GB" sz="1400" dirty="0">
                  <a:solidFill>
                    <a:schemeClr val="tx2"/>
                  </a:solidFill>
                  <a:latin typeface="Arial" panose="020B0604020202020204" pitchFamily="34" charset="0"/>
                  <a:cs typeface="Arial" panose="020B0604020202020204" pitchFamily="34" charset="0"/>
                </a:rPr>
              </a:br>
              <a:r>
                <a:rPr lang="en-GB" sz="1400" dirty="0">
                  <a:solidFill>
                    <a:schemeClr val="tx2"/>
                  </a:solidFill>
                  <a:latin typeface="Arial" panose="020B0604020202020204" pitchFamily="34" charset="0"/>
                  <a:cs typeface="Arial" panose="020B0604020202020204" pitchFamily="34" charset="0"/>
                </a:rPr>
                <a:t>health</a:t>
              </a:r>
            </a:p>
          </p:txBody>
        </p:sp>
      </p:grpSp>
      <p:sp>
        <p:nvSpPr>
          <p:cNvPr id="4" name="Footer Placeholder 3">
            <a:extLst>
              <a:ext uri="{FF2B5EF4-FFF2-40B4-BE49-F238E27FC236}">
                <a16:creationId xmlns:a16="http://schemas.microsoft.com/office/drawing/2014/main" id="{6828A481-C492-4BA1-95E1-E6053F3DAF0C}"/>
              </a:ext>
            </a:extLst>
          </p:cNvPr>
          <p:cNvSpPr>
            <a:spLocks noGrp="1"/>
          </p:cNvSpPr>
          <p:nvPr>
            <p:ph type="ftr" sz="quarter" idx="3"/>
          </p:nvPr>
        </p:nvSpPr>
        <p:spPr/>
        <p:txBody>
          <a:bodyPr/>
          <a:lstStyle/>
          <a:p>
            <a:r>
              <a:rPr lang="en-GB"/>
              <a:t>© Granta Design | CONFIDENTIAL</a:t>
            </a:r>
            <a:endParaRPr lang="en-GB" dirty="0"/>
          </a:p>
        </p:txBody>
      </p:sp>
      <p:pic>
        <p:nvPicPr>
          <p:cNvPr id="67" name="Picture 9">
            <a:extLst>
              <a:ext uri="{FF2B5EF4-FFF2-40B4-BE49-F238E27FC236}">
                <a16:creationId xmlns:a16="http://schemas.microsoft.com/office/drawing/2014/main" id="{CDE9E772-05BF-4F7A-A917-F89AC1E23FE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79" y="6396345"/>
            <a:ext cx="1449647" cy="491975"/>
          </a:xfrm>
          <a:prstGeom prst="rect">
            <a:avLst/>
          </a:prstGeom>
        </p:spPr>
      </p:pic>
      <p:pic>
        <p:nvPicPr>
          <p:cNvPr id="68" name="Picture 10">
            <a:extLst>
              <a:ext uri="{FF2B5EF4-FFF2-40B4-BE49-F238E27FC236}">
                <a16:creationId xmlns:a16="http://schemas.microsoft.com/office/drawing/2014/main" id="{91FBF104-D629-46EF-BC55-2436A02EFA1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51425" y="6396345"/>
            <a:ext cx="5423977" cy="488255"/>
          </a:xfrm>
          <a:prstGeom prst="rect">
            <a:avLst/>
          </a:prstGeom>
        </p:spPr>
      </p:pic>
    </p:spTree>
    <p:extLst>
      <p:ext uri="{BB962C8B-B14F-4D97-AF65-F5344CB8AC3E}">
        <p14:creationId xmlns:p14="http://schemas.microsoft.com/office/powerpoint/2010/main" val="11853926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3790</Words>
  <Application>Microsoft Office PowerPoint</Application>
  <PresentationFormat>Breitbild</PresentationFormat>
  <Paragraphs>571</Paragraphs>
  <Slides>32</Slides>
  <Notes>30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32</vt:i4>
      </vt:variant>
    </vt:vector>
  </HeadingPairs>
  <TitlesOfParts>
    <vt:vector size="40" baseType="lpstr">
      <vt:lpstr>Quicksand</vt:lpstr>
      <vt:lpstr>Quicksand Regular</vt:lpstr>
      <vt:lpstr>Roboto</vt:lpstr>
      <vt:lpstr>Arial</vt:lpstr>
      <vt:lpstr>Calibri</vt:lpstr>
      <vt:lpstr>Calibri Light</vt:lpstr>
      <vt:lpstr>Wingdings</vt:lpstr>
      <vt:lpstr>Office</vt:lpstr>
      <vt:lpstr>PowerPoint-Präsentation</vt:lpstr>
      <vt:lpstr>Material Properties vs. Risk</vt:lpstr>
      <vt:lpstr>Trace Element vs. Major Alloying Component </vt:lpstr>
      <vt:lpstr>Increasing or decreasing risk?</vt:lpstr>
      <vt:lpstr>How do we know how circular products are?</vt:lpstr>
      <vt:lpstr>Multiple Life Cycle Analysis</vt:lpstr>
      <vt:lpstr>Reduced exposure to price volatility</vt:lpstr>
      <vt:lpstr>Product Level Reporting</vt:lpstr>
      <vt:lpstr>Why materials information matters</vt:lpstr>
      <vt:lpstr>PowerPoint-Präsentation</vt:lpstr>
      <vt:lpstr>Materials information throughout product engineering</vt:lpstr>
      <vt:lpstr>How is this valuable asset managed today?</vt:lpstr>
      <vt:lpstr>The big picture: ‘Digitalization’ of business processes </vt:lpstr>
      <vt:lpstr>Why has materials information lagged behind?</vt:lpstr>
      <vt:lpstr>Consequences</vt:lpstr>
      <vt:lpstr>The cost of lagging behind</vt:lpstr>
      <vt:lpstr>An example productivity business case</vt:lpstr>
      <vt:lpstr>Introducing GRANTA MI</vt:lpstr>
      <vt:lpstr>Our materials information library Unique, comprehensive, linked</vt:lpstr>
      <vt:lpstr>Introducing GRANTA MI</vt:lpstr>
      <vt:lpstr>Targeted apps where they are needed</vt:lpstr>
      <vt:lpstr>PowerPoint-Präsentation</vt:lpstr>
      <vt:lpstr>PowerPoint-Präsentation</vt:lpstr>
      <vt:lpstr>Examples (www.grantadesign.com/casestudies/)</vt:lpstr>
      <vt:lpstr>Advantages from strengthening materials intelligence</vt:lpstr>
      <vt:lpstr>More information</vt:lpstr>
      <vt:lpstr>How we support our customers</vt:lpstr>
      <vt:lpstr>Granta for education</vt:lpstr>
      <vt:lpstr>Example Project – Accelerated Metallurgy</vt:lpstr>
      <vt:lpstr>Example Project - HITEA</vt:lpstr>
      <vt:lpstr>Questions / Discussion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Use of Data</dc:title>
  <dc:creator>Andri Abbühl</dc:creator>
  <cp:lastModifiedBy>Andri Abbühl</cp:lastModifiedBy>
  <cp:revision>6</cp:revision>
  <dcterms:created xsi:type="dcterms:W3CDTF">2020-01-20T14:37:07Z</dcterms:created>
  <dcterms:modified xsi:type="dcterms:W3CDTF">2020-01-29T13:00:10Z</dcterms:modified>
</cp:coreProperties>
</file>