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26" r:id="rId1"/>
    <p:sldMasterId id="2147483958" r:id="rId2"/>
  </p:sldMasterIdLst>
  <p:notesMasterIdLst>
    <p:notesMasterId r:id="rId50"/>
  </p:notesMasterIdLst>
  <p:handoutMasterIdLst>
    <p:handoutMasterId r:id="rId51"/>
  </p:handoutMasterIdLst>
  <p:sldIdLst>
    <p:sldId id="401" r:id="rId3"/>
    <p:sldId id="328" r:id="rId4"/>
    <p:sldId id="302" r:id="rId5"/>
    <p:sldId id="303" r:id="rId6"/>
    <p:sldId id="300" r:id="rId7"/>
    <p:sldId id="410" r:id="rId8"/>
    <p:sldId id="363" r:id="rId9"/>
    <p:sldId id="411" r:id="rId10"/>
    <p:sldId id="408" r:id="rId11"/>
    <p:sldId id="538" r:id="rId12"/>
    <p:sldId id="541" r:id="rId13"/>
    <p:sldId id="542" r:id="rId14"/>
    <p:sldId id="539" r:id="rId15"/>
    <p:sldId id="540" r:id="rId16"/>
    <p:sldId id="543" r:id="rId17"/>
    <p:sldId id="544" r:id="rId18"/>
    <p:sldId id="330" r:id="rId19"/>
    <p:sldId id="307" r:id="rId20"/>
    <p:sldId id="305" r:id="rId21"/>
    <p:sldId id="306" r:id="rId22"/>
    <p:sldId id="299" r:id="rId23"/>
    <p:sldId id="369" r:id="rId24"/>
    <p:sldId id="296" r:id="rId25"/>
    <p:sldId id="331" r:id="rId26"/>
    <p:sldId id="332" r:id="rId27"/>
    <p:sldId id="397" r:id="rId28"/>
    <p:sldId id="298" r:id="rId29"/>
    <p:sldId id="403" r:id="rId30"/>
    <p:sldId id="346" r:id="rId31"/>
    <p:sldId id="347" r:id="rId32"/>
    <p:sldId id="349" r:id="rId33"/>
    <p:sldId id="396" r:id="rId34"/>
    <p:sldId id="545" r:id="rId35"/>
    <p:sldId id="546" r:id="rId36"/>
    <p:sldId id="261" r:id="rId37"/>
    <p:sldId id="301" r:id="rId38"/>
    <p:sldId id="400" r:id="rId39"/>
    <p:sldId id="547" r:id="rId40"/>
    <p:sldId id="548" r:id="rId41"/>
    <p:sldId id="549" r:id="rId42"/>
    <p:sldId id="395" r:id="rId43"/>
    <p:sldId id="406" r:id="rId44"/>
    <p:sldId id="404" r:id="rId45"/>
    <p:sldId id="405" r:id="rId46"/>
    <p:sldId id="407" r:id="rId47"/>
    <p:sldId id="409" r:id="rId48"/>
    <p:sldId id="360" r:id="rId49"/>
  </p:sldIdLst>
  <p:sldSz cx="12192000" cy="6858000"/>
  <p:notesSz cx="6623050" cy="9810750"/>
  <p:defaultTextStyle>
    <a:defPPr>
      <a:defRPr lang="en-US"/>
    </a:defPPr>
    <a:lvl1pPr algn="l" rtl="0" eaLnBrk="0" fontAlgn="base" hangingPunct="0">
      <a:spcBef>
        <a:spcPct val="0"/>
      </a:spcBef>
      <a:spcAft>
        <a:spcPct val="0"/>
      </a:spcAft>
      <a:defRPr kern="1200">
        <a:solidFill>
          <a:schemeClr val="tx1"/>
        </a:solidFill>
        <a:latin typeface="Tahoma" charset="0"/>
        <a:ea typeface="MS PGothic" charset="-128"/>
        <a:cs typeface="+mn-cs"/>
      </a:defRPr>
    </a:lvl1pPr>
    <a:lvl2pPr marL="457200" algn="l" rtl="0" eaLnBrk="0" fontAlgn="base" hangingPunct="0">
      <a:spcBef>
        <a:spcPct val="0"/>
      </a:spcBef>
      <a:spcAft>
        <a:spcPct val="0"/>
      </a:spcAft>
      <a:defRPr kern="1200">
        <a:solidFill>
          <a:schemeClr val="tx1"/>
        </a:solidFill>
        <a:latin typeface="Tahoma" charset="0"/>
        <a:ea typeface="MS PGothic" charset="-128"/>
        <a:cs typeface="+mn-cs"/>
      </a:defRPr>
    </a:lvl2pPr>
    <a:lvl3pPr marL="914400" algn="l" rtl="0" eaLnBrk="0" fontAlgn="base" hangingPunct="0">
      <a:spcBef>
        <a:spcPct val="0"/>
      </a:spcBef>
      <a:spcAft>
        <a:spcPct val="0"/>
      </a:spcAft>
      <a:defRPr kern="1200">
        <a:solidFill>
          <a:schemeClr val="tx1"/>
        </a:solidFill>
        <a:latin typeface="Tahoma" charset="0"/>
        <a:ea typeface="MS PGothic" charset="-128"/>
        <a:cs typeface="+mn-cs"/>
      </a:defRPr>
    </a:lvl3pPr>
    <a:lvl4pPr marL="1371600" algn="l" rtl="0" eaLnBrk="0" fontAlgn="base" hangingPunct="0">
      <a:spcBef>
        <a:spcPct val="0"/>
      </a:spcBef>
      <a:spcAft>
        <a:spcPct val="0"/>
      </a:spcAft>
      <a:defRPr kern="1200">
        <a:solidFill>
          <a:schemeClr val="tx1"/>
        </a:solidFill>
        <a:latin typeface="Tahoma" charset="0"/>
        <a:ea typeface="MS PGothic" charset="-128"/>
        <a:cs typeface="+mn-cs"/>
      </a:defRPr>
    </a:lvl4pPr>
    <a:lvl5pPr marL="1828800" algn="l" rtl="0" eaLnBrk="0" fontAlgn="base" hangingPunct="0">
      <a:spcBef>
        <a:spcPct val="0"/>
      </a:spcBef>
      <a:spcAft>
        <a:spcPct val="0"/>
      </a:spcAft>
      <a:defRPr kern="1200">
        <a:solidFill>
          <a:schemeClr val="tx1"/>
        </a:solidFill>
        <a:latin typeface="Tahoma" charset="0"/>
        <a:ea typeface="MS PGothic" charset="-128"/>
        <a:cs typeface="+mn-cs"/>
      </a:defRPr>
    </a:lvl5pPr>
    <a:lvl6pPr marL="2286000" algn="l" defTabSz="914400" rtl="0" eaLnBrk="1" latinLnBrk="0" hangingPunct="1">
      <a:defRPr kern="1200">
        <a:solidFill>
          <a:schemeClr val="tx1"/>
        </a:solidFill>
        <a:latin typeface="Tahoma" charset="0"/>
        <a:ea typeface="MS PGothic" charset="-128"/>
        <a:cs typeface="+mn-cs"/>
      </a:defRPr>
    </a:lvl6pPr>
    <a:lvl7pPr marL="2743200" algn="l" defTabSz="914400" rtl="0" eaLnBrk="1" latinLnBrk="0" hangingPunct="1">
      <a:defRPr kern="1200">
        <a:solidFill>
          <a:schemeClr val="tx1"/>
        </a:solidFill>
        <a:latin typeface="Tahoma" charset="0"/>
        <a:ea typeface="MS PGothic" charset="-128"/>
        <a:cs typeface="+mn-cs"/>
      </a:defRPr>
    </a:lvl7pPr>
    <a:lvl8pPr marL="3200400" algn="l" defTabSz="914400" rtl="0" eaLnBrk="1" latinLnBrk="0" hangingPunct="1">
      <a:defRPr kern="1200">
        <a:solidFill>
          <a:schemeClr val="tx1"/>
        </a:solidFill>
        <a:latin typeface="Tahoma" charset="0"/>
        <a:ea typeface="MS PGothic" charset="-128"/>
        <a:cs typeface="+mn-cs"/>
      </a:defRPr>
    </a:lvl8pPr>
    <a:lvl9pPr marL="3657600" algn="l" defTabSz="914400" rtl="0" eaLnBrk="1" latinLnBrk="0" hangingPunct="1">
      <a:defRPr kern="1200">
        <a:solidFill>
          <a:schemeClr val="tx1"/>
        </a:solidFill>
        <a:latin typeface="Tahoma" charset="0"/>
        <a:ea typeface="MS PGothic" charset="-128"/>
        <a:cs typeface="+mn-cs"/>
      </a:defRPr>
    </a:lvl9pPr>
  </p:defaultTextStyle>
  <p:extLst>
    <p:ext uri="{EFAFB233-063F-42B5-8137-9DF3F51BA10A}">
      <p15:sldGuideLst xmlns:p15="http://schemas.microsoft.com/office/powerpoint/2012/main">
        <p15:guide id="1" orient="horz" pos="2208"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90">
          <p15:clr>
            <a:srgbClr val="A4A3A4"/>
          </p15:clr>
        </p15:guide>
        <p15:guide id="2" pos="208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90BA1E"/>
    <a:srgbClr val="8EC778"/>
    <a:srgbClr val="D08D29"/>
    <a:srgbClr val="EAF2D0"/>
    <a:srgbClr val="FFFFCC"/>
    <a:srgbClr val="9966FF"/>
    <a:srgbClr val="008080"/>
    <a:srgbClr val="FF9900"/>
    <a:srgbClr val="FF0066"/>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863"/>
    <p:restoredTop sz="63748" autoAdjust="0"/>
  </p:normalViewPr>
  <p:slideViewPr>
    <p:cSldViewPr>
      <p:cViewPr varScale="1">
        <p:scale>
          <a:sx n="55" d="100"/>
          <a:sy n="55" d="100"/>
        </p:scale>
        <p:origin x="1552" y="192"/>
      </p:cViewPr>
      <p:guideLst>
        <p:guide orient="horz" pos="220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35" d="100"/>
          <a:sy n="35" d="100"/>
        </p:scale>
        <p:origin x="-1542" y="-78"/>
      </p:cViewPr>
      <p:guideLst>
        <p:guide orient="horz" pos="3090"/>
        <p:guide pos="2086"/>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bwMode="auto">
          <a:xfrm>
            <a:off x="0" y="0"/>
            <a:ext cx="287020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굴림" pitchFamily="50" charset="-127"/>
                <a:cs typeface="+mn-cs"/>
              </a:defRPr>
            </a:lvl1pPr>
          </a:lstStyle>
          <a:p>
            <a:pPr>
              <a:defRPr/>
            </a:pPr>
            <a:endParaRPr lang="en-US" altLang="ko-KR"/>
          </a:p>
        </p:txBody>
      </p:sp>
      <p:sp>
        <p:nvSpPr>
          <p:cNvPr id="50179" name="Rectangle 3"/>
          <p:cNvSpPr>
            <a:spLocks noGrp="1" noChangeArrowheads="1"/>
          </p:cNvSpPr>
          <p:nvPr>
            <p:ph type="dt" sz="quarter" idx="1"/>
          </p:nvPr>
        </p:nvSpPr>
        <p:spPr bwMode="auto">
          <a:xfrm>
            <a:off x="3752850" y="0"/>
            <a:ext cx="287020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굴림" pitchFamily="50" charset="-127"/>
                <a:cs typeface="+mn-cs"/>
              </a:defRPr>
            </a:lvl1pPr>
          </a:lstStyle>
          <a:p>
            <a:pPr>
              <a:defRPr/>
            </a:pPr>
            <a:endParaRPr lang="en-US" altLang="ko-KR"/>
          </a:p>
        </p:txBody>
      </p:sp>
      <p:sp>
        <p:nvSpPr>
          <p:cNvPr id="50180" name="Rectangle 4"/>
          <p:cNvSpPr>
            <a:spLocks noGrp="1" noChangeArrowheads="1"/>
          </p:cNvSpPr>
          <p:nvPr>
            <p:ph type="ftr" sz="quarter" idx="2"/>
          </p:nvPr>
        </p:nvSpPr>
        <p:spPr bwMode="auto">
          <a:xfrm>
            <a:off x="0" y="9320213"/>
            <a:ext cx="2870200" cy="4905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굴림" pitchFamily="50" charset="-127"/>
                <a:cs typeface="+mn-cs"/>
              </a:defRPr>
            </a:lvl1pPr>
          </a:lstStyle>
          <a:p>
            <a:pPr>
              <a:defRPr/>
            </a:pPr>
            <a:endParaRPr lang="en-US" altLang="ko-KR"/>
          </a:p>
        </p:txBody>
      </p:sp>
      <p:sp>
        <p:nvSpPr>
          <p:cNvPr id="50181" name="Rectangle 5"/>
          <p:cNvSpPr>
            <a:spLocks noGrp="1" noChangeArrowheads="1"/>
          </p:cNvSpPr>
          <p:nvPr>
            <p:ph type="sldNum" sz="quarter" idx="3"/>
          </p:nvPr>
        </p:nvSpPr>
        <p:spPr bwMode="auto">
          <a:xfrm>
            <a:off x="3752850" y="9320213"/>
            <a:ext cx="2870200" cy="4905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Gulim" charset="0"/>
              </a:defRPr>
            </a:lvl1pPr>
          </a:lstStyle>
          <a:p>
            <a:pPr>
              <a:defRPr/>
            </a:pPr>
            <a:fld id="{65FBD5A4-A0DC-9447-9046-69B87A924CA6}" type="slidenum">
              <a:rPr lang="ko-KR" altLang="en-US"/>
              <a:pPr>
                <a:defRPr/>
              </a:pPr>
              <a:t>‹#›</a:t>
            </a:fld>
            <a:endParaRPr lang="en-US" altLang="ko-KR"/>
          </a:p>
        </p:txBody>
      </p:sp>
    </p:spTree>
    <p:extLst>
      <p:ext uri="{BB962C8B-B14F-4D97-AF65-F5344CB8AC3E}">
        <p14:creationId xmlns:p14="http://schemas.microsoft.com/office/powerpoint/2010/main" val="1225798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87020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ea typeface="굴림" pitchFamily="50" charset="-127"/>
                <a:cs typeface="+mn-cs"/>
              </a:defRPr>
            </a:lvl1pPr>
          </a:lstStyle>
          <a:p>
            <a:pPr>
              <a:defRPr/>
            </a:pPr>
            <a:endParaRPr lang="en-US" altLang="ko-KR"/>
          </a:p>
        </p:txBody>
      </p:sp>
      <p:sp>
        <p:nvSpPr>
          <p:cNvPr id="5123" name="Rectangle 3"/>
          <p:cNvSpPr>
            <a:spLocks noGrp="1" noChangeArrowheads="1"/>
          </p:cNvSpPr>
          <p:nvPr>
            <p:ph type="dt" idx="1"/>
          </p:nvPr>
        </p:nvSpPr>
        <p:spPr bwMode="auto">
          <a:xfrm>
            <a:off x="3752850" y="0"/>
            <a:ext cx="2870200" cy="4905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ea typeface="굴림" pitchFamily="50" charset="-127"/>
                <a:cs typeface="+mn-cs"/>
              </a:defRPr>
            </a:lvl1pPr>
          </a:lstStyle>
          <a:p>
            <a:pPr>
              <a:defRPr/>
            </a:pPr>
            <a:endParaRPr lang="en-US" altLang="ko-KR"/>
          </a:p>
        </p:txBody>
      </p:sp>
      <p:sp>
        <p:nvSpPr>
          <p:cNvPr id="52228" name="Rectangle 4"/>
          <p:cNvSpPr>
            <a:spLocks noGrp="1" noRot="1" noChangeAspect="1" noChangeArrowheads="1" noTextEdit="1"/>
          </p:cNvSpPr>
          <p:nvPr>
            <p:ph type="sldImg" idx="2"/>
          </p:nvPr>
        </p:nvSpPr>
        <p:spPr bwMode="auto">
          <a:xfrm>
            <a:off x="41275" y="735013"/>
            <a:ext cx="6540500" cy="3679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882650" y="4660900"/>
            <a:ext cx="4857750" cy="44148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ko-KR" noProof="0"/>
              <a:t>Click to edit Master text styles</a:t>
            </a:r>
          </a:p>
          <a:p>
            <a:pPr lvl="1"/>
            <a:r>
              <a:rPr lang="en-US" altLang="ko-KR" noProof="0"/>
              <a:t>Second level</a:t>
            </a:r>
          </a:p>
          <a:p>
            <a:pPr lvl="2"/>
            <a:r>
              <a:rPr lang="en-US" altLang="ko-KR" noProof="0"/>
              <a:t>Third level</a:t>
            </a:r>
          </a:p>
          <a:p>
            <a:pPr lvl="3"/>
            <a:r>
              <a:rPr lang="en-US" altLang="ko-KR" noProof="0"/>
              <a:t>Fourth level</a:t>
            </a:r>
          </a:p>
          <a:p>
            <a:pPr lvl="4"/>
            <a:r>
              <a:rPr lang="en-US" altLang="ko-KR" noProof="0"/>
              <a:t>Fifth level</a:t>
            </a:r>
          </a:p>
        </p:txBody>
      </p:sp>
      <p:sp>
        <p:nvSpPr>
          <p:cNvPr id="5126" name="Rectangle 6"/>
          <p:cNvSpPr>
            <a:spLocks noGrp="1" noChangeArrowheads="1"/>
          </p:cNvSpPr>
          <p:nvPr>
            <p:ph type="ftr" sz="quarter" idx="4"/>
          </p:nvPr>
        </p:nvSpPr>
        <p:spPr bwMode="auto">
          <a:xfrm>
            <a:off x="0" y="9320213"/>
            <a:ext cx="2870200" cy="4905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ea typeface="굴림" pitchFamily="50" charset="-127"/>
                <a:cs typeface="+mn-cs"/>
              </a:defRPr>
            </a:lvl1pPr>
          </a:lstStyle>
          <a:p>
            <a:pPr>
              <a:defRPr/>
            </a:pPr>
            <a:endParaRPr lang="en-US" altLang="ko-KR"/>
          </a:p>
        </p:txBody>
      </p:sp>
      <p:sp>
        <p:nvSpPr>
          <p:cNvPr id="5127" name="Rectangle 7"/>
          <p:cNvSpPr>
            <a:spLocks noGrp="1" noChangeArrowheads="1"/>
          </p:cNvSpPr>
          <p:nvPr>
            <p:ph type="sldNum" sz="quarter" idx="5"/>
          </p:nvPr>
        </p:nvSpPr>
        <p:spPr bwMode="auto">
          <a:xfrm>
            <a:off x="3752850" y="9320213"/>
            <a:ext cx="2870200" cy="4905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ea typeface="Gulim" charset="0"/>
              </a:defRPr>
            </a:lvl1pPr>
          </a:lstStyle>
          <a:p>
            <a:pPr>
              <a:defRPr/>
            </a:pPr>
            <a:fld id="{F4A77B6E-3A52-1145-A9CE-12C8A8E31800}" type="slidenum">
              <a:rPr lang="ko-KR" altLang="en-US"/>
              <a:pPr>
                <a:defRPr/>
              </a:pPr>
              <a:t>‹#›</a:t>
            </a:fld>
            <a:endParaRPr lang="en-US" altLang="ko-KR"/>
          </a:p>
        </p:txBody>
      </p:sp>
    </p:spTree>
    <p:extLst>
      <p:ext uri="{BB962C8B-B14F-4D97-AF65-F5344CB8AC3E}">
        <p14:creationId xmlns:p14="http://schemas.microsoft.com/office/powerpoint/2010/main" val="91722873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1</a:t>
            </a:fld>
            <a:endParaRPr lang="en-US" altLang="ko-KR"/>
          </a:p>
        </p:txBody>
      </p:sp>
    </p:spTree>
    <p:extLst>
      <p:ext uri="{BB962C8B-B14F-4D97-AF65-F5344CB8AC3E}">
        <p14:creationId xmlns:p14="http://schemas.microsoft.com/office/powerpoint/2010/main" val="3655076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9E4CBD4-6420-A34A-B7F0-57C8D565BF7B}" type="slidenum">
              <a:rPr lang="es-ES" altLang="en-US">
                <a:latin typeface="Times New Roman" charset="0"/>
                <a:ea typeface="Gulim" charset="0"/>
              </a:rPr>
              <a:pPr/>
              <a:t>10</a:t>
            </a:fld>
            <a:endParaRPr lang="es-ES" altLang="en-US">
              <a:latin typeface="Times New Roman" charset="0"/>
              <a:ea typeface="Gulim" charset="0"/>
            </a:endParaRPr>
          </a:p>
        </p:txBody>
      </p:sp>
      <p:sp>
        <p:nvSpPr>
          <p:cNvPr id="81922" name="Rectangle 2"/>
          <p:cNvSpPr>
            <a:spLocks noGrp="1" noRot="1" noChangeAspect="1" noChangeArrowheads="1" noTextEdit="1"/>
          </p:cNvSpPr>
          <p:nvPr>
            <p:ph type="sldImg"/>
          </p:nvPr>
        </p:nvSpPr>
        <p:spPr>
          <a:xfrm>
            <a:off x="117475" y="782638"/>
            <a:ext cx="6402388" cy="3602037"/>
          </a:xfrm>
          <a:ln/>
        </p:spPr>
      </p:sp>
      <p:sp>
        <p:nvSpPr>
          <p:cNvPr id="81923" name="Rectangle 3"/>
          <p:cNvSpPr>
            <a:spLocks noGrp="1" noChangeArrowheads="1"/>
          </p:cNvSpPr>
          <p:nvPr>
            <p:ph type="body" idx="1"/>
          </p:nvPr>
        </p:nvSpPr>
        <p:spPr>
          <a:xfrm>
            <a:off x="893763" y="4624388"/>
            <a:ext cx="48323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GB"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2525077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9E4CBD4-6420-A34A-B7F0-57C8D565BF7B}" type="slidenum">
              <a:rPr lang="es-ES" altLang="en-US">
                <a:latin typeface="Times New Roman" charset="0"/>
                <a:ea typeface="Gulim" charset="0"/>
              </a:rPr>
              <a:pPr/>
              <a:t>11</a:t>
            </a:fld>
            <a:endParaRPr lang="es-ES" altLang="en-US">
              <a:latin typeface="Times New Roman" charset="0"/>
              <a:ea typeface="Gulim" charset="0"/>
            </a:endParaRPr>
          </a:p>
        </p:txBody>
      </p:sp>
      <p:sp>
        <p:nvSpPr>
          <p:cNvPr id="81922" name="Rectangle 2"/>
          <p:cNvSpPr>
            <a:spLocks noGrp="1" noRot="1" noChangeAspect="1" noChangeArrowheads="1" noTextEdit="1"/>
          </p:cNvSpPr>
          <p:nvPr>
            <p:ph type="sldImg"/>
          </p:nvPr>
        </p:nvSpPr>
        <p:spPr>
          <a:xfrm>
            <a:off x="117475" y="782638"/>
            <a:ext cx="6402388" cy="3602037"/>
          </a:xfrm>
          <a:ln/>
        </p:spPr>
      </p:sp>
      <p:sp>
        <p:nvSpPr>
          <p:cNvPr id="81923" name="Rectangle 3"/>
          <p:cNvSpPr>
            <a:spLocks noGrp="1" noChangeArrowheads="1"/>
          </p:cNvSpPr>
          <p:nvPr>
            <p:ph type="body" idx="1"/>
          </p:nvPr>
        </p:nvSpPr>
        <p:spPr>
          <a:xfrm>
            <a:off x="893763" y="4624388"/>
            <a:ext cx="48323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latin typeface="Times New Roman" pitchFamily="18" charset="0"/>
                <a:ea typeface="MS PGothic" pitchFamily="34" charset="-128"/>
                <a:cs typeface="ＭＳ Ｐゴシック" charset="0"/>
              </a:rPr>
              <a:t>Main applications of palladium are automotive catalysts (&gt; 60%) and electronics (&gt; 16%); further applications are industrial catalysts, dental, jewelry.</a:t>
            </a:r>
          </a:p>
          <a:p>
            <a:endParaRPr lang="en-GB"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1730062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9E4CBD4-6420-A34A-B7F0-57C8D565BF7B}" type="slidenum">
              <a:rPr lang="es-ES" altLang="en-US">
                <a:latin typeface="Times New Roman" charset="0"/>
                <a:ea typeface="Gulim" charset="0"/>
              </a:rPr>
              <a:pPr/>
              <a:t>12</a:t>
            </a:fld>
            <a:endParaRPr lang="es-ES" altLang="en-US">
              <a:latin typeface="Times New Roman" charset="0"/>
              <a:ea typeface="Gulim" charset="0"/>
            </a:endParaRPr>
          </a:p>
        </p:txBody>
      </p:sp>
      <p:sp>
        <p:nvSpPr>
          <p:cNvPr id="81922" name="Rectangle 2"/>
          <p:cNvSpPr>
            <a:spLocks noGrp="1" noRot="1" noChangeAspect="1" noChangeArrowheads="1" noTextEdit="1"/>
          </p:cNvSpPr>
          <p:nvPr>
            <p:ph type="sldImg"/>
          </p:nvPr>
        </p:nvSpPr>
        <p:spPr>
          <a:xfrm>
            <a:off x="117475" y="782638"/>
            <a:ext cx="6402388" cy="3602037"/>
          </a:xfrm>
          <a:ln/>
        </p:spPr>
      </p:sp>
      <p:sp>
        <p:nvSpPr>
          <p:cNvPr id="81923" name="Rectangle 3"/>
          <p:cNvSpPr>
            <a:spLocks noGrp="1" noChangeArrowheads="1"/>
          </p:cNvSpPr>
          <p:nvPr>
            <p:ph type="body" idx="1"/>
          </p:nvPr>
        </p:nvSpPr>
        <p:spPr>
          <a:xfrm>
            <a:off x="893763" y="4624388"/>
            <a:ext cx="48323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85750" indent="-285750">
              <a:spcAft>
                <a:spcPts val="600"/>
              </a:spcAft>
              <a:buFont typeface="Arial" pitchFamily="34" charset="0"/>
              <a:buChar char="•"/>
            </a:pPr>
            <a:r>
              <a:rPr lang="en-US" sz="2400" b="0" kern="1200" dirty="0">
                <a:solidFill>
                  <a:schemeClr val="tx1"/>
                </a:solidFill>
                <a:latin typeface="Times New Roman" pitchFamily="18" charset="0"/>
                <a:ea typeface="MS PGothic" pitchFamily="34" charset="-128"/>
                <a:cs typeface="ＭＳ Ｐゴシック" charset="0"/>
              </a:rPr>
              <a:t>Challenges of recycling for </a:t>
            </a:r>
            <a:r>
              <a:rPr lang="en-US" sz="2400" b="0" dirty="0">
                <a:solidFill>
                  <a:schemeClr val="accent2"/>
                </a:solidFill>
                <a:latin typeface="Tahoma" pitchFamily="34" charset="0"/>
              </a:rPr>
              <a:t>Palladium</a:t>
            </a:r>
            <a:endParaRPr lang="en-US" sz="2400" b="0" kern="1200" dirty="0">
              <a:solidFill>
                <a:schemeClr val="tx1"/>
              </a:solidFill>
              <a:latin typeface="Times New Roman" pitchFamily="18" charset="0"/>
              <a:ea typeface="MS PGothic" pitchFamily="34" charset="-128"/>
              <a:cs typeface="ＭＳ Ｐゴシック" charset="0"/>
            </a:endParaRPr>
          </a:p>
          <a:p>
            <a:pPr marL="285750" indent="-285750">
              <a:spcAft>
                <a:spcPts val="600"/>
              </a:spcAft>
              <a:buFont typeface="Arial" pitchFamily="34" charset="0"/>
              <a:buChar char="•"/>
            </a:pPr>
            <a:r>
              <a:rPr lang="en-US" sz="2400" kern="1200" dirty="0">
                <a:solidFill>
                  <a:schemeClr val="tx1"/>
                </a:solidFill>
                <a:latin typeface="Times New Roman" pitchFamily="18" charset="0"/>
                <a:ea typeface="MS PGothic" pitchFamily="34" charset="-128"/>
                <a:cs typeface="ＭＳ Ｐゴシック" charset="0"/>
              </a:rPr>
              <a:t>Current end-of-life recycling rate 60-70% (global average)</a:t>
            </a:r>
          </a:p>
          <a:p>
            <a:pPr marL="800100" lvl="1" indent="-342900">
              <a:spcAft>
                <a:spcPts val="600"/>
              </a:spcAft>
              <a:buFont typeface="Courier New" panose="02070309020205020404" pitchFamily="49" charset="0"/>
              <a:buChar char="o"/>
            </a:pPr>
            <a:r>
              <a:rPr lang="en-US" sz="2400" kern="1200" dirty="0">
                <a:solidFill>
                  <a:schemeClr val="tx1"/>
                </a:solidFill>
                <a:latin typeface="Times New Roman" pitchFamily="18" charset="0"/>
                <a:ea typeface="MS PGothic" pitchFamily="34" charset="-128"/>
                <a:cs typeface="+mn-cs"/>
              </a:rPr>
              <a:t>Excellent rates for industrial applications: 80-90% </a:t>
            </a:r>
          </a:p>
          <a:p>
            <a:pPr marL="800100" lvl="1" indent="-342900">
              <a:spcAft>
                <a:spcPts val="600"/>
              </a:spcAft>
              <a:buFont typeface="Courier New" panose="02070309020205020404" pitchFamily="49" charset="0"/>
              <a:buChar char="o"/>
            </a:pPr>
            <a:r>
              <a:rPr lang="en-US" sz="2400" kern="1200" dirty="0">
                <a:solidFill>
                  <a:schemeClr val="tx1"/>
                </a:solidFill>
                <a:latin typeface="Times New Roman" pitchFamily="18" charset="0"/>
                <a:ea typeface="MS PGothic" pitchFamily="34" charset="-128"/>
                <a:cs typeface="+mn-cs"/>
              </a:rPr>
              <a:t>Moderate rates for automotive applications: 50-55%</a:t>
            </a:r>
          </a:p>
          <a:p>
            <a:pPr marL="800100" lvl="1" indent="-342900">
              <a:spcAft>
                <a:spcPts val="600"/>
              </a:spcAft>
              <a:buFont typeface="Courier New" panose="02070309020205020404" pitchFamily="49" charset="0"/>
              <a:buChar char="o"/>
            </a:pPr>
            <a:r>
              <a:rPr lang="en-US" sz="2400" kern="1200" dirty="0">
                <a:solidFill>
                  <a:schemeClr val="tx1"/>
                </a:solidFill>
                <a:latin typeface="Times New Roman" pitchFamily="18" charset="0"/>
                <a:ea typeface="MS PGothic" pitchFamily="34" charset="-128"/>
                <a:cs typeface="+mn-cs"/>
              </a:rPr>
              <a:t>Poor rates for electronic applications: 5-10%</a:t>
            </a:r>
          </a:p>
          <a:p>
            <a:pPr marL="285750" indent="-285750">
              <a:spcAft>
                <a:spcPts val="600"/>
              </a:spcAft>
              <a:buFont typeface="Arial" pitchFamily="34" charset="0"/>
              <a:buChar char="•"/>
            </a:pPr>
            <a:r>
              <a:rPr lang="en-US" sz="2400" kern="1200" dirty="0">
                <a:solidFill>
                  <a:schemeClr val="tx1"/>
                </a:solidFill>
                <a:latin typeface="Times New Roman" pitchFamily="18" charset="0"/>
                <a:ea typeface="MS PGothic" pitchFamily="34" charset="-128"/>
                <a:cs typeface="ＭＳ Ｐゴシック" charset="0"/>
              </a:rPr>
              <a:t>Lack of recycling infrastructure for consumer goods</a:t>
            </a:r>
          </a:p>
          <a:p>
            <a:endParaRPr lang="en-GB"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2430379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9E4CBD4-6420-A34A-B7F0-57C8D565BF7B}" type="slidenum">
              <a:rPr lang="es-ES" altLang="en-US">
                <a:latin typeface="Times New Roman" charset="0"/>
                <a:ea typeface="Gulim" charset="0"/>
              </a:rPr>
              <a:pPr/>
              <a:t>13</a:t>
            </a:fld>
            <a:endParaRPr lang="es-ES" altLang="en-US">
              <a:latin typeface="Times New Roman" charset="0"/>
              <a:ea typeface="Gulim" charset="0"/>
            </a:endParaRPr>
          </a:p>
        </p:txBody>
      </p:sp>
      <p:sp>
        <p:nvSpPr>
          <p:cNvPr id="81922" name="Rectangle 2"/>
          <p:cNvSpPr>
            <a:spLocks noGrp="1" noRot="1" noChangeAspect="1" noChangeArrowheads="1" noTextEdit="1"/>
          </p:cNvSpPr>
          <p:nvPr>
            <p:ph type="sldImg"/>
          </p:nvPr>
        </p:nvSpPr>
        <p:spPr>
          <a:xfrm>
            <a:off x="117475" y="782638"/>
            <a:ext cx="6402388" cy="3602037"/>
          </a:xfrm>
          <a:ln/>
        </p:spPr>
      </p:sp>
      <p:sp>
        <p:nvSpPr>
          <p:cNvPr id="81923" name="Rectangle 3"/>
          <p:cNvSpPr>
            <a:spLocks noGrp="1" noChangeArrowheads="1"/>
          </p:cNvSpPr>
          <p:nvPr>
            <p:ph type="body" idx="1"/>
          </p:nvPr>
        </p:nvSpPr>
        <p:spPr>
          <a:xfrm>
            <a:off x="893763" y="4624388"/>
            <a:ext cx="48323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b="0" dirty="0">
                <a:latin typeface="Times New Roman" charset="0"/>
                <a:ea typeface="MS PGothic" charset="-128"/>
                <a:cs typeface="ＭＳ Ｐゴシック" charset="-128"/>
              </a:rPr>
              <a:t>Indium has become an important metal since it is </a:t>
            </a:r>
            <a:r>
              <a:rPr lang="en-US" sz="1200" b="0" kern="1200" dirty="0">
                <a:solidFill>
                  <a:schemeClr val="tx1"/>
                </a:solidFill>
                <a:latin typeface="Times New Roman" pitchFamily="18" charset="0"/>
                <a:ea typeface="MS PGothic" pitchFamily="34" charset="-128"/>
                <a:cs typeface="ＭＳ Ｐゴシック" charset="0"/>
              </a:rPr>
              <a:t>used for LCD glass, lead-free solders, semiconductors/LED and also photovoltaic etc. although it is just a by-product.</a:t>
            </a:r>
          </a:p>
          <a:p>
            <a:endParaRPr lang="en-GB"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1716228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9E4CBD4-6420-A34A-B7F0-57C8D565BF7B}" type="slidenum">
              <a:rPr lang="es-ES" altLang="en-US">
                <a:latin typeface="Times New Roman" charset="0"/>
                <a:ea typeface="Gulim" charset="0"/>
              </a:rPr>
              <a:pPr/>
              <a:t>14</a:t>
            </a:fld>
            <a:endParaRPr lang="es-ES" altLang="en-US">
              <a:latin typeface="Times New Roman" charset="0"/>
              <a:ea typeface="Gulim" charset="0"/>
            </a:endParaRPr>
          </a:p>
        </p:txBody>
      </p:sp>
      <p:sp>
        <p:nvSpPr>
          <p:cNvPr id="81922" name="Rectangle 2"/>
          <p:cNvSpPr>
            <a:spLocks noGrp="1" noRot="1" noChangeAspect="1" noChangeArrowheads="1" noTextEdit="1"/>
          </p:cNvSpPr>
          <p:nvPr>
            <p:ph type="sldImg"/>
          </p:nvPr>
        </p:nvSpPr>
        <p:spPr>
          <a:xfrm>
            <a:off x="117475" y="782638"/>
            <a:ext cx="6402388" cy="3602037"/>
          </a:xfrm>
          <a:ln/>
        </p:spPr>
      </p:sp>
      <p:sp>
        <p:nvSpPr>
          <p:cNvPr id="81923" name="Rectangle 3"/>
          <p:cNvSpPr>
            <a:spLocks noGrp="1" noChangeArrowheads="1"/>
          </p:cNvSpPr>
          <p:nvPr>
            <p:ph type="body" idx="1"/>
          </p:nvPr>
        </p:nvSpPr>
        <p:spPr>
          <a:xfrm>
            <a:off x="893763" y="4624388"/>
            <a:ext cx="48323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285750" indent="-285750">
              <a:spcAft>
                <a:spcPts val="600"/>
              </a:spcAft>
              <a:buFont typeface="Arial" pitchFamily="34" charset="0"/>
              <a:buChar char="•"/>
            </a:pPr>
            <a:r>
              <a:rPr lang="en-US" sz="1200" kern="1200" dirty="0">
                <a:solidFill>
                  <a:schemeClr val="tx1"/>
                </a:solidFill>
                <a:latin typeface="Times New Roman" pitchFamily="18" charset="0"/>
                <a:ea typeface="MS PGothic" pitchFamily="34" charset="-128"/>
                <a:cs typeface="ＭＳ Ｐゴシック" charset="0"/>
              </a:rPr>
              <a:t>Specialty metals like indium are crucial for future sustainable technologies like PV, battery technologies, catalysts, efficient lighting systems etc. but used also in huge amount in gadgets like LCD screens for games</a:t>
            </a:r>
          </a:p>
          <a:p>
            <a:pPr marL="285750" indent="-285750">
              <a:spcAft>
                <a:spcPts val="600"/>
              </a:spcAft>
              <a:buFont typeface="Arial" pitchFamily="34" charset="0"/>
              <a:buChar char="•"/>
            </a:pPr>
            <a:r>
              <a:rPr lang="en-US" sz="1200" kern="1200" dirty="0">
                <a:solidFill>
                  <a:schemeClr val="tx1"/>
                </a:solidFill>
                <a:latin typeface="Times New Roman" pitchFamily="18" charset="0"/>
                <a:ea typeface="MS PGothic" pitchFamily="34" charset="-128"/>
                <a:cs typeface="ＭＳ Ｐゴシック" charset="0"/>
              </a:rPr>
              <a:t>The supply of indium from natural resources is crucial: so-called minor metal, which occurs just as a by-product (mainly zinc ores) in low concentrations</a:t>
            </a:r>
          </a:p>
          <a:p>
            <a:pPr marL="285750" indent="-285750">
              <a:spcAft>
                <a:spcPts val="600"/>
              </a:spcAft>
              <a:buFont typeface="Arial" pitchFamily="34" charset="0"/>
              <a:buChar char="•"/>
            </a:pPr>
            <a:r>
              <a:rPr lang="en-US" sz="1200" kern="1200" dirty="0">
                <a:solidFill>
                  <a:schemeClr val="tx1"/>
                </a:solidFill>
                <a:latin typeface="Times New Roman" pitchFamily="18" charset="0"/>
                <a:ea typeface="MS PGothic" pitchFamily="34" charset="-128"/>
                <a:cs typeface="ＭＳ Ｐゴシック" charset="0"/>
              </a:rPr>
              <a:t>The current end-of -life recycling rate of indium is below 1% like for the most other specialty metals: urgent progress is necessary to enhance their recycling</a:t>
            </a:r>
          </a:p>
          <a:p>
            <a:endParaRPr lang="en-GB"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2447045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9E4CBD4-6420-A34A-B7F0-57C8D565BF7B}" type="slidenum">
              <a:rPr lang="es-ES" altLang="en-US">
                <a:latin typeface="Times New Roman" charset="0"/>
                <a:ea typeface="Gulim" charset="0"/>
              </a:rPr>
              <a:pPr/>
              <a:t>15</a:t>
            </a:fld>
            <a:endParaRPr lang="es-ES" altLang="en-US">
              <a:latin typeface="Times New Roman" charset="0"/>
              <a:ea typeface="Gulim" charset="0"/>
            </a:endParaRPr>
          </a:p>
        </p:txBody>
      </p:sp>
      <p:sp>
        <p:nvSpPr>
          <p:cNvPr id="81922" name="Rectangle 2"/>
          <p:cNvSpPr>
            <a:spLocks noGrp="1" noRot="1" noChangeAspect="1" noChangeArrowheads="1" noTextEdit="1"/>
          </p:cNvSpPr>
          <p:nvPr>
            <p:ph type="sldImg"/>
          </p:nvPr>
        </p:nvSpPr>
        <p:spPr>
          <a:xfrm>
            <a:off x="117475" y="782638"/>
            <a:ext cx="6402388" cy="3602037"/>
          </a:xfrm>
          <a:ln/>
        </p:spPr>
      </p:sp>
      <p:sp>
        <p:nvSpPr>
          <p:cNvPr id="81923" name="Rectangle 3"/>
          <p:cNvSpPr>
            <a:spLocks noGrp="1" noChangeArrowheads="1"/>
          </p:cNvSpPr>
          <p:nvPr>
            <p:ph type="body" idx="1"/>
          </p:nvPr>
        </p:nvSpPr>
        <p:spPr>
          <a:xfrm>
            <a:off x="893763" y="4624388"/>
            <a:ext cx="48323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indent="0">
              <a:buFontTx/>
              <a:buNone/>
            </a:pPr>
            <a:r>
              <a:rPr lang="en-US" altLang="en-US" sz="1200" kern="1200" dirty="0">
                <a:solidFill>
                  <a:schemeClr val="tx1"/>
                </a:solidFill>
                <a:latin typeface="Times New Roman" pitchFamily="18" charset="0"/>
                <a:ea typeface="MS PGothic" pitchFamily="34" charset="-128"/>
                <a:cs typeface="ＭＳ Ｐゴシック" charset="-128"/>
              </a:rPr>
              <a:t>According to the 2017 list of CRM of the European Commission, light and Heavy Rare Earths Elements (HREEs and LREEs) have the highest supply risk. Platinum Group Metals (PGMs), including six metals such as Palladium (Pd) have a higher economic importance. Indium has less supply risk and less economic importance but is part of the CRM list. Finally,  </a:t>
            </a:r>
            <a:r>
              <a:rPr lang="en-US" altLang="en-US" sz="1200" kern="1200" dirty="0" err="1">
                <a:solidFill>
                  <a:schemeClr val="tx1"/>
                </a:solidFill>
                <a:latin typeface="Times New Roman" pitchFamily="18" charset="0"/>
                <a:ea typeface="MS PGothic" pitchFamily="34" charset="-128"/>
                <a:cs typeface="ＭＳ Ｐゴシック" charset="-128"/>
              </a:rPr>
              <a:t>Phosphoruns</a:t>
            </a:r>
            <a:r>
              <a:rPr lang="en-US" altLang="en-US" sz="1200" kern="1200" dirty="0">
                <a:solidFill>
                  <a:schemeClr val="tx1"/>
                </a:solidFill>
                <a:latin typeface="Times New Roman" pitchFamily="18" charset="0"/>
                <a:ea typeface="MS PGothic" pitchFamily="34" charset="-128"/>
                <a:cs typeface="ＭＳ Ｐゴシック" charset="-128"/>
              </a:rPr>
              <a:t> and </a:t>
            </a:r>
            <a:r>
              <a:rPr lang="en-US" altLang="en-US" sz="1200" kern="1200" dirty="0" err="1">
                <a:solidFill>
                  <a:schemeClr val="tx1"/>
                </a:solidFill>
                <a:latin typeface="Times New Roman" pitchFamily="18" charset="0"/>
                <a:ea typeface="MS PGothic" pitchFamily="34" charset="-128"/>
                <a:cs typeface="ＭＳ Ｐゴシック" charset="-128"/>
              </a:rPr>
              <a:t>Phoshate</a:t>
            </a:r>
            <a:r>
              <a:rPr lang="en-US" altLang="en-US" sz="1200" kern="1200" dirty="0">
                <a:solidFill>
                  <a:schemeClr val="tx1"/>
                </a:solidFill>
                <a:latin typeface="Times New Roman" pitchFamily="18" charset="0"/>
                <a:ea typeface="MS PGothic" pitchFamily="34" charset="-128"/>
                <a:cs typeface="ＭＳ Ｐゴシック" charset="-128"/>
              </a:rPr>
              <a:t> rock are also both included in this CRM list.</a:t>
            </a:r>
            <a:endParaRPr lang="en-GB"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571046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565B993D-6F72-8E44-84C4-1B50C6E0B852}" type="slidenum">
              <a:rPr lang="ko-KR" altLang="en-US">
                <a:latin typeface="Times New Roman" charset="0"/>
                <a:ea typeface="Gulim" charset="0"/>
              </a:rPr>
              <a:pPr/>
              <a:t>16</a:t>
            </a:fld>
            <a:endParaRPr lang="en-US" altLang="ko-KR">
              <a:latin typeface="Times New Roman" charset="0"/>
              <a:ea typeface="Gulim" charset="0"/>
            </a:endParaRPr>
          </a:p>
        </p:txBody>
      </p:sp>
      <p:sp>
        <p:nvSpPr>
          <p:cNvPr id="83970" name="Rectangle 2"/>
          <p:cNvSpPr>
            <a:spLocks noGrp="1" noRot="1" noChangeAspect="1" noChangeArrowheads="1" noTextEdit="1"/>
          </p:cNvSpPr>
          <p:nvPr>
            <p:ph type="sldImg"/>
          </p:nvPr>
        </p:nvSpPr>
        <p:spPr>
          <a:xfrm>
            <a:off x="485775" y="735013"/>
            <a:ext cx="5786438" cy="3255962"/>
          </a:xfrm>
          <a:ln/>
        </p:spPr>
      </p:sp>
      <p:sp>
        <p:nvSpPr>
          <p:cNvPr id="83971" name="Rectangle 3"/>
          <p:cNvSpPr>
            <a:spLocks noGrp="1" noChangeArrowheads="1"/>
          </p:cNvSpPr>
          <p:nvPr>
            <p:ph type="body" idx="1"/>
          </p:nvPr>
        </p:nvSpPr>
        <p:spPr>
          <a:xfrm>
            <a:off x="884238" y="4660900"/>
            <a:ext cx="4854575" cy="44148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GB" altLang="en-US" dirty="0">
                <a:latin typeface="Times New Roman" charset="0"/>
                <a:ea typeface="MS PGothic" charset="-128"/>
                <a:cs typeface="ＭＳ Ｐゴシック" charset="-128"/>
              </a:rPr>
              <a:t>For more information https://www.sustainabledevelopment2015.org/</a:t>
            </a:r>
            <a:r>
              <a:rPr lang="en-GB" altLang="en-US" dirty="0" err="1">
                <a:latin typeface="Times New Roman" charset="0"/>
                <a:ea typeface="MS PGothic" charset="-128"/>
                <a:cs typeface="ＭＳ Ｐゴシック" charset="-128"/>
              </a:rPr>
              <a:t>AdvocacyToolkit</a:t>
            </a:r>
            <a:r>
              <a:rPr lang="en-GB" altLang="en-US" dirty="0">
                <a:latin typeface="Times New Roman" charset="0"/>
                <a:ea typeface="MS PGothic" charset="-128"/>
                <a:cs typeface="ＭＳ Ｐゴシック" charset="-128"/>
              </a:rPr>
              <a:t>/</a:t>
            </a:r>
            <a:r>
              <a:rPr lang="en-GB" altLang="en-US" dirty="0" err="1">
                <a:latin typeface="Times New Roman" charset="0"/>
                <a:ea typeface="MS PGothic" charset="-128"/>
                <a:cs typeface="ＭＳ Ｐゴシック" charset="-128"/>
              </a:rPr>
              <a:t>index.php</a:t>
            </a:r>
            <a:r>
              <a:rPr lang="en-GB" altLang="en-US" dirty="0">
                <a:latin typeface="Times New Roman" charset="0"/>
                <a:ea typeface="MS PGothic" charset="-128"/>
                <a:cs typeface="ＭＳ Ｐゴシック" charset="-128"/>
              </a:rPr>
              <a:t>/earth-summit-history/historical-documents/94-jpoi</a:t>
            </a:r>
          </a:p>
        </p:txBody>
      </p:sp>
    </p:spTree>
    <p:extLst>
      <p:ext uri="{BB962C8B-B14F-4D97-AF65-F5344CB8AC3E}">
        <p14:creationId xmlns:p14="http://schemas.microsoft.com/office/powerpoint/2010/main" val="1786268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153B30FD-6D51-6A4B-B02C-7CED62B98093}" type="slidenum">
              <a:rPr lang="ko-KR" altLang="en-US">
                <a:latin typeface="Times New Roman" charset="0"/>
                <a:ea typeface="Gulim" charset="0"/>
              </a:rPr>
              <a:pPr/>
              <a:t>17</a:t>
            </a:fld>
            <a:endParaRPr lang="en-US" altLang="ko-KR">
              <a:latin typeface="Times New Roman" charset="0"/>
              <a:ea typeface="Gulim" charset="0"/>
            </a:endParaRPr>
          </a:p>
        </p:txBody>
      </p:sp>
      <p:sp>
        <p:nvSpPr>
          <p:cNvPr id="86018" name="Rectangle 2"/>
          <p:cNvSpPr>
            <a:spLocks noGrp="1" noRot="1" noChangeAspect="1" noChangeArrowheads="1" noTextEdit="1"/>
          </p:cNvSpPr>
          <p:nvPr>
            <p:ph type="sldImg"/>
          </p:nvPr>
        </p:nvSpPr>
        <p:spPr>
          <a:xfrm>
            <a:off x="41275" y="735013"/>
            <a:ext cx="6540500" cy="3679825"/>
          </a:xfrm>
          <a:ln/>
        </p:spPr>
      </p:sp>
      <p:sp>
        <p:nvSpPr>
          <p:cNvPr id="860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altLang="en-US" noProof="0" dirty="0">
                <a:latin typeface="Times New Roman" charset="0"/>
                <a:ea typeface="MS PGothic" charset="-128"/>
                <a:cs typeface="ＭＳ Ｐゴシック" charset="-128"/>
              </a:rPr>
              <a:t>Environmental effects of economic activities are ultimately driven by the global consumption patterns, via impacts of the production, use, and waste management phases of products and services ultimately consumed. Thus we need insight into the final consumption expenditures and related products that have the greatest life-cycle environmental impacts. The figure shows the gross domestic product of the countries in the world at the beginning of the century. The Northern countries dominate: North America, Western Europe and China, Japan and South Korea.</a:t>
            </a:r>
          </a:p>
          <a:p>
            <a:endParaRPr lang="fr-FR" altLang="en-US" dirty="0">
              <a:latin typeface="Times New Roman" charset="0"/>
              <a:ea typeface="MS PGothic" charset="-128"/>
              <a:cs typeface="ＭＳ Ｐゴシック" charset="-128"/>
            </a:endParaRPr>
          </a:p>
          <a:p>
            <a:r>
              <a:rPr lang="fr-FR" altLang="en-US" dirty="0">
                <a:latin typeface="Times New Roman" charset="0"/>
                <a:ea typeface="MS PGothic" charset="-128"/>
                <a:cs typeface="ＭＳ Ｐゴシック" charset="-128"/>
              </a:rPr>
              <a:t>For more information: https://</a:t>
            </a:r>
            <a:r>
              <a:rPr lang="fr-FR" altLang="en-US" dirty="0" err="1">
                <a:latin typeface="Times New Roman" charset="0"/>
                <a:ea typeface="MS PGothic" charset="-128"/>
                <a:cs typeface="ＭＳ Ｐゴシック" charset="-128"/>
              </a:rPr>
              <a:t>www.resourcepanel.org</a:t>
            </a:r>
            <a:r>
              <a:rPr lang="fr-FR" altLang="en-US" dirty="0">
                <a:latin typeface="Times New Roman" charset="0"/>
                <a:ea typeface="MS PGothic" charset="-128"/>
                <a:cs typeface="ＭＳ Ｐゴシック" charset="-128"/>
              </a:rPr>
              <a:t>/reports/</a:t>
            </a:r>
            <a:r>
              <a:rPr lang="fr-FR" altLang="en-US" dirty="0" err="1">
                <a:latin typeface="Times New Roman" charset="0"/>
                <a:ea typeface="MS PGothic" charset="-128"/>
                <a:cs typeface="ＭＳ Ｐゴシック" charset="-128"/>
              </a:rPr>
              <a:t>assessing</a:t>
            </a:r>
            <a:r>
              <a:rPr lang="fr-FR" altLang="en-US" dirty="0">
                <a:latin typeface="Times New Roman" charset="0"/>
                <a:ea typeface="MS PGothic" charset="-128"/>
                <a:cs typeface="ＭＳ Ｐゴシック" charset="-128"/>
              </a:rPr>
              <a:t>-</a:t>
            </a:r>
            <a:r>
              <a:rPr lang="fr-FR" altLang="en-US" dirty="0" err="1">
                <a:latin typeface="Times New Roman" charset="0"/>
                <a:ea typeface="MS PGothic" charset="-128"/>
                <a:cs typeface="ＭＳ Ｐゴシック" charset="-128"/>
              </a:rPr>
              <a:t>environmental</a:t>
            </a:r>
            <a:r>
              <a:rPr lang="fr-FR" altLang="en-US" dirty="0">
                <a:latin typeface="Times New Roman" charset="0"/>
                <a:ea typeface="MS PGothic" charset="-128"/>
                <a:cs typeface="ＭＳ Ｐゴシック" charset="-128"/>
              </a:rPr>
              <a:t>-impacts-</a:t>
            </a:r>
            <a:r>
              <a:rPr lang="fr-FR" altLang="en-US" dirty="0" err="1">
                <a:latin typeface="Times New Roman" charset="0"/>
                <a:ea typeface="MS PGothic" charset="-128"/>
                <a:cs typeface="ＭＳ Ｐゴシック" charset="-128"/>
              </a:rPr>
              <a:t>consumption</a:t>
            </a:r>
            <a:r>
              <a:rPr lang="fr-FR" altLang="en-US" dirty="0">
                <a:latin typeface="Times New Roman" charset="0"/>
                <a:ea typeface="MS PGothic" charset="-128"/>
                <a:cs typeface="ＭＳ Ｐゴシック" charset="-128"/>
              </a:rPr>
              <a:t>-and-production</a:t>
            </a:r>
          </a:p>
        </p:txBody>
      </p:sp>
    </p:spTree>
    <p:extLst>
      <p:ext uri="{BB962C8B-B14F-4D97-AF65-F5344CB8AC3E}">
        <p14:creationId xmlns:p14="http://schemas.microsoft.com/office/powerpoint/2010/main" val="207807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66AF8F88-E84B-C140-B5AF-3C1CD6FE1954}" type="slidenum">
              <a:rPr lang="ko-KR" altLang="en-US">
                <a:latin typeface="Times New Roman" charset="0"/>
                <a:ea typeface="Gulim" charset="0"/>
              </a:rPr>
              <a:pPr/>
              <a:t>18</a:t>
            </a:fld>
            <a:endParaRPr lang="en-US" altLang="ko-KR">
              <a:latin typeface="Times New Roman" charset="0"/>
              <a:ea typeface="Gulim" charset="0"/>
            </a:endParaRPr>
          </a:p>
        </p:txBody>
      </p:sp>
      <p:sp>
        <p:nvSpPr>
          <p:cNvPr id="88066" name="Rectangle 2"/>
          <p:cNvSpPr>
            <a:spLocks noGrp="1" noRot="1" noChangeAspect="1" noChangeArrowheads="1" noTextEdit="1"/>
          </p:cNvSpPr>
          <p:nvPr>
            <p:ph type="sldImg"/>
          </p:nvPr>
        </p:nvSpPr>
        <p:spPr>
          <a:xfrm>
            <a:off x="41275" y="735013"/>
            <a:ext cx="6540500" cy="3679825"/>
          </a:xfrm>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en-GB" altLang="en-US" sz="1400" dirty="0">
                <a:latin typeface="Times New Roman" charset="0"/>
                <a:ea typeface="MS PGothic" charset="-128"/>
                <a:cs typeface="ＭＳ Ｐゴシック" charset="-128"/>
              </a:rPr>
              <a:t>1.3 billion people live on less than 1 US dollar a day and close to 1 billion cannot meet their basic consumption requirements. </a:t>
            </a:r>
            <a:r>
              <a:rPr lang="en-GB" altLang="en-US" sz="1400" dirty="0">
                <a:latin typeface="Tahoma" charset="0"/>
                <a:ea typeface="MS PGothic" charset="-128"/>
                <a:cs typeface="ＭＳ Ｐゴシック" charset="-128"/>
              </a:rPr>
              <a:t>    </a:t>
            </a:r>
            <a:endParaRPr lang="es-ES_tradnl" altLang="en-US" sz="1400" dirty="0">
              <a:latin typeface="Times New Roman" charset="0"/>
              <a:ea typeface="MS PGothic" charset="-128"/>
              <a:cs typeface="ＭＳ Ｐゴシック" charset="-128"/>
            </a:endParaRPr>
          </a:p>
          <a:p>
            <a:pPr>
              <a:buFontTx/>
              <a:buChar char="•"/>
            </a:pPr>
            <a:r>
              <a:rPr lang="en-GB" altLang="en-US" sz="1400" dirty="0">
                <a:latin typeface="Times New Roman" charset="0"/>
                <a:ea typeface="MS PGothic" charset="-128"/>
                <a:cs typeface="ＭＳ Ｐゴシック" charset="-128"/>
              </a:rPr>
              <a:t>The overall consumption of the richest fifth of the world</a:t>
            </a:r>
            <a:r>
              <a:rPr lang="en-GB" altLang="fr-FR" sz="1400" dirty="0">
                <a:latin typeface="Tahoma" charset="0"/>
                <a:ea typeface="MS PGothic" charset="-128"/>
                <a:cs typeface="ＭＳ Ｐゴシック" charset="-128"/>
              </a:rPr>
              <a:t>’</a:t>
            </a:r>
            <a:r>
              <a:rPr lang="en-GB" altLang="ja-JP" sz="1400" dirty="0">
                <a:latin typeface="Times New Roman" charset="0"/>
                <a:ea typeface="MS PGothic" charset="-128"/>
                <a:cs typeface="ＭＳ Ｐゴシック" charset="-128"/>
              </a:rPr>
              <a:t>s population is 16 times that of the poorest fifth;</a:t>
            </a:r>
            <a:endParaRPr lang="es-ES_tradnl" altLang="ja-JP" sz="1400" dirty="0">
              <a:latin typeface="Times New Roman" charset="0"/>
              <a:ea typeface="MS PGothic" charset="-128"/>
              <a:cs typeface="ＭＳ Ｐゴシック" charset="-128"/>
            </a:endParaRPr>
          </a:p>
          <a:p>
            <a:pPr>
              <a:buFontTx/>
              <a:buChar char="•"/>
            </a:pPr>
            <a:r>
              <a:rPr lang="en-GB" altLang="en-US" sz="1400" dirty="0">
                <a:latin typeface="Times New Roman" charset="0"/>
                <a:ea typeface="MS PGothic" charset="-128"/>
                <a:cs typeface="ＭＳ Ｐゴシック" charset="-128"/>
              </a:rPr>
              <a:t>Nearly 160 million children are </a:t>
            </a:r>
            <a:r>
              <a:rPr lang="es-ES_tradnl" altLang="en-US" sz="1400" dirty="0">
                <a:latin typeface="Times New Roman" charset="0"/>
                <a:ea typeface="MS PGothic" charset="-128"/>
                <a:cs typeface="ＭＳ Ｐゴシック" charset="-128"/>
              </a:rPr>
              <a:t>m</a:t>
            </a:r>
            <a:r>
              <a:rPr lang="en-GB" altLang="en-US" sz="1400" dirty="0">
                <a:latin typeface="Times New Roman" charset="0"/>
                <a:ea typeface="MS PGothic" charset="-128"/>
                <a:cs typeface="ＭＳ Ｐゴシック" charset="-128"/>
              </a:rPr>
              <a:t>malnourished. </a:t>
            </a:r>
            <a:r>
              <a:rPr lang="en-GB" altLang="en-US" sz="1400" dirty="0">
                <a:latin typeface="Tahoma" charset="0"/>
                <a:ea typeface="MS PGothic" charset="-128"/>
                <a:cs typeface="ＭＳ Ｐゴシック" charset="-128"/>
              </a:rPr>
              <a:t>    </a:t>
            </a:r>
            <a:endParaRPr lang="es-ES_tradnl" altLang="en-US" sz="1400" dirty="0">
              <a:latin typeface="Times New Roman" charset="0"/>
              <a:ea typeface="MS PGothic" charset="-128"/>
              <a:cs typeface="ＭＳ Ｐゴシック" charset="-128"/>
            </a:endParaRPr>
          </a:p>
          <a:p>
            <a:pPr>
              <a:buFontTx/>
              <a:buChar char="•"/>
            </a:pPr>
            <a:r>
              <a:rPr lang="en-GB" altLang="en-US" sz="1400" dirty="0">
                <a:latin typeface="Times New Roman" charset="0"/>
                <a:ea typeface="MS PGothic" charset="-128"/>
                <a:cs typeface="ＭＳ Ｐゴシック" charset="-128"/>
              </a:rPr>
              <a:t>More than 880 million people lack access to health services </a:t>
            </a:r>
            <a:r>
              <a:rPr lang="en-GB" altLang="en-US" sz="1400" dirty="0">
                <a:latin typeface="Tahoma" charset="0"/>
                <a:ea typeface="MS PGothic" charset="-128"/>
                <a:cs typeface="ＭＳ Ｐゴシック" charset="-128"/>
              </a:rPr>
              <a:t>·    </a:t>
            </a:r>
            <a:endParaRPr lang="es-ES_tradnl" altLang="en-US" sz="1400" dirty="0">
              <a:latin typeface="Times New Roman" charset="0"/>
              <a:ea typeface="MS PGothic" charset="-128"/>
              <a:cs typeface="ＭＳ Ｐゴシック" charset="-128"/>
            </a:endParaRPr>
          </a:p>
          <a:p>
            <a:pPr>
              <a:buFontTx/>
              <a:buChar char="•"/>
            </a:pPr>
            <a:r>
              <a:rPr lang="en-GB" altLang="en-US" sz="1400" dirty="0">
                <a:latin typeface="Times New Roman" charset="0"/>
                <a:ea typeface="MS PGothic" charset="-128"/>
                <a:cs typeface="ＭＳ Ｐゴシック" charset="-128"/>
              </a:rPr>
              <a:t>1.5 billion lack access to sanitation and clean water, 1 billion do not have adequate housing</a:t>
            </a:r>
            <a:r>
              <a:rPr lang="es-ES_tradnl" altLang="en-US" sz="1400" dirty="0">
                <a:latin typeface="Times New Roman" charset="0"/>
                <a:ea typeface="MS PGothic" charset="-128"/>
                <a:cs typeface="ＭＳ Ｐゴシック" charset="-128"/>
              </a:rPr>
              <a:t>.</a:t>
            </a:r>
            <a:endParaRPr lang="en-GB" altLang="en-US" sz="1400"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817906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8AB6B710-9976-954C-9AC4-EC6BD2E494D7}" type="slidenum">
              <a:rPr lang="ko-KR" altLang="en-US">
                <a:latin typeface="Times New Roman" charset="0"/>
                <a:ea typeface="Gulim" charset="0"/>
              </a:rPr>
              <a:pPr/>
              <a:t>19</a:t>
            </a:fld>
            <a:endParaRPr lang="en-US" altLang="ko-KR">
              <a:latin typeface="Times New Roman" charset="0"/>
              <a:ea typeface="Gulim" charset="0"/>
            </a:endParaRPr>
          </a:p>
        </p:txBody>
      </p:sp>
      <p:sp>
        <p:nvSpPr>
          <p:cNvPr id="90114" name="Rectangle 2"/>
          <p:cNvSpPr>
            <a:spLocks noGrp="1" noRot="1" noChangeAspect="1" noChangeArrowheads="1" noTextEdit="1"/>
          </p:cNvSpPr>
          <p:nvPr>
            <p:ph type="sldImg"/>
          </p:nvPr>
        </p:nvSpPr>
        <p:spPr>
          <a:xfrm>
            <a:off x="85725" y="760413"/>
            <a:ext cx="6469063" cy="3640137"/>
          </a:xfrm>
          <a:ln/>
        </p:spPr>
      </p:sp>
      <p:sp>
        <p:nvSpPr>
          <p:cNvPr id="90115" name="Rectangle 3"/>
          <p:cNvSpPr>
            <a:spLocks noGrp="1" noChangeArrowheads="1"/>
          </p:cNvSpPr>
          <p:nvPr>
            <p:ph type="body" idx="1"/>
          </p:nvPr>
        </p:nvSpPr>
        <p:spPr>
          <a:xfrm>
            <a:off x="890588" y="4624388"/>
            <a:ext cx="4838700" cy="4479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114" tIns="45555" rIns="91114" bIns="45555"/>
          <a:lstStyle/>
          <a:p>
            <a:r>
              <a:rPr lang="en-GB" dirty="0"/>
              <a:t>Poverty and environmental degradation are closely interrelated. While poverty results in certain kinds of environmental stress, the major cause of the continued deterioration of the global environment is the unsustainable pattern of consumption and production, particularly in industrialized countries, which is a matter of grave concern, aggravating poverty and imbalances. And the cause is not the number of population of a country, although a high number of population can lead to a high consumption level as we are currently experiencing in China and India. Actually, the number of population gives an indication of the potential future consumption level of a country since most human strive for a Western style of life with a high consumption level. </a:t>
            </a:r>
          </a:p>
          <a:p>
            <a:endParaRPr lang="en-GB" dirty="0"/>
          </a:p>
          <a:p>
            <a:r>
              <a:rPr lang="fr-FR" altLang="en-US" dirty="0">
                <a:latin typeface="Times New Roman" charset="0"/>
                <a:ea typeface="MS PGothic" charset="-128"/>
                <a:cs typeface="ＭＳ Ｐゴシック" charset="-128"/>
              </a:rPr>
              <a:t>For more information: https://</a:t>
            </a:r>
            <a:r>
              <a:rPr lang="fr-FR" altLang="en-US" dirty="0" err="1">
                <a:latin typeface="Times New Roman" charset="0"/>
                <a:ea typeface="MS PGothic" charset="-128"/>
                <a:cs typeface="ＭＳ Ｐゴシック" charset="-128"/>
              </a:rPr>
              <a:t>sustainabledevelopment.un.org</a:t>
            </a:r>
            <a:r>
              <a:rPr lang="fr-FR" altLang="en-US" dirty="0">
                <a:latin typeface="Times New Roman" charset="0"/>
                <a:ea typeface="MS PGothic" charset="-128"/>
                <a:cs typeface="ＭＳ Ｐゴシック" charset="-128"/>
              </a:rPr>
              <a:t>/content/</a:t>
            </a:r>
            <a:r>
              <a:rPr lang="fr-FR" altLang="en-US" dirty="0" err="1">
                <a:latin typeface="Times New Roman" charset="0"/>
                <a:ea typeface="MS PGothic" charset="-128"/>
                <a:cs typeface="ＭＳ Ｐゴシック" charset="-128"/>
              </a:rPr>
              <a:t>dsd</a:t>
            </a:r>
            <a:r>
              <a:rPr lang="fr-FR" altLang="en-US" dirty="0">
                <a:latin typeface="Times New Roman" charset="0"/>
                <a:ea typeface="MS PGothic" charset="-128"/>
                <a:cs typeface="ＭＳ Ｐゴシック" charset="-128"/>
              </a:rPr>
              <a:t>/agenda21/res_agenda21_04.shtml</a:t>
            </a:r>
            <a:endParaRPr lang="en-GB" dirty="0"/>
          </a:p>
          <a:p>
            <a:endParaRPr lang="en-GB"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51066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0B7285EB-08A6-6E46-9A68-EAD1D730B6BC}" type="slidenum">
              <a:rPr lang="ko-KR" altLang="en-US">
                <a:latin typeface="Times New Roman" charset="0"/>
                <a:ea typeface="Gulim" charset="0"/>
              </a:rPr>
              <a:pPr/>
              <a:t>2</a:t>
            </a:fld>
            <a:endParaRPr lang="en-US" altLang="ko-KR">
              <a:latin typeface="Times New Roman" charset="0"/>
              <a:ea typeface="Gulim" charset="0"/>
            </a:endParaRPr>
          </a:p>
        </p:txBody>
      </p:sp>
      <p:sp>
        <p:nvSpPr>
          <p:cNvPr id="59394" name="Rectangle 2"/>
          <p:cNvSpPr>
            <a:spLocks noGrp="1" noRot="1" noChangeAspect="1" noChangeArrowheads="1" noTextEdit="1"/>
          </p:cNvSpPr>
          <p:nvPr>
            <p:ph type="sldImg"/>
          </p:nvPr>
        </p:nvSpPr>
        <p:spPr>
          <a:xfrm>
            <a:off x="41275" y="735013"/>
            <a:ext cx="6540500" cy="3679825"/>
          </a:xfrm>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tLang="en-US">
              <a:latin typeface="Times New Roman" charset="0"/>
              <a:ea typeface="MS PGothic" charset="-128"/>
              <a:cs typeface="ＭＳ Ｐゴシック" charset="-128"/>
            </a:endParaRPr>
          </a:p>
        </p:txBody>
      </p:sp>
    </p:spTree>
    <p:extLst>
      <p:ext uri="{BB962C8B-B14F-4D97-AF65-F5344CB8AC3E}">
        <p14:creationId xmlns:p14="http://schemas.microsoft.com/office/powerpoint/2010/main" val="1843913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CB2A5193-C0E5-D443-96B2-4FEA407C232B}" type="slidenum">
              <a:rPr lang="ko-KR" altLang="en-US">
                <a:latin typeface="Times New Roman" charset="0"/>
                <a:ea typeface="Gulim" charset="0"/>
              </a:rPr>
              <a:pPr/>
              <a:t>20</a:t>
            </a:fld>
            <a:endParaRPr lang="en-US" altLang="ko-KR">
              <a:latin typeface="Times New Roman" charset="0"/>
              <a:ea typeface="Gulim" charset="0"/>
            </a:endParaRPr>
          </a:p>
        </p:txBody>
      </p:sp>
      <p:sp>
        <p:nvSpPr>
          <p:cNvPr id="92162" name="Rectangle 2"/>
          <p:cNvSpPr>
            <a:spLocks noGrp="1" noRot="1" noChangeAspect="1" noChangeArrowheads="1" noTextEdit="1"/>
          </p:cNvSpPr>
          <p:nvPr>
            <p:ph type="sldImg"/>
          </p:nvPr>
        </p:nvSpPr>
        <p:spPr>
          <a:xfrm>
            <a:off x="41275" y="735013"/>
            <a:ext cx="6540500" cy="3679825"/>
          </a:xfrm>
          <a:ln/>
        </p:spPr>
      </p:sp>
      <p:sp>
        <p:nvSpPr>
          <p:cNvPr id="921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tLang="en-US">
              <a:latin typeface="Times New Roman" charset="0"/>
              <a:ea typeface="MS PGothic" charset="-128"/>
              <a:cs typeface="ＭＳ Ｐゴシック" charset="-128"/>
            </a:endParaRPr>
          </a:p>
        </p:txBody>
      </p:sp>
    </p:spTree>
    <p:extLst>
      <p:ext uri="{BB962C8B-B14F-4D97-AF65-F5344CB8AC3E}">
        <p14:creationId xmlns:p14="http://schemas.microsoft.com/office/powerpoint/2010/main" val="1355143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E86CF558-F60E-B84D-920E-545C6D7CAEEE}" type="slidenum">
              <a:rPr lang="ko-KR" altLang="en-US">
                <a:latin typeface="Times New Roman" charset="0"/>
                <a:ea typeface="Gulim" charset="0"/>
              </a:rPr>
              <a:pPr/>
              <a:t>21</a:t>
            </a:fld>
            <a:endParaRPr lang="en-US" altLang="ko-KR">
              <a:latin typeface="Times New Roman" charset="0"/>
              <a:ea typeface="Gulim" charset="0"/>
            </a:endParaRPr>
          </a:p>
        </p:txBody>
      </p:sp>
      <p:sp>
        <p:nvSpPr>
          <p:cNvPr id="95234" name="Rectangle 2"/>
          <p:cNvSpPr>
            <a:spLocks noGrp="1" noRot="1" noChangeAspect="1" noChangeArrowheads="1" noTextEdit="1"/>
          </p:cNvSpPr>
          <p:nvPr>
            <p:ph type="sldImg"/>
          </p:nvPr>
        </p:nvSpPr>
        <p:spPr>
          <a:xfrm>
            <a:off x="41275" y="735013"/>
            <a:ext cx="6540500" cy="3679825"/>
          </a:xfrm>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tLang="en-US">
              <a:latin typeface="Times New Roman" charset="0"/>
              <a:ea typeface="MS PGothic" charset="-128"/>
              <a:cs typeface="ＭＳ Ｐゴシック" charset="-128"/>
            </a:endParaRPr>
          </a:p>
        </p:txBody>
      </p:sp>
    </p:spTree>
    <p:extLst>
      <p:ext uri="{BB962C8B-B14F-4D97-AF65-F5344CB8AC3E}">
        <p14:creationId xmlns:p14="http://schemas.microsoft.com/office/powerpoint/2010/main" val="18356188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amount of municipal solid waste (MSW)per capita is half in Japan than US although both have a similar level of GDP. That means the Japanese economy is more resource-efficient with regard to MSW. Some European countries on the one or the other side of the curve but less extreme.</a:t>
            </a:r>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22</a:t>
            </a:fld>
            <a:endParaRPr lang="en-US" altLang="ko-KR"/>
          </a:p>
        </p:txBody>
      </p:sp>
    </p:spTree>
    <p:extLst>
      <p:ext uri="{BB962C8B-B14F-4D97-AF65-F5344CB8AC3E}">
        <p14:creationId xmlns:p14="http://schemas.microsoft.com/office/powerpoint/2010/main" val="216669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E579D513-27B8-2A46-BA74-34BCF234FDFF}" type="slidenum">
              <a:rPr lang="ko-KR" altLang="en-US">
                <a:latin typeface="Times New Roman" charset="0"/>
                <a:ea typeface="Gulim" charset="0"/>
              </a:rPr>
              <a:pPr/>
              <a:t>23</a:t>
            </a:fld>
            <a:endParaRPr lang="en-US" altLang="ko-KR">
              <a:latin typeface="Times New Roman" charset="0"/>
              <a:ea typeface="Gulim" charset="0"/>
            </a:endParaRPr>
          </a:p>
        </p:txBody>
      </p:sp>
      <p:sp>
        <p:nvSpPr>
          <p:cNvPr id="98306" name="Rectangle 2"/>
          <p:cNvSpPr>
            <a:spLocks noGrp="1" noRot="1" noChangeAspect="1" noChangeArrowheads="1" noTextEdit="1"/>
          </p:cNvSpPr>
          <p:nvPr>
            <p:ph type="sldImg"/>
          </p:nvPr>
        </p:nvSpPr>
        <p:spPr>
          <a:xfrm>
            <a:off x="41275" y="735013"/>
            <a:ext cx="6540500" cy="3679825"/>
          </a:xfrm>
          <a:ln/>
        </p:spPr>
      </p:sp>
      <p:sp>
        <p:nvSpPr>
          <p:cNvPr id="983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altLang="en-US" noProof="0" dirty="0">
                <a:latin typeface="Times New Roman" charset="0"/>
                <a:ea typeface="MS PGothic" charset="-128"/>
                <a:cs typeface="ＭＳ Ｐゴシック" charset="-128"/>
              </a:rPr>
              <a:t>The resource and material intensity is improving, while the absolute resource use is still increasing. The situation is much better for water than for MSW.</a:t>
            </a:r>
          </a:p>
        </p:txBody>
      </p:sp>
    </p:spTree>
    <p:extLst>
      <p:ext uri="{BB962C8B-B14F-4D97-AF65-F5344CB8AC3E}">
        <p14:creationId xmlns:p14="http://schemas.microsoft.com/office/powerpoint/2010/main" val="4962584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A1998A11-6ED9-BF4E-9123-3552C942FD8B}" type="slidenum">
              <a:rPr lang="ko-KR" altLang="en-US">
                <a:latin typeface="Times New Roman" charset="0"/>
                <a:ea typeface="Gulim" charset="0"/>
              </a:rPr>
              <a:pPr/>
              <a:t>24</a:t>
            </a:fld>
            <a:endParaRPr lang="en-US" altLang="ko-KR">
              <a:latin typeface="Times New Roman" charset="0"/>
              <a:ea typeface="Gulim" charset="0"/>
            </a:endParaRPr>
          </a:p>
        </p:txBody>
      </p:sp>
      <p:sp>
        <p:nvSpPr>
          <p:cNvPr id="101378" name="Rectangle 2"/>
          <p:cNvSpPr>
            <a:spLocks noGrp="1" noRot="1" noChangeAspect="1" noChangeArrowheads="1" noTextEdit="1"/>
          </p:cNvSpPr>
          <p:nvPr>
            <p:ph type="sldImg"/>
          </p:nvPr>
        </p:nvSpPr>
        <p:spPr>
          <a:xfrm>
            <a:off x="41275" y="735013"/>
            <a:ext cx="6540500" cy="3679825"/>
          </a:xfrm>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0" kern="1200" dirty="0">
                <a:solidFill>
                  <a:schemeClr val="tx1"/>
                </a:solidFill>
                <a:effectLst/>
                <a:latin typeface="Times New Roman" pitchFamily="18" charset="0"/>
                <a:ea typeface="MS PGothic" pitchFamily="34" charset="-128"/>
                <a:cs typeface="ＭＳ Ｐゴシック" charset="0"/>
              </a:rPr>
              <a:t>A distinction can be made between ‘relative’ and ‘absolute’ decoupling. Relative decoupling of resources or impacts means that the growth rate of the environmentally relevant parameter (resources used or some measure of environmental impact) is lower than the growth rate of a relevant economic indicator (for example GDP). The association is still positive, but the elasticity of this relation is below 1 (</a:t>
            </a:r>
            <a:r>
              <a:rPr lang="en-GB" sz="1200" b="0" kern="1200" dirty="0" err="1">
                <a:solidFill>
                  <a:schemeClr val="tx1"/>
                </a:solidFill>
                <a:effectLst/>
                <a:latin typeface="Times New Roman" pitchFamily="18" charset="0"/>
                <a:ea typeface="MS PGothic" pitchFamily="34" charset="-128"/>
                <a:cs typeface="ＭＳ Ｐゴシック" charset="0"/>
              </a:rPr>
              <a:t>Mudgal</a:t>
            </a:r>
            <a:r>
              <a:rPr lang="en-GB" sz="1200" b="0" kern="1200" dirty="0">
                <a:solidFill>
                  <a:schemeClr val="tx1"/>
                </a:solidFill>
                <a:effectLst/>
                <a:latin typeface="Times New Roman" pitchFamily="18" charset="0"/>
                <a:ea typeface="MS PGothic" pitchFamily="34" charset="-128"/>
                <a:cs typeface="ＭＳ Ｐゴシック" charset="0"/>
              </a:rPr>
              <a:t> et al., 2010). Such relative decoupling seems to be fairly common. With absolute decoupling, in contrast, resource use declines, irrespective of the growth rate of the economic driver. This latter relation is shown by the Environmental Kuznets Curve that claims that if prosperity rises beyond a certain point, the environmental impact of production and consumption decreases. Absolute reductions in resource use are rare (De </a:t>
            </a:r>
            <a:r>
              <a:rPr lang="en-GB" sz="1200" b="0" kern="1200" dirty="0" err="1">
                <a:solidFill>
                  <a:schemeClr val="tx1"/>
                </a:solidFill>
                <a:effectLst/>
                <a:latin typeface="Times New Roman" pitchFamily="18" charset="0"/>
                <a:ea typeface="MS PGothic" pitchFamily="34" charset="-128"/>
                <a:cs typeface="ＭＳ Ｐゴシック" charset="0"/>
              </a:rPr>
              <a:t>Bruyn</a:t>
            </a:r>
            <a:r>
              <a:rPr lang="en-GB" sz="1200" b="0" kern="1200" dirty="0">
                <a:solidFill>
                  <a:schemeClr val="tx1"/>
                </a:solidFill>
                <a:effectLst/>
                <a:latin typeface="Times New Roman" pitchFamily="18" charset="0"/>
                <a:ea typeface="MS PGothic" pitchFamily="34" charset="-128"/>
                <a:cs typeface="ＭＳ Ｐゴシック" charset="0"/>
              </a:rPr>
              <a:t>, 2002; Steger and </a:t>
            </a:r>
            <a:r>
              <a:rPr lang="en-GB" sz="1200" b="0" kern="1200" dirty="0" err="1">
                <a:solidFill>
                  <a:schemeClr val="tx1"/>
                </a:solidFill>
                <a:effectLst/>
                <a:latin typeface="Times New Roman" pitchFamily="18" charset="0"/>
                <a:ea typeface="MS PGothic" pitchFamily="34" charset="-128"/>
                <a:cs typeface="ＭＳ Ｐゴシック" charset="0"/>
              </a:rPr>
              <a:t>Bleischwitz</a:t>
            </a:r>
            <a:r>
              <a:rPr lang="en-GB" sz="1200" b="0" kern="1200" dirty="0">
                <a:solidFill>
                  <a:schemeClr val="tx1"/>
                </a:solidFill>
                <a:effectLst/>
                <a:latin typeface="Times New Roman" pitchFamily="18" charset="0"/>
                <a:ea typeface="MS PGothic" pitchFamily="34" charset="-128"/>
                <a:cs typeface="ＭＳ Ｐゴシック" charset="0"/>
              </a:rPr>
              <a:t>, 2009); they can occur only when the growth rate of resource productivity exceeds the growth rate of the economy.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b="0" kern="1200" dirty="0">
              <a:solidFill>
                <a:schemeClr val="tx1"/>
              </a:solidFill>
              <a:effectLst/>
              <a:latin typeface="Times New Roman" pitchFamily="18" charset="0"/>
              <a:ea typeface="MS PGothic" pitchFamily="34" charset="-128"/>
              <a:cs typeface="ＭＳ Ｐゴシック" charset="0"/>
            </a:endParaRPr>
          </a:p>
          <a:p>
            <a:r>
              <a:rPr lang="en-GB" dirty="0"/>
              <a:t>For more information: </a:t>
            </a:r>
            <a:r>
              <a:rPr lang="fr-FR" altLang="en-US" dirty="0">
                <a:latin typeface="Times New Roman" charset="0"/>
                <a:ea typeface="MS PGothic" charset="-128"/>
                <a:cs typeface="ＭＳ Ｐゴシック" charset="-128"/>
              </a:rPr>
              <a:t>https://</a:t>
            </a:r>
            <a:r>
              <a:rPr lang="fr-FR" dirty="0" err="1">
                <a:latin typeface="Times New Roman" charset="0"/>
                <a:ea typeface="MS PGothic" charset="-128"/>
              </a:rPr>
              <a:t>www.resourcepanel.org</a:t>
            </a:r>
            <a:r>
              <a:rPr lang="fr-FR" dirty="0">
                <a:latin typeface="Times New Roman" charset="0"/>
                <a:ea typeface="MS PGothic" charset="-128"/>
              </a:rPr>
              <a:t>/file/400/</a:t>
            </a:r>
            <a:r>
              <a:rPr lang="fr-FR" dirty="0" err="1">
                <a:latin typeface="Times New Roman" charset="0"/>
                <a:ea typeface="MS PGothic" charset="-128"/>
              </a:rPr>
              <a:t>download?token</a:t>
            </a:r>
            <a:r>
              <a:rPr lang="fr-FR" dirty="0">
                <a:latin typeface="Times New Roman" charset="0"/>
                <a:ea typeface="MS PGothic" charset="-128"/>
              </a:rPr>
              <a:t>=E0TEjf3z</a:t>
            </a:r>
            <a:endParaRPr lang="en-GB" dirty="0"/>
          </a:p>
        </p:txBody>
      </p:sp>
    </p:spTree>
    <p:extLst>
      <p:ext uri="{BB962C8B-B14F-4D97-AF65-F5344CB8AC3E}">
        <p14:creationId xmlns:p14="http://schemas.microsoft.com/office/powerpoint/2010/main" val="19372888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1F9A97DF-F026-BD4A-BA38-3B2D0A1D429C}" type="slidenum">
              <a:rPr lang="ko-KR" altLang="en-US">
                <a:latin typeface="Times New Roman" charset="0"/>
                <a:ea typeface="Gulim" charset="0"/>
              </a:rPr>
              <a:pPr/>
              <a:t>25</a:t>
            </a:fld>
            <a:endParaRPr lang="en-US" altLang="ko-KR">
              <a:latin typeface="Times New Roman" charset="0"/>
              <a:ea typeface="Gulim" charset="0"/>
            </a:endParaRPr>
          </a:p>
        </p:txBody>
      </p:sp>
      <p:sp>
        <p:nvSpPr>
          <p:cNvPr id="103426" name="Rectangle 2"/>
          <p:cNvSpPr>
            <a:spLocks noGrp="1" noRot="1" noChangeAspect="1" noChangeArrowheads="1" noTextEdit="1"/>
          </p:cNvSpPr>
          <p:nvPr>
            <p:ph type="sldImg"/>
          </p:nvPr>
        </p:nvSpPr>
        <p:spPr>
          <a:xfrm>
            <a:off x="41275" y="735013"/>
            <a:ext cx="6540500" cy="3679825"/>
          </a:xfrm>
          <a:ln/>
        </p:spPr>
      </p:sp>
      <p:sp>
        <p:nvSpPr>
          <p:cNvPr id="1034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fr-FR" altLang="en-US" dirty="0">
                <a:latin typeface="Times New Roman" charset="0"/>
                <a:ea typeface="MS PGothic" charset="-128"/>
                <a:cs typeface="ＭＳ Ｐゴシック" charset="-128"/>
              </a:rPr>
              <a:t>I = PAT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mathematical</a:t>
            </a:r>
            <a:r>
              <a:rPr lang="fr-FR" altLang="en-US" dirty="0">
                <a:latin typeface="Times New Roman" charset="0"/>
                <a:ea typeface="MS PGothic" charset="-128"/>
                <a:cs typeface="ＭＳ Ｐゴシック" charset="-128"/>
              </a:rPr>
              <a:t> notation of a formula put </a:t>
            </a:r>
            <a:r>
              <a:rPr lang="fr-FR" altLang="en-US" dirty="0" err="1">
                <a:latin typeface="Times New Roman" charset="0"/>
                <a:ea typeface="MS PGothic" charset="-128"/>
                <a:cs typeface="ＭＳ Ｐゴシック" charset="-128"/>
              </a:rPr>
              <a:t>forward</a:t>
            </a:r>
            <a:r>
              <a:rPr lang="fr-FR" altLang="en-US" dirty="0">
                <a:latin typeface="Times New Roman" charset="0"/>
                <a:ea typeface="MS PGothic" charset="-128"/>
                <a:cs typeface="ＭＳ Ｐゴシック" charset="-128"/>
              </a:rPr>
              <a:t> to </a:t>
            </a:r>
            <a:r>
              <a:rPr lang="fr-FR" altLang="en-US" dirty="0" err="1">
                <a:latin typeface="Times New Roman" charset="0"/>
                <a:ea typeface="MS PGothic" charset="-128"/>
                <a:cs typeface="ＭＳ Ｐゴシック" charset="-128"/>
              </a:rPr>
              <a:t>describe</a:t>
            </a:r>
            <a:r>
              <a:rPr lang="fr-FR" altLang="en-US" dirty="0">
                <a:latin typeface="Times New Roman" charset="0"/>
                <a:ea typeface="MS PGothic" charset="-128"/>
                <a:cs typeface="ＭＳ Ｐゴシック" charset="-128"/>
              </a:rPr>
              <a:t> the impact of </a:t>
            </a:r>
            <a:r>
              <a:rPr lang="fr-FR" altLang="en-US" dirty="0" err="1">
                <a:latin typeface="Times New Roman" charset="0"/>
                <a:ea typeface="MS PGothic" charset="-128"/>
                <a:cs typeface="ＭＳ Ｐゴシック" charset="-128"/>
              </a:rPr>
              <a:t>human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activity</a:t>
            </a:r>
            <a:r>
              <a:rPr lang="fr-FR" altLang="en-US" dirty="0">
                <a:latin typeface="Times New Roman" charset="0"/>
                <a:ea typeface="MS PGothic" charset="-128"/>
                <a:cs typeface="ＭＳ Ｐゴシック" charset="-128"/>
              </a:rPr>
              <a:t> on the </a:t>
            </a:r>
            <a:r>
              <a:rPr lang="fr-FR" altLang="en-US" dirty="0" err="1">
                <a:latin typeface="Times New Roman" charset="0"/>
                <a:ea typeface="MS PGothic" charset="-128"/>
                <a:cs typeface="ＭＳ Ｐゴシック" charset="-128"/>
              </a:rPr>
              <a:t>environment</a:t>
            </a:r>
            <a:r>
              <a:rPr lang="fr-FR" altLang="en-US" dirty="0">
                <a:latin typeface="Times New Roman" charset="0"/>
                <a:ea typeface="MS PGothic" charset="-128"/>
                <a:cs typeface="ＭＳ Ｐゴシック" charset="-128"/>
              </a:rPr>
              <a:t>.</a:t>
            </a:r>
          </a:p>
          <a:p>
            <a:endParaRPr lang="fr-FR" altLang="en-US" dirty="0">
              <a:latin typeface="Times New Roman" charset="0"/>
              <a:ea typeface="MS PGothic" charset="-128"/>
              <a:cs typeface="ＭＳ Ｐゴシック" charset="-128"/>
            </a:endParaRPr>
          </a:p>
          <a:p>
            <a:r>
              <a:rPr lang="fr-FR" altLang="en-US" dirty="0">
                <a:latin typeface="Times New Roman" charset="0"/>
                <a:ea typeface="MS PGothic" charset="-128"/>
                <a:cs typeface="ＭＳ Ｐゴシック" charset="-128"/>
              </a:rPr>
              <a:t>    I = P × A × </a:t>
            </a:r>
            <a:r>
              <a:rPr lang="fr-FR" altLang="en-US" dirty="0" err="1">
                <a:latin typeface="Times New Roman" charset="0"/>
                <a:ea typeface="MS PGothic" charset="-128"/>
                <a:cs typeface="ＭＳ Ｐゴシック" charset="-128"/>
              </a:rPr>
              <a:t>T</a:t>
            </a:r>
            <a:endParaRPr lang="fr-FR" altLang="en-US" dirty="0">
              <a:latin typeface="Times New Roman" charset="0"/>
              <a:ea typeface="MS PGothic" charset="-128"/>
              <a:cs typeface="ＭＳ Ｐゴシック" charset="-128"/>
            </a:endParaRPr>
          </a:p>
          <a:p>
            <a:endParaRPr lang="fr-FR" altLang="en-US" dirty="0">
              <a:latin typeface="Times New Roman" charset="0"/>
              <a:ea typeface="MS PGothic" charset="-128"/>
              <a:cs typeface="ＭＳ Ｐゴシック" charset="-128"/>
            </a:endParaRPr>
          </a:p>
          <a:p>
            <a:r>
              <a:rPr lang="fr-FR" altLang="en-US" dirty="0">
                <a:latin typeface="Times New Roman" charset="0"/>
                <a:ea typeface="MS PGothic" charset="-128"/>
                <a:cs typeface="ＭＳ Ｐゴシック" charset="-128"/>
              </a:rPr>
              <a:t>The expression </a:t>
            </a:r>
            <a:r>
              <a:rPr lang="fr-FR" altLang="en-US" dirty="0" err="1">
                <a:latin typeface="Times New Roman" charset="0"/>
                <a:ea typeface="MS PGothic" charset="-128"/>
                <a:cs typeface="ＭＳ Ｐゴシック" charset="-128"/>
              </a:rPr>
              <a:t>equates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human</a:t>
            </a:r>
            <a:r>
              <a:rPr lang="fr-FR" altLang="en-US" dirty="0">
                <a:latin typeface="Times New Roman" charset="0"/>
                <a:ea typeface="MS PGothic" charset="-128"/>
                <a:cs typeface="ＭＳ Ｐゴシック" charset="-128"/>
              </a:rPr>
              <a:t> impact on the </a:t>
            </a:r>
            <a:r>
              <a:rPr lang="fr-FR" altLang="en-US" dirty="0" err="1">
                <a:latin typeface="Times New Roman" charset="0"/>
                <a:ea typeface="MS PGothic" charset="-128"/>
                <a:cs typeface="ＭＳ Ｐゴシック" charset="-128"/>
              </a:rPr>
              <a:t>environment</a:t>
            </a:r>
            <a:r>
              <a:rPr lang="fr-FR" altLang="en-US" dirty="0">
                <a:latin typeface="Times New Roman" charset="0"/>
                <a:ea typeface="MS PGothic" charset="-128"/>
                <a:cs typeface="ＭＳ Ｐゴシック" charset="-128"/>
              </a:rPr>
              <a:t> (I) to the </a:t>
            </a:r>
            <a:r>
              <a:rPr lang="fr-FR" altLang="en-US" dirty="0" err="1">
                <a:latin typeface="Times New Roman" charset="0"/>
                <a:ea typeface="MS PGothic" charset="-128"/>
                <a:cs typeface="ＭＳ Ｐゴシック" charset="-128"/>
              </a:rPr>
              <a:t>product</a:t>
            </a:r>
            <a:r>
              <a:rPr lang="fr-FR" altLang="en-US" dirty="0">
                <a:latin typeface="Times New Roman" charset="0"/>
                <a:ea typeface="MS PGothic" charset="-128"/>
                <a:cs typeface="ＭＳ Ｐゴシック" charset="-128"/>
              </a:rPr>
              <a:t> of </a:t>
            </a:r>
            <a:r>
              <a:rPr lang="fr-FR" altLang="en-US" dirty="0" err="1">
                <a:latin typeface="Times New Roman" charset="0"/>
                <a:ea typeface="MS PGothic" charset="-128"/>
                <a:cs typeface="ＭＳ Ｐゴシック" charset="-128"/>
              </a:rPr>
              <a:t>three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factors</a:t>
            </a:r>
            <a:r>
              <a:rPr lang="fr-FR" altLang="en-US" dirty="0">
                <a:latin typeface="Times New Roman" charset="0"/>
                <a:ea typeface="MS PGothic" charset="-128"/>
                <a:cs typeface="ＭＳ Ｐゴシック" charset="-128"/>
              </a:rPr>
              <a:t>: population (P), affluence (A) and </a:t>
            </a:r>
            <a:r>
              <a:rPr lang="fr-FR" altLang="en-US" dirty="0" err="1">
                <a:latin typeface="Times New Roman" charset="0"/>
                <a:ea typeface="MS PGothic" charset="-128"/>
                <a:cs typeface="ＭＳ Ｐゴシック" charset="-128"/>
              </a:rPr>
              <a:t>technology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a:t>
            </a:r>
            <a:r>
              <a:rPr lang="fr-FR" altLang="en-US" dirty="0">
                <a:latin typeface="Times New Roman" charset="0"/>
                <a:ea typeface="MS PGothic" charset="-128"/>
                <a:cs typeface="ＭＳ Ｐゴシック" charset="-128"/>
              </a:rPr>
              <a:t>).</a:t>
            </a:r>
          </a:p>
          <a:p>
            <a:endParaRPr lang="fr-FR" altLang="en-US" dirty="0">
              <a:latin typeface="Times New Roman" charset="0"/>
              <a:ea typeface="MS PGothic" charset="-128"/>
              <a:cs typeface="ＭＳ Ｐゴシック" charset="-128"/>
            </a:endParaRPr>
          </a:p>
          <a:p>
            <a:r>
              <a:rPr lang="fr-FR" altLang="en-US" dirty="0">
                <a:latin typeface="Times New Roman" charset="0"/>
                <a:ea typeface="MS PGothic" charset="-128"/>
                <a:cs typeface="ＭＳ Ｐゴシック" charset="-128"/>
              </a:rPr>
              <a:t>Critical </a:t>
            </a:r>
            <a:r>
              <a:rPr lang="fr-FR" altLang="en-US" dirty="0" err="1">
                <a:latin typeface="Times New Roman" charset="0"/>
                <a:ea typeface="MS PGothic" charset="-128"/>
                <a:cs typeface="ＭＳ Ｐゴシック" charset="-128"/>
              </a:rPr>
              <a:t>raw</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materials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play</a:t>
            </a:r>
            <a:r>
              <a:rPr lang="fr-FR" altLang="en-US" dirty="0">
                <a:latin typeface="Times New Roman" charset="0"/>
                <a:ea typeface="MS PGothic" charset="-128"/>
                <a:cs typeface="ＭＳ Ｐゴシック" charset="-128"/>
              </a:rPr>
              <a:t> an important </a:t>
            </a:r>
            <a:r>
              <a:rPr lang="fr-FR" altLang="en-US" dirty="0" err="1">
                <a:latin typeface="Times New Roman" charset="0"/>
                <a:ea typeface="MS PGothic" charset="-128"/>
                <a:cs typeface="ＭＳ Ｐゴシック" charset="-128"/>
              </a:rPr>
              <a:t>role</a:t>
            </a:r>
            <a:r>
              <a:rPr lang="fr-FR" altLang="en-US" dirty="0">
                <a:latin typeface="Times New Roman" charset="0"/>
                <a:ea typeface="MS PGothic" charset="-128"/>
                <a:cs typeface="ＭＳ Ｐゴシック" charset="-128"/>
              </a:rPr>
              <a:t> in </a:t>
            </a:r>
            <a:r>
              <a:rPr lang="fr-FR" altLang="en-US" dirty="0" err="1">
                <a:latin typeface="Times New Roman" charset="0"/>
                <a:ea typeface="MS PGothic" charset="-128"/>
                <a:cs typeface="ＭＳ Ｐゴシック" charset="-128"/>
              </a:rPr>
              <a:t>technological</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development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that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contribute</a:t>
            </a:r>
            <a:r>
              <a:rPr lang="fr-FR" altLang="en-US" dirty="0">
                <a:latin typeface="Times New Roman" charset="0"/>
                <a:ea typeface="MS PGothic" charset="-128"/>
                <a:cs typeface="ＭＳ Ｐゴシック" charset="-128"/>
              </a:rPr>
              <a:t> to </a:t>
            </a:r>
            <a:r>
              <a:rPr lang="fr-FR" altLang="en-US" dirty="0" err="1">
                <a:latin typeface="Times New Roman" charset="0"/>
                <a:ea typeface="MS PGothic" charset="-128"/>
                <a:cs typeface="ＭＳ Ｐゴシック" charset="-128"/>
              </a:rPr>
              <a:t>transmaterialisation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energy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efficiency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dematerialisation</a:t>
            </a:r>
            <a:r>
              <a:rPr lang="fr-FR" altLang="en-US" dirty="0">
                <a:latin typeface="Times New Roman" charset="0"/>
                <a:ea typeface="MS PGothic" charset="-128"/>
                <a:cs typeface="ＭＳ Ｐゴシック" charset="-128"/>
              </a:rPr>
              <a:t> (high tech), and structural changes (</a:t>
            </a:r>
            <a:r>
              <a:rPr lang="fr-FR" altLang="en-US" dirty="0" err="1">
                <a:latin typeface="Times New Roman" charset="0"/>
                <a:ea typeface="MS PGothic" charset="-128"/>
                <a:cs typeface="ＭＳ Ｐゴシック" charset="-128"/>
              </a:rPr>
              <a:t>technology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development</a:t>
            </a:r>
            <a:r>
              <a:rPr lang="fr-FR" altLang="en-US" dirty="0">
                <a:latin typeface="Times New Roman" charset="0"/>
                <a:ea typeface="MS PGothic" charset="-128"/>
                <a:cs typeface="ＭＳ Ｐゴシック" charset="-128"/>
              </a:rPr>
              <a:t>).</a:t>
            </a:r>
          </a:p>
          <a:p>
            <a:endParaRPr lang="fr-FR" altLang="en-US" dirty="0">
              <a:latin typeface="Times New Roman" charset="0"/>
              <a:ea typeface="MS PGothic" charset="-128"/>
              <a:cs typeface="ＭＳ Ｐゴシック" charset="-128"/>
            </a:endParaRPr>
          </a:p>
          <a:p>
            <a:r>
              <a:rPr lang="fr-FR" altLang="en-US" dirty="0">
                <a:latin typeface="Times New Roman" charset="0"/>
                <a:ea typeface="MS PGothic" charset="-128"/>
                <a:cs typeface="ＭＳ Ｐゴシック" charset="-128"/>
              </a:rPr>
              <a:t>The variable "I" in the "I=PAT" </a:t>
            </a:r>
            <a:r>
              <a:rPr lang="fr-FR" altLang="en-US" dirty="0" err="1">
                <a:latin typeface="Times New Roman" charset="0"/>
                <a:ea typeface="MS PGothic" charset="-128"/>
                <a:cs typeface="ＭＳ Ｐゴシック" charset="-128"/>
              </a:rPr>
              <a:t>equation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represents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environmental</a:t>
            </a:r>
            <a:r>
              <a:rPr lang="fr-FR" altLang="en-US" dirty="0">
                <a:latin typeface="Times New Roman" charset="0"/>
                <a:ea typeface="MS PGothic" charset="-128"/>
                <a:cs typeface="ＭＳ Ｐゴシック" charset="-128"/>
              </a:rPr>
              <a:t> impact. The </a:t>
            </a:r>
            <a:r>
              <a:rPr lang="fr-FR" altLang="en-US" dirty="0" err="1">
                <a:latin typeface="Times New Roman" charset="0"/>
                <a:ea typeface="MS PGothic" charset="-128"/>
                <a:cs typeface="ＭＳ Ｐゴシック" charset="-128"/>
              </a:rPr>
              <a:t>environment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may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be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viewed</a:t>
            </a:r>
            <a:r>
              <a:rPr lang="fr-FR" altLang="en-US" dirty="0">
                <a:latin typeface="Times New Roman" charset="0"/>
                <a:ea typeface="MS PGothic" charset="-128"/>
                <a:cs typeface="ＭＳ Ｐゴシック" charset="-128"/>
              </a:rPr>
              <a:t> as a self-</a:t>
            </a:r>
            <a:r>
              <a:rPr lang="fr-FR" altLang="en-US" dirty="0" err="1">
                <a:latin typeface="Times New Roman" charset="0"/>
                <a:ea typeface="MS PGothic" charset="-128"/>
                <a:cs typeface="ＭＳ Ｐゴシック" charset="-128"/>
              </a:rPr>
              <a:t>regenerating</a:t>
            </a:r>
            <a:r>
              <a:rPr lang="fr-FR" altLang="en-US" dirty="0">
                <a:latin typeface="Times New Roman" charset="0"/>
                <a:ea typeface="MS PGothic" charset="-128"/>
                <a:cs typeface="ＭＳ Ｐゴシック" charset="-128"/>
              </a:rPr>
              <a:t> system </a:t>
            </a:r>
            <a:r>
              <a:rPr lang="fr-FR" altLang="en-US" dirty="0" err="1">
                <a:latin typeface="Times New Roman" charset="0"/>
                <a:ea typeface="MS PGothic" charset="-128"/>
                <a:cs typeface="ＭＳ Ｐゴシック" charset="-128"/>
              </a:rPr>
              <a:t>that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can</a:t>
            </a:r>
            <a:r>
              <a:rPr lang="fr-FR" altLang="en-US" dirty="0">
                <a:latin typeface="Times New Roman" charset="0"/>
                <a:ea typeface="MS PGothic" charset="-128"/>
                <a:cs typeface="ＭＳ Ｐゴシック" charset="-128"/>
              </a:rPr>
              <a:t> endure a certain </a:t>
            </a:r>
            <a:r>
              <a:rPr lang="fr-FR" altLang="en-US" dirty="0" err="1">
                <a:latin typeface="Times New Roman" charset="0"/>
                <a:ea typeface="MS PGothic" charset="-128"/>
                <a:cs typeface="ＭＳ Ｐゴシック" charset="-128"/>
              </a:rPr>
              <a:t>level</a:t>
            </a:r>
            <a:r>
              <a:rPr lang="fr-FR" altLang="en-US" dirty="0">
                <a:latin typeface="Times New Roman" charset="0"/>
                <a:ea typeface="MS PGothic" charset="-128"/>
                <a:cs typeface="ＭＳ Ｐゴシック" charset="-128"/>
              </a:rPr>
              <a:t> of impact. The maximum endurable impact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called</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carrying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capacity</a:t>
            </a:r>
            <a:r>
              <a:rPr lang="fr-FR" altLang="en-US" dirty="0">
                <a:latin typeface="Times New Roman" charset="0"/>
                <a:ea typeface="MS PGothic" charset="-128"/>
                <a:cs typeface="ＭＳ Ｐゴシック" charset="-128"/>
              </a:rPr>
              <a:t>. As long as "I"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less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than</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carrying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capacity</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associated</a:t>
            </a:r>
            <a:r>
              <a:rPr lang="fr-FR" altLang="en-US" dirty="0">
                <a:latin typeface="Times New Roman" charset="0"/>
                <a:ea typeface="MS PGothic" charset="-128"/>
                <a:cs typeface="ＭＳ Ｐゴシック" charset="-128"/>
              </a:rPr>
              <a:t> population, affluence, and </a:t>
            </a:r>
            <a:r>
              <a:rPr lang="fr-FR" altLang="en-US" dirty="0" err="1">
                <a:latin typeface="Times New Roman" charset="0"/>
                <a:ea typeface="MS PGothic" charset="-128"/>
                <a:cs typeface="ＭＳ Ｐゴシック" charset="-128"/>
              </a:rPr>
              <a:t>technology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that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make</a:t>
            </a:r>
            <a:r>
              <a:rPr lang="fr-FR" altLang="en-US" dirty="0">
                <a:latin typeface="Times New Roman" charset="0"/>
                <a:ea typeface="MS PGothic" charset="-128"/>
                <a:cs typeface="ＭＳ Ｐゴシック" charset="-128"/>
              </a:rPr>
              <a:t> up "I" </a:t>
            </a:r>
            <a:r>
              <a:rPr lang="fr-FR" altLang="en-US" dirty="0" err="1">
                <a:latin typeface="Times New Roman" charset="0"/>
                <a:ea typeface="MS PGothic" charset="-128"/>
                <a:cs typeface="ＭＳ Ｐゴシック" charset="-128"/>
              </a:rPr>
              <a:t>can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be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perpetually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endured</a:t>
            </a:r>
            <a:r>
              <a:rPr lang="fr-FR" altLang="en-US" dirty="0">
                <a:latin typeface="Times New Roman" charset="0"/>
                <a:ea typeface="MS PGothic" charset="-128"/>
                <a:cs typeface="ＭＳ Ｐゴシック" charset="-128"/>
              </a:rPr>
              <a:t>. If "I" </a:t>
            </a:r>
            <a:r>
              <a:rPr lang="fr-FR" altLang="en-US" dirty="0" err="1">
                <a:latin typeface="Times New Roman" charset="0"/>
                <a:ea typeface="MS PGothic" charset="-128"/>
                <a:cs typeface="ＭＳ Ｐゴシック" charset="-128"/>
              </a:rPr>
              <a:t>exceeds</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carrying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capacity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then</a:t>
            </a:r>
            <a:r>
              <a:rPr lang="fr-FR" altLang="en-US" dirty="0">
                <a:latin typeface="Times New Roman" charset="0"/>
                <a:ea typeface="MS PGothic" charset="-128"/>
                <a:cs typeface="ＭＳ Ｐゴシック" charset="-128"/>
              </a:rPr>
              <a:t> the system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said</a:t>
            </a:r>
            <a:r>
              <a:rPr lang="fr-FR" altLang="en-US" dirty="0">
                <a:latin typeface="Times New Roman" charset="0"/>
                <a:ea typeface="MS PGothic" charset="-128"/>
                <a:cs typeface="ＭＳ Ｐゴシック" charset="-128"/>
              </a:rPr>
              <a:t> to </a:t>
            </a:r>
            <a:r>
              <a:rPr lang="fr-FR" altLang="en-US" dirty="0" err="1">
                <a:latin typeface="Times New Roman" charset="0"/>
                <a:ea typeface="MS PGothic" charset="-128"/>
                <a:cs typeface="ＭＳ Ｐゴシック" charset="-128"/>
              </a:rPr>
              <a:t>be</a:t>
            </a:r>
            <a:r>
              <a:rPr lang="fr-FR" altLang="en-US" dirty="0">
                <a:latin typeface="Times New Roman" charset="0"/>
                <a:ea typeface="MS PGothic" charset="-128"/>
                <a:cs typeface="ＭＳ Ｐゴシック" charset="-128"/>
              </a:rPr>
              <a:t> in </a:t>
            </a:r>
            <a:r>
              <a:rPr lang="fr-FR" altLang="en-US" dirty="0" err="1">
                <a:latin typeface="Times New Roman" charset="0"/>
                <a:ea typeface="MS PGothic" charset="-128"/>
                <a:cs typeface="ＭＳ Ｐゴシック" charset="-128"/>
              </a:rPr>
              <a:t>overshoot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which</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may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only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be</a:t>
            </a:r>
            <a:r>
              <a:rPr lang="fr-FR" altLang="en-US" dirty="0">
                <a:latin typeface="Times New Roman" charset="0"/>
                <a:ea typeface="MS PGothic" charset="-128"/>
                <a:cs typeface="ＭＳ Ｐゴシック" charset="-128"/>
              </a:rPr>
              <a:t> a </a:t>
            </a:r>
            <a:r>
              <a:rPr lang="fr-FR" altLang="en-US" dirty="0" err="1">
                <a:latin typeface="Times New Roman" charset="0"/>
                <a:ea typeface="MS PGothic" charset="-128"/>
                <a:cs typeface="ＭＳ Ｐゴシック" charset="-128"/>
              </a:rPr>
              <a:t>temporary</a:t>
            </a:r>
            <a:r>
              <a:rPr lang="fr-FR" altLang="en-US" dirty="0">
                <a:latin typeface="Times New Roman" charset="0"/>
                <a:ea typeface="MS PGothic" charset="-128"/>
                <a:cs typeface="ＭＳ Ｐゴシック" charset="-128"/>
              </a:rPr>
              <a:t> state. </a:t>
            </a:r>
            <a:r>
              <a:rPr lang="fr-FR" altLang="en-US" dirty="0" err="1">
                <a:latin typeface="Times New Roman" charset="0"/>
                <a:ea typeface="MS PGothic" charset="-128"/>
                <a:cs typeface="ＭＳ Ｐゴシック" charset="-128"/>
              </a:rPr>
              <a:t>Overshoot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may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degrade</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ability</a:t>
            </a:r>
            <a:r>
              <a:rPr lang="fr-FR" altLang="en-US" dirty="0">
                <a:latin typeface="Times New Roman" charset="0"/>
                <a:ea typeface="MS PGothic" charset="-128"/>
                <a:cs typeface="ＭＳ Ｐゴシック" charset="-128"/>
              </a:rPr>
              <a:t> of the </a:t>
            </a:r>
            <a:r>
              <a:rPr lang="fr-FR" altLang="en-US" dirty="0" err="1">
                <a:latin typeface="Times New Roman" charset="0"/>
                <a:ea typeface="MS PGothic" charset="-128"/>
                <a:cs typeface="ＭＳ Ｐゴシック" charset="-128"/>
              </a:rPr>
              <a:t>environment</a:t>
            </a:r>
            <a:r>
              <a:rPr lang="fr-FR" altLang="en-US" dirty="0">
                <a:latin typeface="Times New Roman" charset="0"/>
                <a:ea typeface="MS PGothic" charset="-128"/>
                <a:cs typeface="ＭＳ Ｐゴシック" charset="-128"/>
              </a:rPr>
              <a:t> to endure impact, </a:t>
            </a:r>
            <a:r>
              <a:rPr lang="fr-FR" altLang="en-US" dirty="0" err="1">
                <a:latin typeface="Times New Roman" charset="0"/>
                <a:ea typeface="MS PGothic" charset="-128"/>
                <a:cs typeface="ＭＳ Ｐゴシック" charset="-128"/>
              </a:rPr>
              <a:t>therefore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reducing</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carrying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capacity</a:t>
            </a:r>
            <a:r>
              <a:rPr lang="fr-FR" altLang="en-US" dirty="0">
                <a:latin typeface="Times New Roman" charset="0"/>
                <a:ea typeface="MS PGothic" charset="-128"/>
                <a:cs typeface="ＭＳ Ｐゴシック" charset="-128"/>
              </a:rPr>
              <a:t>. </a:t>
            </a:r>
          </a:p>
          <a:p>
            <a:endParaRPr lang="fr-FR" altLang="en-US" dirty="0">
              <a:latin typeface="Times New Roman" charset="0"/>
              <a:ea typeface="MS PGothic" charset="-128"/>
              <a:cs typeface="ＭＳ Ｐゴシック" charset="-128"/>
            </a:endParaRPr>
          </a:p>
          <a:p>
            <a:r>
              <a:rPr lang="fr-FR" altLang="en-US" dirty="0">
                <a:latin typeface="Times New Roman" charset="0"/>
                <a:ea typeface="MS PGothic" charset="-128"/>
                <a:cs typeface="ＭＳ Ｐゴシック" charset="-128"/>
              </a:rPr>
              <a:t>In the I=PAT </a:t>
            </a:r>
            <a:r>
              <a:rPr lang="fr-FR" altLang="en-US" dirty="0" err="1">
                <a:latin typeface="Times New Roman" charset="0"/>
                <a:ea typeface="MS PGothic" charset="-128"/>
                <a:cs typeface="ＭＳ Ｐゴシック" charset="-128"/>
              </a:rPr>
              <a:t>equation</a:t>
            </a:r>
            <a:r>
              <a:rPr lang="fr-FR" altLang="en-US" dirty="0">
                <a:latin typeface="Times New Roman" charset="0"/>
                <a:ea typeface="MS PGothic" charset="-128"/>
                <a:cs typeface="ＭＳ Ｐゴシック" charset="-128"/>
              </a:rPr>
              <a:t>, the variable P </a:t>
            </a:r>
            <a:r>
              <a:rPr lang="fr-FR" altLang="en-US" dirty="0" err="1">
                <a:latin typeface="Times New Roman" charset="0"/>
                <a:ea typeface="MS PGothic" charset="-128"/>
                <a:cs typeface="ＭＳ Ｐゴシック" charset="-128"/>
              </a:rPr>
              <a:t>represents</a:t>
            </a:r>
            <a:r>
              <a:rPr lang="fr-FR" altLang="en-US" dirty="0">
                <a:latin typeface="Times New Roman" charset="0"/>
                <a:ea typeface="MS PGothic" charset="-128"/>
                <a:cs typeface="ＭＳ Ｐゴシック" charset="-128"/>
              </a:rPr>
              <a:t> the population of an area, </a:t>
            </a:r>
            <a:r>
              <a:rPr lang="fr-FR" altLang="en-US" dirty="0" err="1">
                <a:latin typeface="Times New Roman" charset="0"/>
                <a:ea typeface="MS PGothic" charset="-128"/>
                <a:cs typeface="ＭＳ Ｐゴシック" charset="-128"/>
              </a:rPr>
              <a:t>such</a:t>
            </a:r>
            <a:r>
              <a:rPr lang="fr-FR" altLang="en-US" dirty="0">
                <a:latin typeface="Times New Roman" charset="0"/>
                <a:ea typeface="MS PGothic" charset="-128"/>
                <a:cs typeface="ＭＳ Ｐゴシック" charset="-128"/>
              </a:rPr>
              <a:t> as the world. </a:t>
            </a:r>
            <a:r>
              <a:rPr lang="fr-FR" altLang="en-US" dirty="0" err="1">
                <a:latin typeface="Times New Roman" charset="0"/>
                <a:ea typeface="MS PGothic" charset="-128"/>
                <a:cs typeface="ＭＳ Ｐゴシック" charset="-128"/>
              </a:rPr>
              <a:t>Since</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rise</a:t>
            </a:r>
            <a:r>
              <a:rPr lang="fr-FR" altLang="en-US" dirty="0">
                <a:latin typeface="Times New Roman" charset="0"/>
                <a:ea typeface="MS PGothic" charset="-128"/>
                <a:cs typeface="ＭＳ Ｐゴシック" charset="-128"/>
              </a:rPr>
              <a:t> of </a:t>
            </a:r>
            <a:r>
              <a:rPr lang="fr-FR" altLang="en-US" dirty="0" err="1">
                <a:latin typeface="Times New Roman" charset="0"/>
                <a:ea typeface="MS PGothic" charset="-128"/>
                <a:cs typeface="ＭＳ Ｐゴシック" charset="-128"/>
              </a:rPr>
              <a:t>industrial</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societies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human</a:t>
            </a:r>
            <a:r>
              <a:rPr lang="fr-FR" altLang="en-US" dirty="0">
                <a:latin typeface="Times New Roman" charset="0"/>
                <a:ea typeface="MS PGothic" charset="-128"/>
                <a:cs typeface="ＭＳ Ｐゴシック" charset="-128"/>
              </a:rPr>
              <a:t> population has been </a:t>
            </a:r>
            <a:r>
              <a:rPr lang="fr-FR" altLang="en-US" dirty="0" err="1">
                <a:latin typeface="Times New Roman" charset="0"/>
                <a:ea typeface="MS PGothic" charset="-128"/>
                <a:cs typeface="ＭＳ Ｐゴシック" charset="-128"/>
              </a:rPr>
              <a:t>increasing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exponentially</a:t>
            </a:r>
            <a:r>
              <a:rPr lang="fr-FR" altLang="en-US" dirty="0">
                <a:latin typeface="Times New Roman" charset="0"/>
                <a:ea typeface="MS PGothic" charset="-128"/>
                <a:cs typeface="ＭＳ Ｐゴシック" charset="-128"/>
              </a:rPr>
              <a:t>. The United Nations </a:t>
            </a:r>
            <a:r>
              <a:rPr lang="fr-FR" altLang="en-US" dirty="0" err="1">
                <a:latin typeface="Times New Roman" charset="0"/>
                <a:ea typeface="MS PGothic" charset="-128"/>
                <a:cs typeface="ＭＳ Ｐゴシック" charset="-128"/>
              </a:rPr>
              <a:t>project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that</a:t>
            </a:r>
            <a:r>
              <a:rPr lang="fr-FR" altLang="en-US" dirty="0">
                <a:latin typeface="Times New Roman" charset="0"/>
                <a:ea typeface="MS PGothic" charset="-128"/>
                <a:cs typeface="ＭＳ Ｐゴシック" charset="-128"/>
              </a:rPr>
              <a:t> world population </a:t>
            </a:r>
            <a:r>
              <a:rPr lang="fr-FR" altLang="en-US" dirty="0" err="1">
                <a:latin typeface="Times New Roman" charset="0"/>
                <a:ea typeface="MS PGothic" charset="-128"/>
                <a:cs typeface="ＭＳ Ｐゴシック" charset="-128"/>
              </a:rPr>
              <a:t>will</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increase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from</a:t>
            </a:r>
            <a:r>
              <a:rPr lang="fr-FR" altLang="en-US" dirty="0">
                <a:latin typeface="Times New Roman" charset="0"/>
                <a:ea typeface="MS PGothic" charset="-128"/>
                <a:cs typeface="ＭＳ Ｐゴシック" charset="-128"/>
              </a:rPr>
              <a:t> 7.7 billion </a:t>
            </a:r>
            <a:r>
              <a:rPr lang="fr-FR" altLang="en-US" dirty="0" err="1">
                <a:latin typeface="Times New Roman" charset="0"/>
                <a:ea typeface="MS PGothic" charset="-128"/>
                <a:cs typeface="ＭＳ Ｐゴシック" charset="-128"/>
              </a:rPr>
              <a:t>today</a:t>
            </a:r>
            <a:r>
              <a:rPr lang="fr-FR" altLang="en-US" dirty="0">
                <a:latin typeface="Times New Roman" charset="0"/>
                <a:ea typeface="MS PGothic" charset="-128"/>
                <a:cs typeface="ＭＳ Ｐゴシック" charset="-128"/>
              </a:rPr>
              <a:t> (2019) to 9.8 billion in 2050 and about 11.2 billion in 2100.</a:t>
            </a:r>
          </a:p>
          <a:p>
            <a:endParaRPr lang="fr-FR" altLang="en-US" dirty="0">
              <a:latin typeface="Times New Roman" charset="0"/>
              <a:ea typeface="MS PGothic" charset="-128"/>
              <a:cs typeface="ＭＳ Ｐゴシック" charset="-128"/>
            </a:endParaRPr>
          </a:p>
          <a:p>
            <a:r>
              <a:rPr lang="fr-FR" altLang="en-US" dirty="0">
                <a:latin typeface="Times New Roman" charset="0"/>
                <a:ea typeface="MS PGothic" charset="-128"/>
                <a:cs typeface="ＭＳ Ｐゴシック" charset="-128"/>
              </a:rPr>
              <a:t>The variable A in the I=PAT </a:t>
            </a:r>
            <a:r>
              <a:rPr lang="fr-FR" altLang="en-US" dirty="0" err="1">
                <a:latin typeface="Times New Roman" charset="0"/>
                <a:ea typeface="MS PGothic" charset="-128"/>
                <a:cs typeface="ＭＳ Ｐゴシック" charset="-128"/>
              </a:rPr>
              <a:t>equation</a:t>
            </a:r>
            <a:r>
              <a:rPr lang="fr-FR" altLang="en-US" dirty="0">
                <a:latin typeface="Times New Roman" charset="0"/>
                <a:ea typeface="MS PGothic" charset="-128"/>
                <a:cs typeface="ＭＳ Ｐゴシック" charset="-128"/>
              </a:rPr>
              <a:t> stands for affluence. It </a:t>
            </a:r>
            <a:r>
              <a:rPr lang="fr-FR" altLang="en-US" dirty="0" err="1">
                <a:latin typeface="Times New Roman" charset="0"/>
                <a:ea typeface="MS PGothic" charset="-128"/>
                <a:cs typeface="ＭＳ Ｐゴシック" charset="-128"/>
              </a:rPr>
              <a:t>represents</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average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consumption</a:t>
            </a:r>
            <a:r>
              <a:rPr lang="fr-FR" altLang="en-US" dirty="0">
                <a:latin typeface="Times New Roman" charset="0"/>
                <a:ea typeface="MS PGothic" charset="-128"/>
                <a:cs typeface="ＭＳ Ｐゴシック" charset="-128"/>
              </a:rPr>
              <a:t> of </a:t>
            </a:r>
            <a:r>
              <a:rPr lang="fr-FR" altLang="en-US" dirty="0" err="1">
                <a:latin typeface="Times New Roman" charset="0"/>
                <a:ea typeface="MS PGothic" charset="-128"/>
                <a:cs typeface="ＭＳ Ｐゴシック" charset="-128"/>
              </a:rPr>
              <a:t>each</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person</a:t>
            </a:r>
            <a:r>
              <a:rPr lang="fr-FR" altLang="en-US" dirty="0">
                <a:latin typeface="Times New Roman" charset="0"/>
                <a:ea typeface="MS PGothic" charset="-128"/>
                <a:cs typeface="ＭＳ Ｐゴシック" charset="-128"/>
              </a:rPr>
              <a:t> in the population. As the </a:t>
            </a:r>
            <a:r>
              <a:rPr lang="fr-FR" altLang="en-US" dirty="0" err="1">
                <a:latin typeface="Times New Roman" charset="0"/>
                <a:ea typeface="MS PGothic" charset="-128"/>
                <a:cs typeface="ＭＳ Ｐゴシック" charset="-128"/>
              </a:rPr>
              <a:t>consumption</a:t>
            </a:r>
            <a:r>
              <a:rPr lang="fr-FR" altLang="en-US" dirty="0">
                <a:latin typeface="Times New Roman" charset="0"/>
                <a:ea typeface="MS PGothic" charset="-128"/>
                <a:cs typeface="ＭＳ Ｐゴシック" charset="-128"/>
              </a:rPr>
              <a:t> of </a:t>
            </a:r>
            <a:r>
              <a:rPr lang="fr-FR" altLang="en-US" dirty="0" err="1">
                <a:latin typeface="Times New Roman" charset="0"/>
                <a:ea typeface="MS PGothic" charset="-128"/>
                <a:cs typeface="ＭＳ Ｐゴシック" charset="-128"/>
              </a:rPr>
              <a:t>each</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person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increases</a:t>
            </a:r>
            <a:r>
              <a:rPr lang="fr-FR" altLang="en-US" dirty="0">
                <a:latin typeface="Times New Roman" charset="0"/>
                <a:ea typeface="MS PGothic" charset="-128"/>
                <a:cs typeface="ＭＳ Ｐゴシック" charset="-128"/>
              </a:rPr>
              <a:t>, the total </a:t>
            </a:r>
            <a:r>
              <a:rPr lang="fr-FR" altLang="en-US" dirty="0" err="1">
                <a:latin typeface="Times New Roman" charset="0"/>
                <a:ea typeface="MS PGothic" charset="-128"/>
                <a:cs typeface="ＭＳ Ｐゴシック" charset="-128"/>
              </a:rPr>
              <a:t>environmental</a:t>
            </a:r>
            <a:r>
              <a:rPr lang="fr-FR" altLang="en-US" dirty="0">
                <a:latin typeface="Times New Roman" charset="0"/>
                <a:ea typeface="MS PGothic" charset="-128"/>
                <a:cs typeface="ＭＳ Ｐゴシック" charset="-128"/>
              </a:rPr>
              <a:t> impact </a:t>
            </a:r>
            <a:r>
              <a:rPr lang="fr-FR" altLang="en-US" dirty="0" err="1">
                <a:latin typeface="Times New Roman" charset="0"/>
                <a:ea typeface="MS PGothic" charset="-128"/>
                <a:cs typeface="ＭＳ Ｐゴシック" charset="-128"/>
              </a:rPr>
              <a:t>increases</a:t>
            </a:r>
            <a:r>
              <a:rPr lang="fr-FR" altLang="en-US" dirty="0">
                <a:latin typeface="Times New Roman" charset="0"/>
                <a:ea typeface="MS PGothic" charset="-128"/>
                <a:cs typeface="ＭＳ Ｐゴシック" charset="-128"/>
              </a:rPr>
              <a:t> as </a:t>
            </a:r>
            <a:r>
              <a:rPr lang="fr-FR" altLang="en-US" dirty="0" err="1">
                <a:latin typeface="Times New Roman" charset="0"/>
                <a:ea typeface="MS PGothic" charset="-128"/>
                <a:cs typeface="ＭＳ Ｐゴシック" charset="-128"/>
              </a:rPr>
              <a:t>well</a:t>
            </a:r>
            <a:r>
              <a:rPr lang="fr-FR" altLang="en-US" dirty="0">
                <a:latin typeface="Times New Roman" charset="0"/>
                <a:ea typeface="MS PGothic" charset="-128"/>
                <a:cs typeface="ＭＳ Ｐゴシック" charset="-128"/>
              </a:rPr>
              <a:t>. A </a:t>
            </a:r>
            <a:r>
              <a:rPr lang="fr-FR" altLang="en-US" dirty="0" err="1">
                <a:latin typeface="Times New Roman" charset="0"/>
                <a:ea typeface="MS PGothic" charset="-128"/>
                <a:cs typeface="ＭＳ Ｐゴシック" charset="-128"/>
              </a:rPr>
              <a:t>common</a:t>
            </a:r>
            <a:r>
              <a:rPr lang="fr-FR" altLang="en-US" dirty="0">
                <a:latin typeface="Times New Roman" charset="0"/>
                <a:ea typeface="MS PGothic" charset="-128"/>
                <a:cs typeface="ＭＳ Ｐゴシック" charset="-128"/>
              </a:rPr>
              <a:t> proxy for </a:t>
            </a:r>
            <a:r>
              <a:rPr lang="fr-FR" altLang="en-US" dirty="0" err="1">
                <a:latin typeface="Times New Roman" charset="0"/>
                <a:ea typeface="MS PGothic" charset="-128"/>
                <a:cs typeface="ＭＳ Ｐゴシック" charset="-128"/>
              </a:rPr>
              <a:t>measuring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consumption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through</a:t>
            </a:r>
            <a:r>
              <a:rPr lang="fr-FR" altLang="en-US" dirty="0">
                <a:latin typeface="Times New Roman" charset="0"/>
                <a:ea typeface="MS PGothic" charset="-128"/>
                <a:cs typeface="ＭＳ Ｐゴシック" charset="-128"/>
              </a:rPr>
              <a:t> GDP per capita. </a:t>
            </a:r>
            <a:r>
              <a:rPr lang="fr-FR" altLang="en-US" dirty="0" err="1">
                <a:latin typeface="Times New Roman" charset="0"/>
                <a:ea typeface="MS PGothic" charset="-128"/>
                <a:cs typeface="ＭＳ Ｐゴシック" charset="-128"/>
              </a:rPr>
              <a:t>While</a:t>
            </a:r>
            <a:r>
              <a:rPr lang="fr-FR" altLang="en-US" dirty="0">
                <a:latin typeface="Times New Roman" charset="0"/>
                <a:ea typeface="MS PGothic" charset="-128"/>
                <a:cs typeface="ＭＳ Ｐゴシック" charset="-128"/>
              </a:rPr>
              <a:t> GDP per capita </a:t>
            </a:r>
            <a:r>
              <a:rPr lang="fr-FR" altLang="en-US" dirty="0" err="1">
                <a:latin typeface="Times New Roman" charset="0"/>
                <a:ea typeface="MS PGothic" charset="-128"/>
                <a:cs typeface="ＭＳ Ｐゴシック" charset="-128"/>
              </a:rPr>
              <a:t>measures</a:t>
            </a:r>
            <a:r>
              <a:rPr lang="fr-FR" altLang="en-US" dirty="0">
                <a:latin typeface="Times New Roman" charset="0"/>
                <a:ea typeface="MS PGothic" charset="-128"/>
                <a:cs typeface="ＭＳ Ｐゴシック" charset="-128"/>
              </a:rPr>
              <a:t> production, </a:t>
            </a:r>
            <a:r>
              <a:rPr lang="fr-FR" altLang="en-US" dirty="0" err="1">
                <a:latin typeface="Times New Roman" charset="0"/>
                <a:ea typeface="MS PGothic" charset="-128"/>
                <a:cs typeface="ＭＳ Ｐゴシック" charset="-128"/>
              </a:rPr>
              <a:t>it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often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assumed</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that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consumption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increases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when</a:t>
            </a:r>
            <a:r>
              <a:rPr lang="fr-FR" altLang="en-US" dirty="0">
                <a:latin typeface="Times New Roman" charset="0"/>
                <a:ea typeface="MS PGothic" charset="-128"/>
                <a:cs typeface="ＭＳ Ｐゴシック" charset="-128"/>
              </a:rPr>
              <a:t> production </a:t>
            </a:r>
            <a:r>
              <a:rPr lang="fr-FR" altLang="en-US" dirty="0" err="1">
                <a:latin typeface="Times New Roman" charset="0"/>
                <a:ea typeface="MS PGothic" charset="-128"/>
                <a:cs typeface="ＭＳ Ｐゴシック" charset="-128"/>
              </a:rPr>
              <a:t>increases</a:t>
            </a:r>
            <a:r>
              <a:rPr lang="fr-FR" altLang="en-US" dirty="0">
                <a:latin typeface="Times New Roman" charset="0"/>
                <a:ea typeface="MS PGothic" charset="-128"/>
                <a:cs typeface="ＭＳ Ｐゴシック" charset="-128"/>
              </a:rPr>
              <a:t>. GDP per capita has been </a:t>
            </a:r>
            <a:r>
              <a:rPr lang="fr-FR" altLang="en-US" dirty="0" err="1">
                <a:latin typeface="Times New Roman" charset="0"/>
                <a:ea typeface="MS PGothic" charset="-128"/>
                <a:cs typeface="ＭＳ Ｐゴシック" charset="-128"/>
              </a:rPr>
              <a:t>rising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steadily</a:t>
            </a:r>
            <a:r>
              <a:rPr lang="fr-FR" altLang="en-US" dirty="0">
                <a:latin typeface="Times New Roman" charset="0"/>
                <a:ea typeface="MS PGothic" charset="-128"/>
                <a:cs typeface="ＭＳ Ｐゴシック" charset="-128"/>
              </a:rPr>
              <a:t> over the last few centuries and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driving</a:t>
            </a:r>
            <a:r>
              <a:rPr lang="fr-FR" altLang="en-US" dirty="0">
                <a:latin typeface="Times New Roman" charset="0"/>
                <a:ea typeface="MS PGothic" charset="-128"/>
                <a:cs typeface="ＭＳ Ｐゴシック" charset="-128"/>
              </a:rPr>
              <a:t> up </a:t>
            </a:r>
            <a:r>
              <a:rPr lang="fr-FR" altLang="en-US" dirty="0" err="1">
                <a:latin typeface="Times New Roman" charset="0"/>
                <a:ea typeface="MS PGothic" charset="-128"/>
                <a:cs typeface="ＭＳ Ｐゴシック" charset="-128"/>
              </a:rPr>
              <a:t>human</a:t>
            </a:r>
            <a:r>
              <a:rPr lang="fr-FR" altLang="en-US" dirty="0">
                <a:latin typeface="Times New Roman" charset="0"/>
                <a:ea typeface="MS PGothic" charset="-128"/>
                <a:cs typeface="ＭＳ Ｐゴシック" charset="-128"/>
              </a:rPr>
              <a:t> impact in the I=PAT </a:t>
            </a:r>
            <a:r>
              <a:rPr lang="fr-FR" altLang="en-US" dirty="0" err="1">
                <a:latin typeface="Times New Roman" charset="0"/>
                <a:ea typeface="MS PGothic" charset="-128"/>
                <a:cs typeface="ＭＳ Ｐゴシック" charset="-128"/>
              </a:rPr>
              <a:t>equation</a:t>
            </a:r>
            <a:r>
              <a:rPr lang="fr-FR" altLang="en-US" dirty="0">
                <a:latin typeface="Times New Roman" charset="0"/>
                <a:ea typeface="MS PGothic" charset="-128"/>
                <a:cs typeface="ＭＳ Ｐゴシック" charset="-128"/>
              </a:rPr>
              <a:t>. </a:t>
            </a:r>
          </a:p>
          <a:p>
            <a:endParaRPr lang="fr-FR" altLang="en-US" dirty="0">
              <a:latin typeface="Times New Roman" charset="0"/>
              <a:ea typeface="MS PGothic" charset="-128"/>
              <a:cs typeface="ＭＳ Ｐゴシック" charset="-128"/>
            </a:endParaRPr>
          </a:p>
          <a:p>
            <a:r>
              <a:rPr lang="fr-FR" altLang="en-US" dirty="0">
                <a:latin typeface="Times New Roman" charset="0"/>
                <a:ea typeface="MS PGothic" charset="-128"/>
                <a:cs typeface="ＭＳ Ｐゴシック" charset="-128"/>
              </a:rPr>
              <a:t>The </a:t>
            </a:r>
            <a:r>
              <a:rPr lang="fr-FR" altLang="en-US" dirty="0" err="1">
                <a:latin typeface="Times New Roman" charset="0"/>
                <a:ea typeface="MS PGothic" charset="-128"/>
                <a:cs typeface="ＭＳ Ｐゴシック" charset="-128"/>
              </a:rPr>
              <a:t>T</a:t>
            </a:r>
            <a:r>
              <a:rPr lang="fr-FR" altLang="en-US" dirty="0">
                <a:latin typeface="Times New Roman" charset="0"/>
                <a:ea typeface="MS PGothic" charset="-128"/>
                <a:cs typeface="ＭＳ Ｐゴシック" charset="-128"/>
              </a:rPr>
              <a:t> variable in the I=PAT </a:t>
            </a:r>
            <a:r>
              <a:rPr lang="fr-FR" altLang="en-US" dirty="0" err="1">
                <a:latin typeface="Times New Roman" charset="0"/>
                <a:ea typeface="MS PGothic" charset="-128"/>
                <a:cs typeface="ＭＳ Ｐゴシック" charset="-128"/>
              </a:rPr>
              <a:t>equation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represents</a:t>
            </a:r>
            <a:r>
              <a:rPr lang="fr-FR" altLang="en-US" dirty="0">
                <a:latin typeface="Times New Roman" charset="0"/>
                <a:ea typeface="MS PGothic" charset="-128"/>
                <a:cs typeface="ＭＳ Ｐゴシック" charset="-128"/>
              </a:rPr>
              <a:t> how </a:t>
            </a:r>
            <a:r>
              <a:rPr lang="fr-FR" altLang="en-US" dirty="0" err="1">
                <a:latin typeface="Times New Roman" charset="0"/>
                <a:ea typeface="MS PGothic" charset="-128"/>
                <a:cs typeface="ＭＳ Ｐゴシック" charset="-128"/>
              </a:rPr>
              <a:t>resource</a:t>
            </a:r>
            <a:r>
              <a:rPr lang="fr-FR" altLang="en-US" dirty="0">
                <a:latin typeface="Times New Roman" charset="0"/>
                <a:ea typeface="MS PGothic" charset="-128"/>
                <a:cs typeface="ＭＳ Ｐゴシック" charset="-128"/>
              </a:rPr>
              <a:t> intensive the production of affluence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how </a:t>
            </a:r>
            <a:r>
              <a:rPr lang="fr-FR" altLang="en-US" dirty="0" err="1">
                <a:latin typeface="Times New Roman" charset="0"/>
                <a:ea typeface="MS PGothic" charset="-128"/>
                <a:cs typeface="ＭＳ Ｐゴシック" charset="-128"/>
              </a:rPr>
              <a:t>much</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environmental</a:t>
            </a:r>
            <a:r>
              <a:rPr lang="fr-FR" altLang="en-US" dirty="0">
                <a:latin typeface="Times New Roman" charset="0"/>
                <a:ea typeface="MS PGothic" charset="-128"/>
                <a:cs typeface="ＭＳ Ｐゴシック" charset="-128"/>
              </a:rPr>
              <a:t> impact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involved</a:t>
            </a:r>
            <a:r>
              <a:rPr lang="fr-FR" altLang="en-US" dirty="0">
                <a:latin typeface="Times New Roman" charset="0"/>
                <a:ea typeface="MS PGothic" charset="-128"/>
                <a:cs typeface="ＭＳ Ｐゴシック" charset="-128"/>
              </a:rPr>
              <a:t> in </a:t>
            </a:r>
            <a:r>
              <a:rPr lang="fr-FR" altLang="en-US" dirty="0" err="1">
                <a:latin typeface="Times New Roman" charset="0"/>
                <a:ea typeface="MS PGothic" charset="-128"/>
                <a:cs typeface="ＭＳ Ｐゴシック" charset="-128"/>
              </a:rPr>
              <a:t>creating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transporting</a:t>
            </a:r>
            <a:r>
              <a:rPr lang="fr-FR" altLang="en-US" dirty="0">
                <a:latin typeface="Times New Roman" charset="0"/>
                <a:ea typeface="MS PGothic" charset="-128"/>
                <a:cs typeface="ＭＳ Ｐゴシック" charset="-128"/>
              </a:rPr>
              <a:t> and </a:t>
            </a:r>
            <a:r>
              <a:rPr lang="fr-FR" altLang="en-US" dirty="0" err="1">
                <a:latin typeface="Times New Roman" charset="0"/>
                <a:ea typeface="MS PGothic" charset="-128"/>
                <a:cs typeface="ＭＳ Ｐゴシック" charset="-128"/>
              </a:rPr>
              <a:t>disposing</a:t>
            </a:r>
            <a:r>
              <a:rPr lang="fr-FR" altLang="en-US" dirty="0">
                <a:latin typeface="Times New Roman" charset="0"/>
                <a:ea typeface="MS PGothic" charset="-128"/>
                <a:cs typeface="ＭＳ Ｐゴシック" charset="-128"/>
              </a:rPr>
              <a:t> of the </a:t>
            </a:r>
            <a:r>
              <a:rPr lang="fr-FR" altLang="en-US" dirty="0" err="1">
                <a:latin typeface="Times New Roman" charset="0"/>
                <a:ea typeface="MS PGothic" charset="-128"/>
                <a:cs typeface="ＭＳ Ｐゴシック" charset="-128"/>
              </a:rPr>
              <a:t>goods</a:t>
            </a:r>
            <a:r>
              <a:rPr lang="fr-FR" altLang="en-US" dirty="0">
                <a:latin typeface="Times New Roman" charset="0"/>
                <a:ea typeface="MS PGothic" charset="-128"/>
                <a:cs typeface="ＭＳ Ｐゴシック" charset="-128"/>
              </a:rPr>
              <a:t>, services and </a:t>
            </a:r>
            <a:r>
              <a:rPr lang="fr-FR" altLang="en-US" dirty="0" err="1">
                <a:latin typeface="Times New Roman" charset="0"/>
                <a:ea typeface="MS PGothic" charset="-128"/>
                <a:cs typeface="ＭＳ Ｐゴシック" charset="-128"/>
              </a:rPr>
              <a:t>amenities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used</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Improvements</a:t>
            </a:r>
            <a:r>
              <a:rPr lang="fr-FR" altLang="en-US" dirty="0">
                <a:latin typeface="Times New Roman" charset="0"/>
                <a:ea typeface="MS PGothic" charset="-128"/>
                <a:cs typeface="ＭＳ Ｐゴシック" charset="-128"/>
              </a:rPr>
              <a:t> in </a:t>
            </a:r>
            <a:r>
              <a:rPr lang="fr-FR" altLang="en-US" dirty="0" err="1">
                <a:latin typeface="Times New Roman" charset="0"/>
                <a:ea typeface="MS PGothic" charset="-128"/>
                <a:cs typeface="ＭＳ Ｐゴシック" charset="-128"/>
              </a:rPr>
              <a:t>efficiency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can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reduce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resource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intensiveness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reducing</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T</a:t>
            </a:r>
            <a:r>
              <a:rPr lang="fr-FR" altLang="en-US" dirty="0">
                <a:latin typeface="Times New Roman" charset="0"/>
                <a:ea typeface="MS PGothic" charset="-128"/>
                <a:cs typeface="ＭＳ Ｐゴシック" charset="-128"/>
              </a:rPr>
              <a:t> multiplier. </a:t>
            </a:r>
            <a:r>
              <a:rPr lang="fr-FR" altLang="en-US" dirty="0" err="1">
                <a:latin typeface="Times New Roman" charset="0"/>
                <a:ea typeface="MS PGothic" charset="-128"/>
                <a:cs typeface="ＭＳ Ｐゴシック" charset="-128"/>
              </a:rPr>
              <a:t>Since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technology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can</a:t>
            </a:r>
            <a:r>
              <a:rPr lang="fr-FR" altLang="en-US" dirty="0">
                <a:latin typeface="Times New Roman" charset="0"/>
                <a:ea typeface="MS PGothic" charset="-128"/>
                <a:cs typeface="ＭＳ Ｐゴシック" charset="-128"/>
              </a:rPr>
              <a:t> affect </a:t>
            </a:r>
            <a:r>
              <a:rPr lang="fr-FR" altLang="en-US" dirty="0" err="1">
                <a:latin typeface="Times New Roman" charset="0"/>
                <a:ea typeface="MS PGothic" charset="-128"/>
                <a:cs typeface="ＭＳ Ｐゴシック" charset="-128"/>
              </a:rPr>
              <a:t>environmental</a:t>
            </a:r>
            <a:r>
              <a:rPr lang="fr-FR" altLang="en-US" dirty="0">
                <a:latin typeface="Times New Roman" charset="0"/>
                <a:ea typeface="MS PGothic" charset="-128"/>
                <a:cs typeface="ＭＳ Ｐゴシック" charset="-128"/>
              </a:rPr>
              <a:t> impact in </a:t>
            </a:r>
            <a:r>
              <a:rPr lang="fr-FR" altLang="en-US" dirty="0" err="1">
                <a:latin typeface="Times New Roman" charset="0"/>
                <a:ea typeface="MS PGothic" charset="-128"/>
                <a:cs typeface="ＭＳ Ｐゴシック" charset="-128"/>
              </a:rPr>
              <a:t>many</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different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ways</a:t>
            </a:r>
            <a:r>
              <a:rPr lang="fr-FR" altLang="en-US" dirty="0">
                <a:latin typeface="Times New Roman" charset="0"/>
                <a:ea typeface="MS PGothic" charset="-128"/>
                <a:cs typeface="ＭＳ Ｐゴシック" charset="-128"/>
              </a:rPr>
              <a:t>, the unit for </a:t>
            </a:r>
            <a:r>
              <a:rPr lang="fr-FR" altLang="en-US" dirty="0" err="1">
                <a:latin typeface="Times New Roman" charset="0"/>
                <a:ea typeface="MS PGothic" charset="-128"/>
                <a:cs typeface="ＭＳ Ｐゴシック" charset="-128"/>
              </a:rPr>
              <a:t>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often</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tailored</a:t>
            </a:r>
            <a:r>
              <a:rPr lang="fr-FR" altLang="en-US" dirty="0">
                <a:latin typeface="Times New Roman" charset="0"/>
                <a:ea typeface="MS PGothic" charset="-128"/>
                <a:cs typeface="ＭＳ Ｐゴシック" charset="-128"/>
              </a:rPr>
              <a:t> for the situation to </a:t>
            </a:r>
            <a:r>
              <a:rPr lang="fr-FR" altLang="en-US" dirty="0" err="1">
                <a:latin typeface="Times New Roman" charset="0"/>
                <a:ea typeface="MS PGothic" charset="-128"/>
                <a:cs typeface="ＭＳ Ｐゴシック" charset="-128"/>
              </a:rPr>
              <a:t>which</a:t>
            </a:r>
            <a:r>
              <a:rPr lang="fr-FR" altLang="en-US" dirty="0">
                <a:latin typeface="Times New Roman" charset="0"/>
                <a:ea typeface="MS PGothic" charset="-128"/>
                <a:cs typeface="ＭＳ Ｐゴシック" charset="-128"/>
              </a:rPr>
              <a:t> I=PAT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being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applied</a:t>
            </a:r>
            <a:r>
              <a:rPr lang="fr-FR" altLang="en-US" dirty="0">
                <a:latin typeface="Times New Roman" charset="0"/>
                <a:ea typeface="MS PGothic" charset="-128"/>
                <a:cs typeface="ＭＳ Ｐゴシック" charset="-128"/>
              </a:rPr>
              <a:t>. For </a:t>
            </a:r>
            <a:r>
              <a:rPr lang="fr-FR" altLang="en-US" dirty="0" err="1">
                <a:latin typeface="Times New Roman" charset="0"/>
                <a:ea typeface="MS PGothic" charset="-128"/>
                <a:cs typeface="ＭＳ Ｐゴシック" charset="-128"/>
              </a:rPr>
              <a:t>example</a:t>
            </a:r>
            <a:r>
              <a:rPr lang="fr-FR" altLang="en-US" dirty="0">
                <a:latin typeface="Times New Roman" charset="0"/>
                <a:ea typeface="MS PGothic" charset="-128"/>
                <a:cs typeface="ＭＳ Ｐゴシック" charset="-128"/>
              </a:rPr>
              <a:t>, for a situation </a:t>
            </a:r>
            <a:r>
              <a:rPr lang="fr-FR" altLang="en-US" dirty="0" err="1">
                <a:latin typeface="Times New Roman" charset="0"/>
                <a:ea typeface="MS PGothic" charset="-128"/>
                <a:cs typeface="ＭＳ Ｐゴシック" charset="-128"/>
              </a:rPr>
              <a:t>where</a:t>
            </a:r>
            <a:r>
              <a:rPr lang="fr-FR" altLang="en-US" dirty="0">
                <a:latin typeface="Times New Roman" charset="0"/>
                <a:ea typeface="MS PGothic" charset="-128"/>
                <a:cs typeface="ＭＳ Ｐゴシック" charset="-128"/>
              </a:rPr>
              <a:t> the </a:t>
            </a:r>
            <a:r>
              <a:rPr lang="fr-FR" altLang="en-US" dirty="0" err="1">
                <a:latin typeface="Times New Roman" charset="0"/>
                <a:ea typeface="MS PGothic" charset="-128"/>
                <a:cs typeface="ＭＳ Ｐゴシック" charset="-128"/>
              </a:rPr>
              <a:t>human</a:t>
            </a:r>
            <a:r>
              <a:rPr lang="fr-FR" altLang="en-US" dirty="0">
                <a:latin typeface="Times New Roman" charset="0"/>
                <a:ea typeface="MS PGothic" charset="-128"/>
                <a:cs typeface="ＭＳ Ｐゴシック" charset="-128"/>
              </a:rPr>
              <a:t> impact on </a:t>
            </a:r>
            <a:r>
              <a:rPr lang="fr-FR" altLang="en-US" dirty="0" err="1">
                <a:latin typeface="Times New Roman" charset="0"/>
                <a:ea typeface="MS PGothic" charset="-128"/>
                <a:cs typeface="ＭＳ Ｐゴシック" charset="-128"/>
              </a:rPr>
              <a:t>climate</a:t>
            </a:r>
            <a:r>
              <a:rPr lang="fr-FR" altLang="en-US" dirty="0">
                <a:latin typeface="Times New Roman" charset="0"/>
                <a:ea typeface="MS PGothic" charset="-128"/>
                <a:cs typeface="ＭＳ Ｐゴシック" charset="-128"/>
              </a:rPr>
              <a:t> change </a:t>
            </a:r>
            <a:r>
              <a:rPr lang="fr-FR" altLang="en-US" dirty="0" err="1">
                <a:latin typeface="Times New Roman" charset="0"/>
                <a:ea typeface="MS PGothic" charset="-128"/>
                <a:cs typeface="ＭＳ Ｐゴシック" charset="-128"/>
              </a:rPr>
              <a:t>is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being</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measured</a:t>
            </a:r>
            <a:r>
              <a:rPr lang="fr-FR" altLang="en-US" dirty="0">
                <a:latin typeface="Times New Roman" charset="0"/>
                <a:ea typeface="MS PGothic" charset="-128"/>
                <a:cs typeface="ＭＳ Ｐゴシック" charset="-128"/>
              </a:rPr>
              <a:t>, an </a:t>
            </a:r>
            <a:r>
              <a:rPr lang="fr-FR" altLang="en-US" dirty="0" err="1">
                <a:latin typeface="Times New Roman" charset="0"/>
                <a:ea typeface="MS PGothic" charset="-128"/>
                <a:cs typeface="ＭＳ Ｐゴシック" charset="-128"/>
              </a:rPr>
              <a:t>appropriate</a:t>
            </a:r>
            <a:r>
              <a:rPr lang="fr-FR" altLang="en-US" dirty="0">
                <a:latin typeface="Times New Roman" charset="0"/>
                <a:ea typeface="MS PGothic" charset="-128"/>
                <a:cs typeface="ＭＳ Ｐゴシック" charset="-128"/>
              </a:rPr>
              <a:t> unit for </a:t>
            </a:r>
            <a:r>
              <a:rPr lang="fr-FR" altLang="en-US" dirty="0" err="1">
                <a:latin typeface="Times New Roman" charset="0"/>
                <a:ea typeface="MS PGothic" charset="-128"/>
                <a:cs typeface="ＭＳ Ｐゴシック" charset="-128"/>
              </a:rPr>
              <a:t>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might</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be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greenhouse</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gas</a:t>
            </a:r>
            <a:r>
              <a:rPr lang="fr-FR" altLang="en-US" dirty="0">
                <a:latin typeface="Times New Roman" charset="0"/>
                <a:ea typeface="MS PGothic" charset="-128"/>
                <a:cs typeface="ＭＳ Ｐゴシック" charset="-128"/>
              </a:rPr>
              <a:t> </a:t>
            </a:r>
            <a:r>
              <a:rPr lang="fr-FR" altLang="en-US" dirty="0" err="1">
                <a:latin typeface="Times New Roman" charset="0"/>
                <a:ea typeface="MS PGothic" charset="-128"/>
                <a:cs typeface="ＭＳ Ｐゴシック" charset="-128"/>
              </a:rPr>
              <a:t>emissions</a:t>
            </a:r>
            <a:r>
              <a:rPr lang="fr-FR" altLang="en-US" dirty="0">
                <a:latin typeface="Times New Roman" charset="0"/>
                <a:ea typeface="MS PGothic" charset="-128"/>
                <a:cs typeface="ＭＳ Ｐゴシック" charset="-128"/>
              </a:rPr>
              <a:t> per unit of GDP. </a:t>
            </a:r>
          </a:p>
          <a:p>
            <a:endParaRPr lang="fr-FR" altLang="en-US" dirty="0">
              <a:latin typeface="Times New Roman" charset="0"/>
              <a:ea typeface="MS PGothic" charset="-128"/>
              <a:cs typeface="ＭＳ Ｐゴシック" charset="-128"/>
            </a:endParaRPr>
          </a:p>
          <a:p>
            <a:endParaRPr lang="fr-FR"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2014398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Here decoupling means using less resources per unit of economic output and reducing the environmental impact of any resources that are used or economic activities that are undertaken. The Figure captures the essence of the two key aspects of decoupling as applied to sustainable development, namely resource decoupling and impact decoupling.</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For more information: https://www.resourcepanel.org/reports/decoupling-natural-resource-use-and-environmental-impacts-economic-growth</a:t>
            </a:r>
          </a:p>
          <a:p>
            <a:endParaRPr lang="en-GB" dirty="0"/>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26</a:t>
            </a:fld>
            <a:endParaRPr lang="en-US" altLang="ko-KR"/>
          </a:p>
        </p:txBody>
      </p:sp>
    </p:spTree>
    <p:extLst>
      <p:ext uri="{BB962C8B-B14F-4D97-AF65-F5344CB8AC3E}">
        <p14:creationId xmlns:p14="http://schemas.microsoft.com/office/powerpoint/2010/main" val="28240414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D855CEDA-3315-5748-AD1E-06717C86F996}" type="slidenum">
              <a:rPr lang="ko-KR" altLang="en-US">
                <a:latin typeface="Times New Roman" charset="0"/>
                <a:ea typeface="Gulim" charset="0"/>
              </a:rPr>
              <a:pPr/>
              <a:t>27</a:t>
            </a:fld>
            <a:endParaRPr lang="en-US" altLang="ko-KR">
              <a:latin typeface="Times New Roman" charset="0"/>
              <a:ea typeface="Gulim" charset="0"/>
            </a:endParaRPr>
          </a:p>
        </p:txBody>
      </p:sp>
      <p:sp>
        <p:nvSpPr>
          <p:cNvPr id="109570" name="Rectangle 2"/>
          <p:cNvSpPr>
            <a:spLocks noGrp="1" noRot="1" noChangeAspect="1" noChangeArrowheads="1" noTextEdit="1"/>
          </p:cNvSpPr>
          <p:nvPr>
            <p:ph type="sldImg"/>
          </p:nvPr>
        </p:nvSpPr>
        <p:spPr>
          <a:xfrm>
            <a:off x="41275" y="735013"/>
            <a:ext cx="6540500" cy="3679825"/>
          </a:xfrm>
          <a:ln/>
        </p:spPr>
      </p:sp>
      <p:sp>
        <p:nvSpPr>
          <p:cNvPr id="109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2071740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chemeClr val="tx1"/>
                </a:solidFill>
                <a:latin typeface="Times New Roman" charset="0"/>
              </a:defRPr>
            </a:lvl1pPr>
            <a:lvl2pPr marL="742950" indent="-285750" eaLnBrk="0" hangingPunct="0">
              <a:defRPr sz="3600">
                <a:solidFill>
                  <a:schemeClr val="tx1"/>
                </a:solidFill>
                <a:latin typeface="Times New Roman" charset="0"/>
              </a:defRPr>
            </a:lvl2pPr>
            <a:lvl3pPr marL="1143000" indent="-228600" eaLnBrk="0" hangingPunct="0">
              <a:defRPr sz="3600">
                <a:solidFill>
                  <a:schemeClr val="tx1"/>
                </a:solidFill>
                <a:latin typeface="Times New Roman" charset="0"/>
              </a:defRPr>
            </a:lvl3pPr>
            <a:lvl4pPr marL="1600200" indent="-228600" eaLnBrk="0" hangingPunct="0">
              <a:defRPr sz="3600">
                <a:solidFill>
                  <a:schemeClr val="tx1"/>
                </a:solidFill>
                <a:latin typeface="Times New Roman" charset="0"/>
              </a:defRPr>
            </a:lvl4pPr>
            <a:lvl5pPr marL="2057400" indent="-228600" eaLnBrk="0" hangingPunct="0">
              <a:defRPr sz="3600">
                <a:solidFill>
                  <a:schemeClr val="tx1"/>
                </a:solidFill>
                <a:latin typeface="Times New Roman" charset="0"/>
              </a:defRPr>
            </a:lvl5pPr>
            <a:lvl6pPr marL="2514600" indent="-228600" eaLnBrk="0" fontAlgn="base" hangingPunct="0">
              <a:spcBef>
                <a:spcPct val="0"/>
              </a:spcBef>
              <a:spcAft>
                <a:spcPct val="0"/>
              </a:spcAft>
              <a:defRPr sz="3600">
                <a:solidFill>
                  <a:schemeClr val="tx1"/>
                </a:solidFill>
                <a:latin typeface="Times New Roman" charset="0"/>
              </a:defRPr>
            </a:lvl6pPr>
            <a:lvl7pPr marL="2971800" indent="-228600" eaLnBrk="0" fontAlgn="base" hangingPunct="0">
              <a:spcBef>
                <a:spcPct val="0"/>
              </a:spcBef>
              <a:spcAft>
                <a:spcPct val="0"/>
              </a:spcAft>
              <a:defRPr sz="3600">
                <a:solidFill>
                  <a:schemeClr val="tx1"/>
                </a:solidFill>
                <a:latin typeface="Times New Roman" charset="0"/>
              </a:defRPr>
            </a:lvl7pPr>
            <a:lvl8pPr marL="3429000" indent="-228600" eaLnBrk="0" fontAlgn="base" hangingPunct="0">
              <a:spcBef>
                <a:spcPct val="0"/>
              </a:spcBef>
              <a:spcAft>
                <a:spcPct val="0"/>
              </a:spcAft>
              <a:defRPr sz="3600">
                <a:solidFill>
                  <a:schemeClr val="tx1"/>
                </a:solidFill>
                <a:latin typeface="Times New Roman" charset="0"/>
              </a:defRPr>
            </a:lvl8pPr>
            <a:lvl9pPr marL="3886200" indent="-228600" eaLnBrk="0" fontAlgn="base" hangingPunct="0">
              <a:spcBef>
                <a:spcPct val="0"/>
              </a:spcBef>
              <a:spcAft>
                <a:spcPct val="0"/>
              </a:spcAft>
              <a:defRPr sz="3600">
                <a:solidFill>
                  <a:schemeClr val="tx1"/>
                </a:solidFill>
                <a:latin typeface="Times New Roman" charset="0"/>
              </a:defRPr>
            </a:lvl9pPr>
          </a:lstStyle>
          <a:p>
            <a:pPr eaLnBrk="1" hangingPunct="1"/>
            <a:fld id="{1FD5BBD1-7156-244B-AAA9-AE7EF396FDD4}" type="slidenum">
              <a:rPr lang="en-GB" altLang="en-US" sz="1200"/>
              <a:pPr eaLnBrk="1" hangingPunct="1"/>
              <a:t>28</a:t>
            </a:fld>
            <a:endParaRPr lang="en-GB" altLang="en-US" sz="1200"/>
          </a:p>
        </p:txBody>
      </p:sp>
      <p:sp>
        <p:nvSpPr>
          <p:cNvPr id="105475" name="Rectangle 2"/>
          <p:cNvSpPr>
            <a:spLocks noGrp="1" noRot="1" noChangeAspect="1" noChangeArrowheads="1" noTextEdit="1"/>
          </p:cNvSpPr>
          <p:nvPr>
            <p:ph type="sldImg"/>
          </p:nvPr>
        </p:nvSpPr>
        <p:spPr>
          <a:xfrm>
            <a:off x="379413" y="685800"/>
            <a:ext cx="6096000" cy="3429000"/>
          </a:xfrm>
          <a:ln/>
        </p:spPr>
      </p:sp>
      <p:sp>
        <p:nvSpPr>
          <p:cNvPr id="105476" name="Rectangle 3"/>
          <p:cNvSpPr>
            <a:spLocks noGrp="1" noChangeArrowheads="1"/>
          </p:cNvSpPr>
          <p:nvPr>
            <p:ph type="body" idx="1"/>
          </p:nvPr>
        </p:nvSpPr>
        <p:spPr>
          <a:xfrm>
            <a:off x="687388" y="4343400"/>
            <a:ext cx="5483225"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latin typeface="Times New Roman" charset="0"/>
              </a:rPr>
              <a:t>Resource efficiency means a win-win situation at the economic level by cost savings and at the same time environmental benefits. This is because raw materials have to be purchased and all emission and waste flows mean losses. Moreover, these losses need to be treated (for instance air filter and wastewater treatment) which has a cost, similar to taxes such as for landfill or carbon emissions.</a:t>
            </a:r>
          </a:p>
        </p:txBody>
      </p:sp>
    </p:spTree>
    <p:extLst>
      <p:ext uri="{BB962C8B-B14F-4D97-AF65-F5344CB8AC3E}">
        <p14:creationId xmlns:p14="http://schemas.microsoft.com/office/powerpoint/2010/main" val="2144177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1A9A6744-0C3C-8C41-A4B6-81F236389E01}" type="slidenum">
              <a:rPr lang="ko-KR" altLang="en-US">
                <a:latin typeface="Times New Roman" charset="0"/>
                <a:ea typeface="Gulim" charset="0"/>
              </a:rPr>
              <a:pPr/>
              <a:t>29</a:t>
            </a:fld>
            <a:endParaRPr lang="en-US" altLang="ko-KR">
              <a:latin typeface="Times New Roman" charset="0"/>
              <a:ea typeface="Gulim" charset="0"/>
            </a:endParaRPr>
          </a:p>
        </p:txBody>
      </p:sp>
      <p:sp>
        <p:nvSpPr>
          <p:cNvPr id="111618" name="Rectangle 2"/>
          <p:cNvSpPr>
            <a:spLocks noGrp="1" noRot="1" noChangeAspect="1" noChangeArrowheads="1" noTextEdit="1"/>
          </p:cNvSpPr>
          <p:nvPr>
            <p:ph type="sldImg"/>
          </p:nvPr>
        </p:nvSpPr>
        <p:spPr>
          <a:xfrm>
            <a:off x="42863" y="736600"/>
            <a:ext cx="6538912" cy="3678238"/>
          </a:xfrm>
          <a:ln/>
        </p:spPr>
      </p:sp>
      <p:sp>
        <p:nvSpPr>
          <p:cNvPr id="111619" name="Rectangle 3"/>
          <p:cNvSpPr>
            <a:spLocks noGrp="1" noChangeArrowheads="1"/>
          </p:cNvSpPr>
          <p:nvPr>
            <p:ph type="body" idx="1"/>
          </p:nvPr>
        </p:nvSpPr>
        <p:spPr>
          <a:xfrm>
            <a:off x="882650" y="4659313"/>
            <a:ext cx="48577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dirty="0"/>
              <a:t>The economy of the world is global. Markets, and the industries that supply them, operate in a global environment. Transport, information and communication infrastructures have enabled this. Production and consumption chains are spread across the globe requiring ever more complex logistics systems to supply, produce and distribute products. Elements of the production and consumption chains move globally, driven by the cost and availability of skilled labour, the availability of materials and resources, the state of infrastructure, and the needs of the consumers. </a:t>
            </a:r>
          </a:p>
          <a:p>
            <a:endParaRPr lang="en-GB" altLang="en-US" dirty="0">
              <a:latin typeface="Times New Roman" charset="0"/>
              <a:ea typeface="MS PGothic" charset="-128"/>
              <a:cs typeface="ＭＳ Ｐゴシック" charset="-128"/>
            </a:endParaRPr>
          </a:p>
          <a:p>
            <a:r>
              <a:rPr lang="en-GB" altLang="en-US" dirty="0">
                <a:latin typeface="Times New Roman" charset="0"/>
                <a:ea typeface="MS PGothic" charset="-128"/>
                <a:cs typeface="ＭＳ Ｐゴシック" charset="-128"/>
              </a:rPr>
              <a:t>One example of such a global system is the production and consumption of computer. CRM might come from Africa and China, the production is done in China or elsewhere in Asia, the retailing is done through the USA, the product is used by the consumer in Europe and the end-of-life might be a recycling by the informal sector in India, in which case the CRM are not recovered.</a:t>
            </a:r>
          </a:p>
          <a:p>
            <a:endParaRPr lang="fr-FR"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447050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F7C2153B-D7AE-A240-9953-1DE180DA5B5F}" type="slidenum">
              <a:rPr lang="ko-KR" altLang="en-US">
                <a:latin typeface="Times New Roman" charset="0"/>
                <a:ea typeface="Gulim" charset="0"/>
              </a:rPr>
              <a:pPr/>
              <a:t>3</a:t>
            </a:fld>
            <a:endParaRPr lang="en-US" altLang="ko-KR">
              <a:latin typeface="Times New Roman" charset="0"/>
              <a:ea typeface="Gulim" charset="0"/>
            </a:endParaRPr>
          </a:p>
        </p:txBody>
      </p:sp>
      <p:sp>
        <p:nvSpPr>
          <p:cNvPr id="63490" name="Rectangle 2"/>
          <p:cNvSpPr>
            <a:spLocks noGrp="1" noRot="1" noChangeAspect="1" noChangeArrowheads="1" noTextEdit="1"/>
          </p:cNvSpPr>
          <p:nvPr>
            <p:ph type="sldImg"/>
          </p:nvPr>
        </p:nvSpPr>
        <p:spPr>
          <a:xfrm>
            <a:off x="41275" y="735013"/>
            <a:ext cx="6540500" cy="3679825"/>
          </a:xfrm>
          <a:ln/>
        </p:spPr>
      </p:sp>
      <p:sp>
        <p:nvSpPr>
          <p:cNvPr id="634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fr-FR" altLang="en-US" dirty="0">
                <a:latin typeface="Times New Roman" charset="0"/>
                <a:ea typeface="MS PGothic" charset="-128"/>
                <a:cs typeface="ＭＳ Ｐゴシック" charset="-128"/>
              </a:rPr>
              <a:t>For more information https://</a:t>
            </a:r>
            <a:r>
              <a:rPr lang="fr-FR" altLang="en-US" dirty="0" err="1">
                <a:latin typeface="Times New Roman" charset="0"/>
                <a:ea typeface="MS PGothic" charset="-128"/>
                <a:cs typeface="ＭＳ Ｐゴシック" charset="-128"/>
              </a:rPr>
              <a:t>sustainabledevelopment.un.org</a:t>
            </a:r>
            <a:r>
              <a:rPr lang="fr-FR" altLang="en-US" dirty="0">
                <a:latin typeface="Times New Roman" charset="0"/>
                <a:ea typeface="MS PGothic" charset="-128"/>
                <a:cs typeface="ＭＳ Ｐゴシック" charset="-128"/>
              </a:rPr>
              <a:t>/</a:t>
            </a:r>
            <a:r>
              <a:rPr lang="fr-FR" altLang="en-US" dirty="0" err="1">
                <a:latin typeface="Times New Roman" charset="0"/>
                <a:ea typeface="MS PGothic" charset="-128"/>
                <a:cs typeface="ＭＳ Ｐゴシック" charset="-128"/>
              </a:rPr>
              <a:t>outcomedocuments</a:t>
            </a:r>
            <a:r>
              <a:rPr lang="fr-FR" altLang="en-US" dirty="0">
                <a:latin typeface="Times New Roman" charset="0"/>
                <a:ea typeface="MS PGothic" charset="-128"/>
                <a:cs typeface="ＭＳ Ｐゴシック" charset="-128"/>
              </a:rPr>
              <a:t>/agenda21</a:t>
            </a:r>
          </a:p>
        </p:txBody>
      </p:sp>
    </p:spTree>
    <p:extLst>
      <p:ext uri="{BB962C8B-B14F-4D97-AF65-F5344CB8AC3E}">
        <p14:creationId xmlns:p14="http://schemas.microsoft.com/office/powerpoint/2010/main" val="756080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A4B74A64-D0F1-B241-AEF5-B9AFD036DFDD}" type="slidenum">
              <a:rPr lang="ko-KR" altLang="en-US">
                <a:latin typeface="Times New Roman" charset="0"/>
                <a:ea typeface="Gulim" charset="0"/>
              </a:rPr>
              <a:pPr/>
              <a:t>30</a:t>
            </a:fld>
            <a:endParaRPr lang="en-US" altLang="ko-KR">
              <a:latin typeface="Times New Roman" charset="0"/>
              <a:ea typeface="Gulim" charset="0"/>
            </a:endParaRPr>
          </a:p>
        </p:txBody>
      </p:sp>
      <p:sp>
        <p:nvSpPr>
          <p:cNvPr id="113666" name="Rectangle 2"/>
          <p:cNvSpPr>
            <a:spLocks noGrp="1" noRot="1" noChangeAspect="1" noChangeArrowheads="1" noTextEdit="1"/>
          </p:cNvSpPr>
          <p:nvPr>
            <p:ph type="sldImg"/>
          </p:nvPr>
        </p:nvSpPr>
        <p:spPr>
          <a:xfrm>
            <a:off x="42863" y="736600"/>
            <a:ext cx="6538912" cy="3678238"/>
          </a:xfrm>
          <a:ln/>
        </p:spPr>
      </p:sp>
      <p:sp>
        <p:nvSpPr>
          <p:cNvPr id="113667" name="Rectangle 3"/>
          <p:cNvSpPr>
            <a:spLocks noGrp="1" noChangeArrowheads="1"/>
          </p:cNvSpPr>
          <p:nvPr>
            <p:ph type="body" idx="1"/>
          </p:nvPr>
        </p:nvSpPr>
        <p:spPr>
          <a:xfrm>
            <a:off x="882650" y="4659313"/>
            <a:ext cx="48577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1076" tIns="45538" rIns="91076" bIns="45538"/>
          <a:lstStyle/>
          <a:p>
            <a:r>
              <a:rPr lang="en-GB" altLang="en-US" noProof="0" dirty="0">
                <a:latin typeface="Times New Roman" charset="0"/>
                <a:ea typeface="MS PGothic" charset="-128"/>
                <a:cs typeface="ＭＳ Ｐゴシック" charset="-128"/>
              </a:rPr>
              <a:t>The </a:t>
            </a:r>
            <a:r>
              <a:rPr lang="en-GB" altLang="en-US" b="1" noProof="0" dirty="0">
                <a:latin typeface="Times New Roman" charset="0"/>
                <a:ea typeface="MS PGothic" charset="-128"/>
                <a:cs typeface="ＭＳ Ｐゴシック" charset="-128"/>
              </a:rPr>
              <a:t>Total Material Requirement (TMR) </a:t>
            </a:r>
            <a:r>
              <a:rPr lang="en-GB" altLang="en-US" noProof="0" dirty="0">
                <a:latin typeface="Times New Roman" charset="0"/>
                <a:ea typeface="MS PGothic" charset="-128"/>
                <a:cs typeface="ＭＳ Ｐゴシック" charset="-128"/>
              </a:rPr>
              <a:t>measures total primary material requirements of production and consumption. It comprises the domestic and foreign share and the used and unused extraction of resources. In so far the TMR includes the „ecological rucksacks“. These consist on the one hand of unused domestic extraction like overburden from coal mining, excavated soil for construction or soil erosion in agriculture. On the other hand, TMR includes all foreign </a:t>
            </a:r>
            <a:r>
              <a:rPr lang="en-GB" altLang="en-US" noProof="0" dirty="0" err="1">
                <a:latin typeface="Times New Roman" charset="0"/>
                <a:ea typeface="MS PGothic" charset="-128"/>
                <a:cs typeface="ＭＳ Ｐゴシック" charset="-128"/>
              </a:rPr>
              <a:t>liye</a:t>
            </a:r>
            <a:r>
              <a:rPr lang="en-GB" altLang="en-US" noProof="0" dirty="0">
                <a:latin typeface="Times New Roman" charset="0"/>
                <a:ea typeface="MS PGothic" charset="-128"/>
                <a:cs typeface="ＭＳ Ｐゴシック" charset="-128"/>
              </a:rPr>
              <a:t>-cycle wide required primary materials, used and unused, which are necessary to provide an imported good (indirect material flows). Thus the TMR constitutes the most comprehensive quantitative Input-indicator (aggregating quantities of all primary material flows besides water and air) for the magnitude of potential environmental pressure through the extraction and use of natural resources. </a:t>
            </a:r>
          </a:p>
          <a:p>
            <a:endParaRPr lang="en-GB" altLang="en-US" noProof="0" dirty="0">
              <a:latin typeface="Times New Roman" charset="0"/>
              <a:ea typeface="MS PGothic"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err="1">
                <a:solidFill>
                  <a:schemeClr val="tx1"/>
                </a:solidFill>
                <a:effectLst/>
                <a:latin typeface="Times New Roman" pitchFamily="18" charset="0"/>
                <a:ea typeface="MS PGothic" pitchFamily="34" charset="-128"/>
                <a:cs typeface="ＭＳ Ｐゴシック" charset="0"/>
              </a:rPr>
              <a:t>Concering</a:t>
            </a:r>
            <a:r>
              <a:rPr lang="en-GB" sz="1200" kern="1200" dirty="0">
                <a:solidFill>
                  <a:schemeClr val="tx1"/>
                </a:solidFill>
                <a:effectLst/>
                <a:latin typeface="Times New Roman" pitchFamily="18" charset="0"/>
                <a:ea typeface="MS PGothic" pitchFamily="34" charset="-128"/>
                <a:cs typeface="ＭＳ Ｐゴシック" charset="0"/>
              </a:rPr>
              <a:t> EU-15 there is clear empirical evidence of burden shifting from growing resource extraction to the outside world, especially to developing countries. Though the </a:t>
            </a:r>
            <a:r>
              <a:rPr lang="en-GB" sz="1200" b="1" kern="1200" dirty="0">
                <a:solidFill>
                  <a:schemeClr val="tx1"/>
                </a:solidFill>
                <a:effectLst/>
                <a:latin typeface="Times New Roman" pitchFamily="18" charset="0"/>
                <a:ea typeface="MS PGothic" pitchFamily="34" charset="-128"/>
                <a:cs typeface="ＭＳ Ｐゴシック" charset="0"/>
              </a:rPr>
              <a:t>domestic TMR </a:t>
            </a:r>
            <a:r>
              <a:rPr lang="en-GB" sz="1200" kern="1200" dirty="0">
                <a:solidFill>
                  <a:schemeClr val="tx1"/>
                </a:solidFill>
                <a:effectLst/>
                <a:latin typeface="Times New Roman" pitchFamily="18" charset="0"/>
                <a:ea typeface="MS PGothic" pitchFamily="34" charset="-128"/>
                <a:cs typeface="ＭＳ Ｐゴシック" charset="0"/>
              </a:rPr>
              <a:t>between 1980 and 1997 in EU-15 absolutely decoupled from GDP-growth, the </a:t>
            </a:r>
            <a:r>
              <a:rPr lang="en-GB" sz="1200" b="1" kern="1200" dirty="0">
                <a:solidFill>
                  <a:schemeClr val="tx1"/>
                </a:solidFill>
                <a:effectLst/>
                <a:latin typeface="Times New Roman" pitchFamily="18" charset="0"/>
                <a:ea typeface="MS PGothic" pitchFamily="34" charset="-128"/>
                <a:cs typeface="ＭＳ Ｐゴシック" charset="0"/>
              </a:rPr>
              <a:t>foreign TMR </a:t>
            </a:r>
            <a:r>
              <a:rPr lang="en-GB" sz="1200" kern="1200" dirty="0">
                <a:solidFill>
                  <a:schemeClr val="tx1"/>
                </a:solidFill>
                <a:effectLst/>
                <a:latin typeface="Times New Roman" pitchFamily="18" charset="0"/>
                <a:ea typeface="MS PGothic" pitchFamily="34" charset="-128"/>
                <a:cs typeface="ＭＳ Ｐゴシック" charset="0"/>
              </a:rPr>
              <a:t>raised in parallel (</a:t>
            </a:r>
            <a:r>
              <a:rPr lang="en-GB" sz="1200" kern="1200" dirty="0" err="1">
                <a:solidFill>
                  <a:schemeClr val="tx1"/>
                </a:solidFill>
                <a:effectLst/>
                <a:latin typeface="Times New Roman" pitchFamily="18" charset="0"/>
                <a:ea typeface="MS PGothic" pitchFamily="34" charset="-128"/>
                <a:cs typeface="ＭＳ Ｐゴシック" charset="0"/>
              </a:rPr>
              <a:t>Bringezu</a:t>
            </a:r>
            <a:r>
              <a:rPr lang="en-GB" sz="1200" kern="1200" dirty="0">
                <a:solidFill>
                  <a:schemeClr val="tx1"/>
                </a:solidFill>
                <a:effectLst/>
                <a:latin typeface="Times New Roman" pitchFamily="18" charset="0"/>
                <a:ea typeface="MS PGothic" pitchFamily="34" charset="-128"/>
                <a:cs typeface="ＭＳ Ｐゴシック" charset="0"/>
              </a:rPr>
              <a:t> et al. 2005). </a:t>
            </a:r>
            <a:endParaRPr lang="en-GB" altLang="en-US" noProof="0" dirty="0">
              <a:latin typeface="Times New Roman" charset="0"/>
              <a:ea typeface="MS PGothic" charset="-128"/>
              <a:cs typeface="ＭＳ Ｐゴシック" charset="-128"/>
            </a:endParaRPr>
          </a:p>
          <a:p>
            <a:endParaRPr lang="de-DE" altLang="en-US" dirty="0">
              <a:latin typeface="Times New Roman" charset="0"/>
              <a:ea typeface="MS PGothic" charset="-128"/>
              <a:cs typeface="ＭＳ Ｐゴシック" charset="-128"/>
            </a:endParaRPr>
          </a:p>
          <a:p>
            <a:endParaRPr lang="de-DE"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16789646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3EF37950-DBEE-E54E-A739-46E7A9F3B4A8}" type="slidenum">
              <a:rPr lang="ko-KR" altLang="en-US">
                <a:latin typeface="Times New Roman" charset="0"/>
                <a:ea typeface="Gulim" charset="0"/>
              </a:rPr>
              <a:pPr/>
              <a:t>31</a:t>
            </a:fld>
            <a:endParaRPr lang="en-US" altLang="ko-KR">
              <a:latin typeface="Times New Roman" charset="0"/>
              <a:ea typeface="Gulim" charset="0"/>
            </a:endParaRPr>
          </a:p>
        </p:txBody>
      </p:sp>
      <p:sp>
        <p:nvSpPr>
          <p:cNvPr id="115714" name="Rectangle 2"/>
          <p:cNvSpPr>
            <a:spLocks noGrp="1" noRot="1" noChangeAspect="1" noChangeArrowheads="1" noTextEdit="1"/>
          </p:cNvSpPr>
          <p:nvPr>
            <p:ph type="sldImg"/>
          </p:nvPr>
        </p:nvSpPr>
        <p:spPr>
          <a:xfrm>
            <a:off x="42863" y="736600"/>
            <a:ext cx="6538912" cy="3678238"/>
          </a:xfrm>
          <a:ln/>
        </p:spPr>
      </p:sp>
      <p:sp>
        <p:nvSpPr>
          <p:cNvPr id="115715" name="Rectangle 3"/>
          <p:cNvSpPr>
            <a:spLocks noGrp="1" noChangeArrowheads="1"/>
          </p:cNvSpPr>
          <p:nvPr>
            <p:ph type="body" idx="1"/>
          </p:nvPr>
        </p:nvSpPr>
        <p:spPr>
          <a:xfrm>
            <a:off x="882650" y="4659313"/>
            <a:ext cx="48577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altLang="en-US" noProof="0" dirty="0">
                <a:latin typeface="Times New Roman" charset="0"/>
                <a:ea typeface="MS PGothic" charset="-128"/>
                <a:cs typeface="ＭＳ Ｐゴシック" charset="-128"/>
              </a:rPr>
              <a:t>80% of overall effort to reduce environmental impact  have focused in the past on 20% of the total risk.</a:t>
            </a:r>
          </a:p>
          <a:p>
            <a:endParaRPr lang="en-GB" altLang="en-US" noProof="0" dirty="0">
              <a:latin typeface="Times New Roman" charset="0"/>
              <a:ea typeface="MS PGothic" charset="-128"/>
              <a:cs typeface="ＭＳ Ｐゴシック" charset="-128"/>
            </a:endParaRPr>
          </a:p>
          <a:p>
            <a:r>
              <a:rPr lang="en-GB" altLang="en-US" noProof="0" dirty="0">
                <a:latin typeface="Times New Roman" charset="0"/>
                <a:ea typeface="MS PGothic" charset="-128"/>
                <a:cs typeface="ＭＳ Ｐゴシック" charset="-128"/>
              </a:rPr>
              <a:t>The hotspot of the environmental impacts of a product is not always in the manufacturing stage, where most efforts are traditionally positioned, but it can be the mining for instance. The environmental impact of mining CRM can reduced by recycling. </a:t>
            </a:r>
          </a:p>
          <a:p>
            <a:endParaRPr lang="en-GB" altLang="en-US" noProof="0" dirty="0">
              <a:latin typeface="Times New Roman" charset="0"/>
              <a:ea typeface="MS PGothic" charset="-128"/>
              <a:cs typeface="ＭＳ Ｐゴシック" charset="-128"/>
            </a:endParaRPr>
          </a:p>
          <a:p>
            <a:r>
              <a:rPr lang="en-GB" altLang="en-US" noProof="0" dirty="0">
                <a:latin typeface="Times New Roman" charset="0"/>
                <a:ea typeface="MS PGothic" charset="-128"/>
                <a:cs typeface="ＭＳ Ｐゴシック" charset="-128"/>
              </a:rPr>
              <a:t>And CRM can help to reduce the environmental in the use phase of cars for example. </a:t>
            </a:r>
          </a:p>
        </p:txBody>
      </p:sp>
    </p:spTree>
    <p:extLst>
      <p:ext uri="{BB962C8B-B14F-4D97-AF65-F5344CB8AC3E}">
        <p14:creationId xmlns:p14="http://schemas.microsoft.com/office/powerpoint/2010/main" val="4242719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3EF37950-DBEE-E54E-A739-46E7A9F3B4A8}" type="slidenum">
              <a:rPr lang="ko-KR" altLang="en-US">
                <a:latin typeface="Times New Roman" charset="0"/>
                <a:ea typeface="Gulim" charset="0"/>
              </a:rPr>
              <a:pPr/>
              <a:t>32</a:t>
            </a:fld>
            <a:endParaRPr lang="en-US" altLang="ko-KR">
              <a:latin typeface="Times New Roman" charset="0"/>
              <a:ea typeface="Gulim" charset="0"/>
            </a:endParaRPr>
          </a:p>
        </p:txBody>
      </p:sp>
      <p:sp>
        <p:nvSpPr>
          <p:cNvPr id="115714" name="Rectangle 2"/>
          <p:cNvSpPr>
            <a:spLocks noGrp="1" noRot="1" noChangeAspect="1" noChangeArrowheads="1" noTextEdit="1"/>
          </p:cNvSpPr>
          <p:nvPr>
            <p:ph type="sldImg"/>
          </p:nvPr>
        </p:nvSpPr>
        <p:spPr>
          <a:xfrm>
            <a:off x="42863" y="736600"/>
            <a:ext cx="6538912" cy="3678238"/>
          </a:xfrm>
          <a:ln/>
        </p:spPr>
      </p:sp>
      <p:sp>
        <p:nvSpPr>
          <p:cNvPr id="115715" name="Rectangle 3"/>
          <p:cNvSpPr>
            <a:spLocks noGrp="1" noChangeArrowheads="1"/>
          </p:cNvSpPr>
          <p:nvPr>
            <p:ph type="body" idx="1"/>
          </p:nvPr>
        </p:nvSpPr>
        <p:spPr>
          <a:xfrm>
            <a:off x="882650" y="4659313"/>
            <a:ext cx="4857750" cy="4414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altLang="en-US" noProof="0" dirty="0">
                <a:latin typeface="Times New Roman" charset="0"/>
                <a:ea typeface="MS PGothic" charset="-128"/>
                <a:cs typeface="ＭＳ Ｐゴシック" charset="-128"/>
              </a:rPr>
              <a:t>Moving towards a more circular economy is a logical proposition. Use less natural resources, reduce pollution, tackle climate change, enhance consumer satisfaction, while also improving the bottom line. The rational path, however, is not always the path of least resistance.</a:t>
            </a:r>
          </a:p>
          <a:p>
            <a:endParaRPr lang="en-GB" altLang="en-US" noProof="0" dirty="0">
              <a:latin typeface="Times New Roman" charset="0"/>
              <a:ea typeface="MS PGothic" charset="-128"/>
              <a:cs typeface="ＭＳ Ｐゴシック" charset="-128"/>
            </a:endParaRPr>
          </a:p>
          <a:p>
            <a:r>
              <a:rPr lang="en-GB" altLang="en-US" noProof="0" dirty="0">
                <a:latin typeface="Times New Roman" charset="0"/>
                <a:ea typeface="MS PGothic" charset="-128"/>
                <a:cs typeface="ＭＳ Ｐゴシック" charset="-128"/>
              </a:rPr>
              <a:t>The circular economy aims to eradicate waste—not just from manufacturing processes, as lean management aspires to do, but systematically, throughout the life cycles and uses of products and their components. Indeed, tight component and product cycles of use and reuse, aided by product design, help define the concept of a circular economy and distinguish it from the linear take–make­–dispose economy, which wastes large amounts of embedded materials, energy, and labour. In a circular economy, the goal for durable components, such as metals and most plastics, is to reuse or upgrade them for other productive applications through as many cycles as possible. This approach contrasts sharply with the linear mind-set embedded in most of today’s industrial operations. Even their terminology—value chain, supply chain, end user—expresses a linear take–make–dispose view.</a:t>
            </a:r>
          </a:p>
          <a:p>
            <a:endParaRPr lang="en-GB" dirty="0"/>
          </a:p>
          <a:p>
            <a:r>
              <a:rPr lang="en-GB" dirty="0"/>
              <a:t>A circular economy seeks to rebuild capital, whether this is financial, manufactured, human, social or natural. This ensures enhanced flows of goods and services. The system diagram illustrates the continuous flow of technical and biological materials through the ‘value circle’. The model distinguishes between technical and biological cycles. Consumption happens only in biological cycles, where food and biologically-based materials (such as cotton or wood) are designed to feed back into the system through processes like composting and anaerobic digestion. These cycles regenerate living systems, such as soil, which provide renewable resources for the economy. Technical cycles recover and restore products, components, and materials through strategies like reuse, repair, remanufacture or (in the last resort) recycling.</a:t>
            </a:r>
          </a:p>
          <a:p>
            <a:endParaRPr lang="en-GB" altLang="en-US" noProof="0" dirty="0">
              <a:latin typeface="Times New Roman" charset="0"/>
              <a:ea typeface="MS PGothic"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en-US" noProof="0" dirty="0">
                <a:latin typeface="Times New Roman" charset="0"/>
                <a:ea typeface="MS PGothic" charset="-128"/>
                <a:cs typeface="ＭＳ Ｐゴシック" charset="-128"/>
              </a:rPr>
              <a:t>For more information: https://</a:t>
            </a:r>
            <a:r>
              <a:rPr lang="en-GB" altLang="en-US" noProof="0" dirty="0" err="1">
                <a:latin typeface="Times New Roman" charset="0"/>
                <a:ea typeface="MS PGothic" charset="-128"/>
                <a:cs typeface="ＭＳ Ｐゴシック" charset="-128"/>
              </a:rPr>
              <a:t>www.mckinsey.com</a:t>
            </a:r>
            <a:r>
              <a:rPr lang="en-GB" altLang="en-US" noProof="0" dirty="0">
                <a:latin typeface="Times New Roman" charset="0"/>
                <a:ea typeface="MS PGothic" charset="-128"/>
                <a:cs typeface="ＭＳ Ｐゴシック" charset="-128"/>
              </a:rPr>
              <a:t>/business-functions/sustainability/our-insights/moving-toward-a-circular-economy</a:t>
            </a:r>
          </a:p>
          <a:p>
            <a:r>
              <a:rPr lang="en-GB" altLang="en-US" noProof="0" dirty="0">
                <a:latin typeface="Times New Roman" charset="0"/>
                <a:ea typeface="MS PGothic" charset="-128"/>
                <a:cs typeface="ＭＳ Ｐゴシック" charset="-128"/>
              </a:rPr>
              <a:t>and https://</a:t>
            </a:r>
            <a:r>
              <a:rPr lang="en-GB" altLang="en-US" noProof="0" dirty="0" err="1">
                <a:latin typeface="Times New Roman" charset="0"/>
                <a:ea typeface="MS PGothic" charset="-128"/>
                <a:cs typeface="ＭＳ Ｐゴシック" charset="-128"/>
              </a:rPr>
              <a:t>www.ellenmacarthurfoundation.org</a:t>
            </a:r>
            <a:r>
              <a:rPr lang="en-GB" altLang="en-US" noProof="0" dirty="0">
                <a:latin typeface="Times New Roman" charset="0"/>
                <a:ea typeface="MS PGothic" charset="-128"/>
                <a:cs typeface="ＭＳ Ｐゴシック" charset="-128"/>
              </a:rPr>
              <a:t>/circular-economy/concept/</a:t>
            </a:r>
          </a:p>
        </p:txBody>
      </p:sp>
    </p:spTree>
    <p:extLst>
      <p:ext uri="{BB962C8B-B14F-4D97-AF65-F5344CB8AC3E}">
        <p14:creationId xmlns:p14="http://schemas.microsoft.com/office/powerpoint/2010/main" val="13466301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For more information: https://</a:t>
            </a:r>
            <a:r>
              <a:rPr lang="fr-FR" dirty="0" err="1"/>
              <a:t>sustainabledevelopment.un.org</a:t>
            </a:r>
            <a:r>
              <a:rPr lang="fr-FR" dirty="0"/>
              <a:t>/?menu=1300</a:t>
            </a:r>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34</a:t>
            </a:fld>
            <a:endParaRPr lang="en-US" altLang="ko-KR"/>
          </a:p>
        </p:txBody>
      </p:sp>
    </p:spTree>
    <p:extLst>
      <p:ext uri="{BB962C8B-B14F-4D97-AF65-F5344CB8AC3E}">
        <p14:creationId xmlns:p14="http://schemas.microsoft.com/office/powerpoint/2010/main" val="3046805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Clustering of the Sustainable Development Goals (SDGs) implies that economies and societies are seen as embedded parts of the biosphere.</a:t>
            </a:r>
          </a:p>
          <a:p>
            <a:endParaRPr lang="en-GB" dirty="0"/>
          </a:p>
          <a:p>
            <a:r>
              <a:rPr lang="en-GB" dirty="0"/>
              <a:t>This model changes our paradigm for development, moving away from the current sectorial approach where social, economic, and ecological development are seen as separate parts. Now, we must transition toward a world logic where the economy serves society so that it evolves within the safe operating space of the planet.</a:t>
            </a:r>
          </a:p>
          <a:p>
            <a:endParaRPr lang="en-GB" dirty="0"/>
          </a:p>
          <a:p>
            <a:r>
              <a:rPr lang="en-GB" dirty="0"/>
              <a:t>For more information: https://</a:t>
            </a:r>
            <a:r>
              <a:rPr lang="en-GB" dirty="0" err="1"/>
              <a:t>www.stockholmresilience.org</a:t>
            </a:r>
            <a:r>
              <a:rPr lang="en-GB" dirty="0"/>
              <a:t>/research/research-news/2016-06-14-how-food-connects-all-the-sdgs.html</a:t>
            </a:r>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35</a:t>
            </a:fld>
            <a:endParaRPr lang="en-US" altLang="ko-KR"/>
          </a:p>
        </p:txBody>
      </p:sp>
    </p:spTree>
    <p:extLst>
      <p:ext uri="{BB962C8B-B14F-4D97-AF65-F5344CB8AC3E}">
        <p14:creationId xmlns:p14="http://schemas.microsoft.com/office/powerpoint/2010/main" val="1668852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t>
            </a:r>
            <a:r>
              <a:rPr lang="en-GB" b="1" dirty="0"/>
              <a:t>circular economy</a:t>
            </a:r>
            <a:r>
              <a:rPr lang="en-GB" dirty="0"/>
              <a:t> </a:t>
            </a:r>
            <a:r>
              <a:rPr lang="en-GB" b="0" dirty="0"/>
              <a:t>holds particular promise for achieving multiple SDGs, including in particular SDG 12 on sustainable consumption and production but also SDGs 6 on energy, 8 on economic growth, 11 on sustainable cities, 13 on climate change, 14 on oceans, and 15 on life on land.</a:t>
            </a:r>
          </a:p>
          <a:p>
            <a:endParaRPr lang="en-GB" dirty="0"/>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36</a:t>
            </a:fld>
            <a:endParaRPr lang="en-US" altLang="ko-KR"/>
          </a:p>
        </p:txBody>
      </p:sp>
    </p:spTree>
    <p:extLst>
      <p:ext uri="{BB962C8B-B14F-4D97-AF65-F5344CB8AC3E}">
        <p14:creationId xmlns:p14="http://schemas.microsoft.com/office/powerpoint/2010/main" val="8621114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SDG 12 on sustainable consumption and production has a key role to play as we can see if we move to the targets defined for this goal.</a:t>
            </a:r>
            <a:endParaRPr lang="en-FR" dirty="0"/>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37</a:t>
            </a:fld>
            <a:endParaRPr lang="en-US" altLang="ko-KR"/>
          </a:p>
        </p:txBody>
      </p:sp>
    </p:spTree>
    <p:extLst>
      <p:ext uri="{BB962C8B-B14F-4D97-AF65-F5344CB8AC3E}">
        <p14:creationId xmlns:p14="http://schemas.microsoft.com/office/powerpoint/2010/main" val="144235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R" dirty="0"/>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38</a:t>
            </a:fld>
            <a:endParaRPr lang="en-US" altLang="ko-KR"/>
          </a:p>
        </p:txBody>
      </p:sp>
    </p:spTree>
    <p:extLst>
      <p:ext uri="{BB962C8B-B14F-4D97-AF65-F5344CB8AC3E}">
        <p14:creationId xmlns:p14="http://schemas.microsoft.com/office/powerpoint/2010/main" val="16211983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more information on the DPSIR framework https://</a:t>
            </a:r>
            <a:r>
              <a:rPr lang="en-US" dirty="0" err="1"/>
              <a:t>www.eea.europa.eu</a:t>
            </a:r>
            <a:r>
              <a:rPr lang="en-US" dirty="0"/>
              <a:t>/publications/TEC25</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In this figure CRM are positioned in the indicator framework of DPSIR /Drivers, Pressures, State, Impacts, Responses). Pressures on the environment come from resource use (materials, including CRM, land, water and energy). These pressures are changing the status of various safeguard subjects: Climate, biodiversity, health and supply security, particular relevant for CRM and not an environmental parameter. The use of CRMs is often done with the aim to mitigate climate change. </a:t>
            </a:r>
            <a:endParaRPr lang="en-GB" dirty="0"/>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41</a:t>
            </a:fld>
            <a:endParaRPr lang="en-US" altLang="ko-KR"/>
          </a:p>
        </p:txBody>
      </p:sp>
    </p:spTree>
    <p:extLst>
      <p:ext uri="{BB962C8B-B14F-4D97-AF65-F5344CB8AC3E}">
        <p14:creationId xmlns:p14="http://schemas.microsoft.com/office/powerpoint/2010/main" val="33674981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FR" dirty="0"/>
              <a:t>In order to measure the contribution of CRMs to sustainable development they need to be included in the most relevant </a:t>
            </a:r>
            <a:r>
              <a:rPr lang="en-GB" sz="1200" b="0" dirty="0">
                <a:solidFill>
                  <a:schemeClr val="accent2"/>
                </a:solidFill>
              </a:rPr>
              <a:t>input-output based industrial ecology assessment tools that are Life cycle Assessment, Material Flow Analysis and Environmentally Extended  Input Output Analysis.</a:t>
            </a:r>
          </a:p>
          <a:p>
            <a:endParaRPr lang="en-GB" sz="1200" b="0" dirty="0">
              <a:solidFill>
                <a:schemeClr val="accent2"/>
              </a:solidFill>
            </a:endParaRPr>
          </a:p>
          <a:p>
            <a:endParaRPr lang="en-GB" sz="1200" b="0" dirty="0">
              <a:solidFill>
                <a:schemeClr val="accent2"/>
              </a:solidFill>
            </a:endParaRPr>
          </a:p>
          <a:p>
            <a:endParaRPr lang="en-GB" sz="1200" b="0" dirty="0">
              <a:solidFill>
                <a:schemeClr val="accent2"/>
              </a:solidFill>
            </a:endParaRPr>
          </a:p>
          <a:p>
            <a:endParaRPr lang="en-FR" dirty="0"/>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42</a:t>
            </a:fld>
            <a:endParaRPr lang="en-US" altLang="ko-KR"/>
          </a:p>
        </p:txBody>
      </p:sp>
    </p:spTree>
    <p:extLst>
      <p:ext uri="{BB962C8B-B14F-4D97-AF65-F5344CB8AC3E}">
        <p14:creationId xmlns:p14="http://schemas.microsoft.com/office/powerpoint/2010/main" val="2691086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6853C64-36E4-8645-AAE3-78EF928C307C}" type="slidenum">
              <a:rPr lang="ko-KR" altLang="en-US">
                <a:latin typeface="Times New Roman" charset="0"/>
                <a:ea typeface="Gulim" charset="0"/>
              </a:rPr>
              <a:pPr/>
              <a:t>4</a:t>
            </a:fld>
            <a:endParaRPr lang="en-US" altLang="ko-KR">
              <a:latin typeface="Times New Roman" charset="0"/>
              <a:ea typeface="Gulim" charset="0"/>
            </a:endParaRPr>
          </a:p>
        </p:txBody>
      </p:sp>
      <p:sp>
        <p:nvSpPr>
          <p:cNvPr id="65538" name="Rectangle 2"/>
          <p:cNvSpPr>
            <a:spLocks noGrp="1" noRot="1" noChangeAspect="1" noChangeArrowheads="1" noTextEdit="1"/>
          </p:cNvSpPr>
          <p:nvPr>
            <p:ph type="sldImg"/>
          </p:nvPr>
        </p:nvSpPr>
        <p:spPr>
          <a:xfrm>
            <a:off x="41275" y="735013"/>
            <a:ext cx="6540500" cy="3679825"/>
          </a:xfrm>
          <a:ln/>
        </p:spPr>
      </p:sp>
      <p:sp>
        <p:nvSpPr>
          <p:cNvPr id="65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fr-FR" altLang="en-US" dirty="0">
                <a:latin typeface="Times New Roman" charset="0"/>
                <a:ea typeface="MS PGothic" charset="-128"/>
                <a:cs typeface="ＭＳ Ｐゴシック" charset="-128"/>
              </a:rPr>
              <a:t>For more information https://</a:t>
            </a:r>
            <a:r>
              <a:rPr lang="fr-FR" altLang="en-US" dirty="0" err="1">
                <a:latin typeface="Times New Roman" charset="0"/>
                <a:ea typeface="MS PGothic" charset="-128"/>
                <a:cs typeface="ＭＳ Ｐゴシック" charset="-128"/>
              </a:rPr>
              <a:t>www.britannica.com</a:t>
            </a:r>
            <a:r>
              <a:rPr lang="fr-FR" altLang="en-US" dirty="0">
                <a:latin typeface="Times New Roman" charset="0"/>
                <a:ea typeface="MS PGothic" charset="-128"/>
                <a:cs typeface="ＭＳ Ｐゴシック" charset="-128"/>
              </a:rPr>
              <a:t>/topic/Brundtland-Report</a:t>
            </a:r>
          </a:p>
        </p:txBody>
      </p:sp>
    </p:spTree>
    <p:extLst>
      <p:ext uri="{BB962C8B-B14F-4D97-AF65-F5344CB8AC3E}">
        <p14:creationId xmlns:p14="http://schemas.microsoft.com/office/powerpoint/2010/main" val="790661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The integration of criticality assessment, herein termed “product-level supply risk assessment” is seen as a complement to environmental life cycle assessment. Two methods explicitly developed for this purpose—Geopolitical Supply Risk (</a:t>
            </a:r>
            <a:r>
              <a:rPr lang="en-GB" noProof="0" dirty="0" err="1"/>
              <a:t>GeoPolRisk</a:t>
            </a:r>
            <a:r>
              <a:rPr lang="en-GB" noProof="0" dirty="0"/>
              <a:t>) and the Integrated Method to Assess Resource Efficiency (ESSENZ) were suggested and interim recommended for use as life cycle impact assessment indicator by the </a:t>
            </a:r>
            <a:r>
              <a:rPr lang="en-GB" sz="1200" b="0" dirty="0">
                <a:solidFill>
                  <a:schemeClr val="accent2"/>
                </a:solidFill>
              </a:rPr>
              <a:t>UNE hosted Life Cycle Initiative, </a:t>
            </a:r>
            <a:r>
              <a:rPr lang="en-GB" noProof="0" dirty="0"/>
              <a:t>based on a set of criteria including considerations of data sources, uncertainties, and other contentious methodological aspects. They can be useful for preliminary assessments of the potential impacts of raw material supply risks on a product system (i.e., “outside-in” impacts) alongside the impacts of a product system on the environment (i.e., “inside-out” impacts). Care is needed to not overlook critical raw materials used in small amounts but nonetheless important to product functionality. </a:t>
            </a:r>
          </a:p>
          <a:p>
            <a:endParaRPr lang="en-GB" noProof="0" dirty="0"/>
          </a:p>
          <a:p>
            <a:r>
              <a:rPr lang="en-GB" noProof="0" dirty="0"/>
              <a:t>For more information UNE (2019) Global Guidance on Environmental Impact Assessment indicators – Volume 2</a:t>
            </a:r>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43</a:t>
            </a:fld>
            <a:endParaRPr lang="en-US" altLang="ko-KR"/>
          </a:p>
        </p:txBody>
      </p:sp>
    </p:spTree>
    <p:extLst>
      <p:ext uri="{BB962C8B-B14F-4D97-AF65-F5344CB8AC3E}">
        <p14:creationId xmlns:p14="http://schemas.microsoft.com/office/powerpoint/2010/main" val="34260016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Supply Risk of CRM includes the risk of conflict (i.e. conflict metals) in relation to the social SDG 16 Peace.</a:t>
            </a:r>
          </a:p>
          <a:p>
            <a:r>
              <a:rPr lang="en-US" dirty="0"/>
              <a:t>CRM are needed for the economic SDGs 8, 9 and 12, that is economic growth, industry &amp; innovation and responsible consumption &amp; production.</a:t>
            </a:r>
          </a:p>
          <a:p>
            <a:r>
              <a:rPr lang="en-US" dirty="0"/>
              <a:t>The latter is the one that focuses and resource efficiency and hence is the link to the circular economy. </a:t>
            </a:r>
          </a:p>
          <a:p>
            <a:r>
              <a:rPr lang="en-US" dirty="0"/>
              <a:t>Evidently, CRMs most “noble” role is the support in mitigation technologies for climate change (SDG 13 – Climate Action).</a:t>
            </a:r>
          </a:p>
          <a:p>
            <a:r>
              <a:rPr lang="en-US" dirty="0"/>
              <a:t>The open question is whether this clean tech role is the most strategic use or rather the general contribution to economic growth or security needs.</a:t>
            </a:r>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44</a:t>
            </a:fld>
            <a:endParaRPr lang="en-US" altLang="ko-KR"/>
          </a:p>
        </p:txBody>
      </p:sp>
    </p:spTree>
    <p:extLst>
      <p:ext uri="{BB962C8B-B14F-4D97-AF65-F5344CB8AC3E}">
        <p14:creationId xmlns:p14="http://schemas.microsoft.com/office/powerpoint/2010/main" val="33205371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45</a:t>
            </a:fld>
            <a:endParaRPr lang="en-US" altLang="ko-KR"/>
          </a:p>
        </p:txBody>
      </p:sp>
    </p:spTree>
    <p:extLst>
      <p:ext uri="{BB962C8B-B14F-4D97-AF65-F5344CB8AC3E}">
        <p14:creationId xmlns:p14="http://schemas.microsoft.com/office/powerpoint/2010/main" val="3586967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4A77B6E-3A52-1145-A9CE-12C8A8E31800}" type="slidenum">
              <a:rPr kumimoji="0" lang="ko-KR" altLang="en-US" sz="1200" b="0" i="0" u="none" strike="noStrike" kern="1200" cap="none" spc="0" normalizeH="0" baseline="0" noProof="0" smtClean="0">
                <a:ln>
                  <a:noFill/>
                </a:ln>
                <a:solidFill>
                  <a:srgbClr val="000000"/>
                </a:solidFill>
                <a:effectLst/>
                <a:uLnTx/>
                <a:uFillTx/>
                <a:latin typeface="Times New Roman" charset="0"/>
                <a:ea typeface="Gulim"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ko-KR" sz="1200" b="0" i="0" u="none" strike="noStrike" kern="1200" cap="none" spc="0" normalizeH="0" baseline="0" noProof="0">
              <a:ln>
                <a:noFill/>
              </a:ln>
              <a:solidFill>
                <a:srgbClr val="000000"/>
              </a:solidFill>
              <a:effectLst/>
              <a:uLnTx/>
              <a:uFillTx/>
              <a:latin typeface="Times New Roman" charset="0"/>
              <a:ea typeface="Gulim" charset="0"/>
              <a:cs typeface="+mn-cs"/>
            </a:endParaRPr>
          </a:p>
        </p:txBody>
      </p:sp>
    </p:spTree>
    <p:extLst>
      <p:ext uri="{BB962C8B-B14F-4D97-AF65-F5344CB8AC3E}">
        <p14:creationId xmlns:p14="http://schemas.microsoft.com/office/powerpoint/2010/main" val="33881724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AF2A0EF-FCA5-054E-BC9B-F4CD1D666A3B}" type="slidenum">
              <a:rPr lang="en-GB" smtClean="0"/>
              <a:t>47</a:t>
            </a:fld>
            <a:endParaRPr lang="en-GB"/>
          </a:p>
        </p:txBody>
      </p:sp>
    </p:spTree>
    <p:extLst>
      <p:ext uri="{BB962C8B-B14F-4D97-AF65-F5344CB8AC3E}">
        <p14:creationId xmlns:p14="http://schemas.microsoft.com/office/powerpoint/2010/main" val="414026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EC665C97-A021-BA45-9892-14E01616887E}" type="slidenum">
              <a:rPr lang="ko-KR" altLang="en-US">
                <a:latin typeface="Times New Roman" charset="0"/>
                <a:ea typeface="Gulim" charset="0"/>
              </a:rPr>
              <a:pPr/>
              <a:t>5</a:t>
            </a:fld>
            <a:endParaRPr lang="en-US" altLang="ko-KR">
              <a:latin typeface="Times New Roman" charset="0"/>
              <a:ea typeface="Gulim" charset="0"/>
            </a:endParaRPr>
          </a:p>
        </p:txBody>
      </p:sp>
      <p:sp>
        <p:nvSpPr>
          <p:cNvPr id="67586" name="Rectangle 2"/>
          <p:cNvSpPr>
            <a:spLocks noGrp="1" noRot="1" noChangeAspect="1" noChangeArrowheads="1" noTextEdit="1"/>
          </p:cNvSpPr>
          <p:nvPr>
            <p:ph type="sldImg"/>
          </p:nvPr>
        </p:nvSpPr>
        <p:spPr>
          <a:xfrm>
            <a:off x="85725" y="760413"/>
            <a:ext cx="6467475" cy="3638550"/>
          </a:xfrm>
          <a:ln/>
        </p:spPr>
      </p:sp>
      <p:sp>
        <p:nvSpPr>
          <p:cNvPr id="67587" name="Rectangle 3"/>
          <p:cNvSpPr>
            <a:spLocks noGrp="1" noChangeArrowheads="1"/>
          </p:cNvSpPr>
          <p:nvPr>
            <p:ph type="body" idx="1"/>
          </p:nvPr>
        </p:nvSpPr>
        <p:spPr>
          <a:xfrm>
            <a:off x="893763" y="4625975"/>
            <a:ext cx="4832350" cy="4478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0114" tIns="45057" rIns="90114" bIns="45057"/>
          <a:lstStyle/>
          <a:p>
            <a:r>
              <a:rPr lang="en-GB" b="0" dirty="0"/>
              <a:t>The Ecological Footprint measures the demand by humans on and the supply of nature.</a:t>
            </a:r>
          </a:p>
          <a:p>
            <a:endParaRPr lang="en-GB" b="0" dirty="0"/>
          </a:p>
          <a:p>
            <a:r>
              <a:rPr lang="en-GB" b="0" dirty="0"/>
              <a:t>On the demand side, the Ecological Footprint measures the ecological assets that a given population requires to produce the natural resources it consumes (including plant-based food and </a:t>
            </a:r>
            <a:r>
              <a:rPr lang="en-GB" b="0" dirty="0" err="1"/>
              <a:t>fiber</a:t>
            </a:r>
            <a:r>
              <a:rPr lang="en-GB" b="0" dirty="0"/>
              <a:t> products, livestock and fish products, timber and other forest products, space for urban infrastructure) and to absorb its waste, especially carbon emissions. The Ecological Footprint tracks the use of six categories of productive surface areas: cropland, grazing land, fishing grounds, built-up land, forest area, and carbon demand on land.</a:t>
            </a:r>
          </a:p>
          <a:p>
            <a:endParaRPr lang="en-GB" b="0" dirty="0"/>
          </a:p>
          <a:p>
            <a:r>
              <a:rPr lang="en-GB" b="0" dirty="0"/>
              <a:t>On the supply side, a city, state or nation’s biocapacity represents the productivity of its ecological assets (including cropland, grazing land, forest land, fishing grounds, and built-up land). These areas, especially if left unharvested, can also absorb much of the waste we generate, especially our carbon emissions.</a:t>
            </a:r>
          </a:p>
          <a:p>
            <a:endParaRPr lang="en-GB" dirty="0"/>
          </a:p>
          <a:p>
            <a:r>
              <a:rPr lang="en-GB" dirty="0"/>
              <a:t>Both the Ecological Footprint and biocapacity are expressed in global hectares—globally comparable, standardized hectares with world average productivity. Each city, state or nation’s Ecological Footprint can be compared to its biocapacity.</a:t>
            </a:r>
          </a:p>
          <a:p>
            <a:endParaRPr lang="en-GB" dirty="0"/>
          </a:p>
          <a:p>
            <a:r>
              <a:rPr lang="en-GB" dirty="0"/>
              <a:t>If a population’s Ecological Footprint exceeds the region’s biocapacity, that region runs an ecological deficit. Its demand for the goods and services that its land and seas can provide—fruits and vegetables, meat, fish, wood, cotton for clothing, and carbon dioxide absorption—exceeds what the region’s ecosystems can renew. A region in ecological deficit meets demand by importing, liquidating its own ecological assets (such as overfishing), and/or emitting carbon dioxide into the atmosphere. If a region’s biocapacity exceeds its Ecological Footprint, it has an ecological reserve.</a:t>
            </a:r>
          </a:p>
          <a:p>
            <a:endParaRPr lang="en-GB" dirty="0"/>
          </a:p>
          <a:p>
            <a:r>
              <a:rPr lang="en-GB" dirty="0"/>
              <a:t>Conceived in 1990 by Mathis </a:t>
            </a:r>
            <a:r>
              <a:rPr lang="en-GB" dirty="0" err="1"/>
              <a:t>Wackernagel</a:t>
            </a:r>
            <a:r>
              <a:rPr lang="en-GB" dirty="0"/>
              <a:t> and William Rees at the University of British Columbia, the Ecological Footprint launched the broader Footprint movement.</a:t>
            </a:r>
          </a:p>
          <a:p>
            <a:endParaRPr lang="en-GB" dirty="0"/>
          </a:p>
          <a:p>
            <a:r>
              <a:rPr lang="en-GB" altLang="en-US" noProof="0" dirty="0">
                <a:latin typeface="Times New Roman" charset="0"/>
                <a:ea typeface="MS PGothic" charset="-128"/>
                <a:cs typeface="ＭＳ Ｐゴシック" charset="-128"/>
              </a:rPr>
              <a:t>For more information: https://</a:t>
            </a:r>
            <a:r>
              <a:rPr lang="en-GB" altLang="en-US" noProof="0" dirty="0" err="1">
                <a:latin typeface="Times New Roman" charset="0"/>
                <a:ea typeface="MS PGothic" charset="-128"/>
                <a:cs typeface="ＭＳ Ｐゴシック" charset="-128"/>
              </a:rPr>
              <a:t>www.footprintnetwork.org</a:t>
            </a:r>
            <a:r>
              <a:rPr lang="en-GB" altLang="en-US" noProof="0" dirty="0">
                <a:latin typeface="Times New Roman" charset="0"/>
                <a:ea typeface="MS PGothic" charset="-128"/>
                <a:cs typeface="ＭＳ Ｐゴシック" charset="-128"/>
              </a:rPr>
              <a:t>/our-work/ecological-footprint/</a:t>
            </a:r>
            <a:endParaRPr lang="en-GB" dirty="0"/>
          </a:p>
          <a:p>
            <a:endParaRPr lang="en-GB" dirty="0"/>
          </a:p>
        </p:txBody>
      </p:sp>
    </p:spTree>
    <p:extLst>
      <p:ext uri="{BB962C8B-B14F-4D97-AF65-F5344CB8AC3E}">
        <p14:creationId xmlns:p14="http://schemas.microsoft.com/office/powerpoint/2010/main" val="15358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noProof="0" dirty="0">
                <a:latin typeface="Times New Roman" charset="0"/>
                <a:ea typeface="MS PGothic" charset="-128"/>
                <a:cs typeface="ＭＳ Ｐゴシック" charset="-128"/>
              </a:rPr>
              <a:t>“Development” is shorthand for committing to well-being for all. “Sustainable” implies that such development must come at no cost to future generations. In other words, development is required to occur within what the planet’s ecosystems are able to replenish season after season, year after year. It needs to operate within the planetary boundaries.</a:t>
            </a:r>
          </a:p>
          <a:p>
            <a:endParaRPr lang="en-GB" altLang="en-US" noProof="0" dirty="0">
              <a:latin typeface="Times New Roman" charset="0"/>
              <a:ea typeface="MS PGothic" charset="-128"/>
              <a:cs typeface="ＭＳ Ｐゴシック" charset="-128"/>
            </a:endParaRPr>
          </a:p>
          <a:p>
            <a:r>
              <a:rPr lang="en-GB" altLang="en-US" noProof="0" dirty="0">
                <a:latin typeface="Times New Roman" charset="0"/>
                <a:ea typeface="MS PGothic" charset="-128"/>
                <a:cs typeface="ＭＳ Ｐゴシック" charset="-128"/>
              </a:rPr>
              <a:t>One simple way to assess sustainable development is by using the Ecological Footprint and the Human Development Index (HDI). An Ecological Footprint less than 1.6 global hectares per person makes those resource demands globally replicable (in 2019). The United Nations considers an HDI over 0.8 to be “very high human development.”</a:t>
            </a:r>
          </a:p>
          <a:p>
            <a:endParaRPr lang="en-GB" altLang="en-US" noProof="0" dirty="0">
              <a:latin typeface="Times New Roman" charset="0"/>
              <a:ea typeface="MS PGothic" charset="-128"/>
              <a:cs typeface="ＭＳ Ｐゴシック"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noProof="0" dirty="0"/>
              <a:t>CRM are needed in most countries to achieve a factor X improvement in resource-efficiency  in order to strive for sustainable development, i.e. moving to the “magic square”-</a:t>
            </a:r>
          </a:p>
          <a:p>
            <a:endParaRPr lang="en-GB" altLang="en-US" noProof="0" dirty="0">
              <a:latin typeface="Times New Roman" charset="0"/>
              <a:ea typeface="MS PGothic" charset="-128"/>
              <a:cs typeface="ＭＳ Ｐゴシック" charset="-128"/>
            </a:endParaRPr>
          </a:p>
          <a:p>
            <a:r>
              <a:rPr lang="en-GB" altLang="en-US" noProof="0" dirty="0">
                <a:latin typeface="Times New Roman" charset="0"/>
                <a:ea typeface="MS PGothic" charset="-128"/>
                <a:cs typeface="ＭＳ Ｐゴシック" charset="-128"/>
              </a:rPr>
              <a:t>For more information </a:t>
            </a:r>
            <a:r>
              <a:rPr lang="en-GB" noProof="0" dirty="0"/>
              <a:t>https://</a:t>
            </a:r>
            <a:r>
              <a:rPr lang="en-GB" noProof="0" dirty="0" err="1"/>
              <a:t>www.footprintnetwork.org</a:t>
            </a:r>
            <a:r>
              <a:rPr lang="en-GB" noProof="0" dirty="0"/>
              <a:t>/our-work/sustainable-development/</a:t>
            </a:r>
          </a:p>
        </p:txBody>
      </p:sp>
      <p:sp>
        <p:nvSpPr>
          <p:cNvPr id="4" name="Slide Number Placeholder 3"/>
          <p:cNvSpPr>
            <a:spLocks noGrp="1"/>
          </p:cNvSpPr>
          <p:nvPr>
            <p:ph type="sldNum" sz="quarter" idx="5"/>
          </p:nvPr>
        </p:nvSpPr>
        <p:spPr/>
        <p:txBody>
          <a:bodyPr/>
          <a:lstStyle/>
          <a:p>
            <a:pPr>
              <a:defRPr/>
            </a:pPr>
            <a:fld id="{F4A77B6E-3A52-1145-A9CE-12C8A8E31800}" type="slidenum">
              <a:rPr lang="ko-KR" altLang="en-US" smtClean="0"/>
              <a:pPr>
                <a:defRPr/>
              </a:pPr>
              <a:t>6</a:t>
            </a:fld>
            <a:endParaRPr lang="en-US" altLang="ko-KR"/>
          </a:p>
        </p:txBody>
      </p:sp>
    </p:spTree>
    <p:extLst>
      <p:ext uri="{BB962C8B-B14F-4D97-AF65-F5344CB8AC3E}">
        <p14:creationId xmlns:p14="http://schemas.microsoft.com/office/powerpoint/2010/main" val="3718182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9E4CBD4-6420-A34A-B7F0-57C8D565BF7B}" type="slidenum">
              <a:rPr lang="es-ES" altLang="en-US">
                <a:latin typeface="Times New Roman" charset="0"/>
                <a:ea typeface="Gulim" charset="0"/>
              </a:rPr>
              <a:pPr/>
              <a:t>7</a:t>
            </a:fld>
            <a:endParaRPr lang="es-ES" altLang="en-US">
              <a:latin typeface="Times New Roman" charset="0"/>
              <a:ea typeface="Gulim" charset="0"/>
            </a:endParaRPr>
          </a:p>
        </p:txBody>
      </p:sp>
      <p:sp>
        <p:nvSpPr>
          <p:cNvPr id="81922" name="Rectangle 2"/>
          <p:cNvSpPr>
            <a:spLocks noGrp="1" noRot="1" noChangeAspect="1" noChangeArrowheads="1" noTextEdit="1"/>
          </p:cNvSpPr>
          <p:nvPr>
            <p:ph type="sldImg"/>
          </p:nvPr>
        </p:nvSpPr>
        <p:spPr>
          <a:xfrm>
            <a:off x="117475" y="782638"/>
            <a:ext cx="6402388" cy="3602037"/>
          </a:xfrm>
          <a:ln/>
        </p:spPr>
      </p:sp>
      <p:sp>
        <p:nvSpPr>
          <p:cNvPr id="81923" name="Rectangle 3"/>
          <p:cNvSpPr>
            <a:spLocks noGrp="1" noChangeArrowheads="1"/>
          </p:cNvSpPr>
          <p:nvPr>
            <p:ph type="body" idx="1"/>
          </p:nvPr>
        </p:nvSpPr>
        <p:spPr>
          <a:xfrm>
            <a:off x="893763" y="4624388"/>
            <a:ext cx="48323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GB" altLang="en-US" dirty="0">
                <a:latin typeface="Times New Roman" charset="0"/>
                <a:ea typeface="MS PGothic" charset="-128"/>
                <a:cs typeface="ＭＳ Ｐゴシック" charset="-128"/>
              </a:rPr>
              <a:t>Part of the CRM 2017 list of the EC is Phosphorus and Phosphate that is the past has been extracted unattainably in Nauru.</a:t>
            </a:r>
          </a:p>
          <a:p>
            <a:endParaRPr lang="en-GB" altLang="en-US" dirty="0">
              <a:latin typeface="Times New Roman" charset="0"/>
              <a:ea typeface="MS PGothic" charset="-128"/>
              <a:cs typeface="ＭＳ Ｐゴシック" charset="-128"/>
            </a:endParaRPr>
          </a:p>
          <a:p>
            <a:r>
              <a:rPr lang="en-GB" altLang="en-US" dirty="0">
                <a:latin typeface="Times New Roman" charset="0"/>
                <a:ea typeface="MS PGothic" charset="-128"/>
                <a:cs typeface="ＭＳ Ｐゴシック" charset="-128"/>
              </a:rPr>
              <a:t>Over a century of phosphate mining has rendered most of the island of Nauru uninhabitable. Extensive mining, in particular after independence, has resulted in a huge loss of traditional culture and the country becoming reliant on foreign aid. </a:t>
            </a:r>
          </a:p>
          <a:p>
            <a:endParaRPr lang="en-GB" altLang="en-US" dirty="0">
              <a:latin typeface="Times New Roman" charset="0"/>
              <a:ea typeface="MS PGothic" charset="-128"/>
              <a:cs typeface="ＭＳ Ｐゴシック" charset="-128"/>
            </a:endParaRPr>
          </a:p>
          <a:p>
            <a:r>
              <a:rPr lang="en-GB" altLang="en-US" dirty="0">
                <a:latin typeface="Times New Roman" charset="0"/>
                <a:ea typeface="MS PGothic" charset="-128"/>
                <a:cs typeface="ＭＳ Ｐゴシック" charset="-128"/>
              </a:rPr>
              <a:t>Nauru is the smallest country in the world, with an area of 21 km2 and population of roughly 13,000. Located in Micronesia, this small island state is heavily dependent on international aid due to its excessive mining of phosphate. “The government estimates that the secondary phosphate deposits have a remaining life of about 30 years” (BBC 2017). The phosphate mining carried out partly by Nauru, but mostly by Australian and British companies, had rendered most of the island both uninhabitable and infertile (about 80% of the surface of the island) by the 1960s, leaving everything but the coastal strip uninhabitable (Klein 2014). With a rise in sea levels due to global temperature rise, Nauru’s entire population is highly vulnerable, as there is nowhere to relocate to.</a:t>
            </a:r>
          </a:p>
          <a:p>
            <a:endParaRPr lang="en-GB" altLang="en-US" dirty="0">
              <a:latin typeface="Times New Roman" charset="0"/>
              <a:ea typeface="MS PGothic" charset="-128"/>
              <a:cs typeface="ＭＳ Ｐゴシック" charset="-128"/>
            </a:endParaRPr>
          </a:p>
          <a:p>
            <a:r>
              <a:rPr lang="en-GB" dirty="0"/>
              <a:t>Environmental Impacts</a:t>
            </a:r>
            <a:r>
              <a:rPr lang="en-GB" b="1" dirty="0"/>
              <a:t>: </a:t>
            </a:r>
            <a:r>
              <a:rPr lang="en-GB" dirty="0"/>
              <a:t>Air pollution, Biodiversity loss (wildlife, </a:t>
            </a:r>
            <a:r>
              <a:rPr lang="en-GB" dirty="0" err="1"/>
              <a:t>agro</a:t>
            </a:r>
            <a:r>
              <a:rPr lang="en-GB" dirty="0"/>
              <a:t>-diversity), Food insecurity (crop damage), Loss of landscape/aesthetic degradation, Soil erosion, Deforestation and loss of vegetation cover, Groundwater pollution or depletion</a:t>
            </a:r>
          </a:p>
          <a:p>
            <a:r>
              <a:rPr lang="en-GB" dirty="0"/>
              <a:t>Health Impacts</a:t>
            </a:r>
            <a:r>
              <a:rPr lang="en-GB" b="1" dirty="0"/>
              <a:t>: </a:t>
            </a:r>
            <a:r>
              <a:rPr lang="en-GB" dirty="0"/>
              <a:t>Malnutrition, Health problems related to alcoholism and prostitution</a:t>
            </a:r>
          </a:p>
          <a:p>
            <a:r>
              <a:rPr lang="en-GB" dirty="0"/>
              <a:t>Socio-economical Impacts</a:t>
            </a:r>
            <a:r>
              <a:rPr lang="en-GB" b="1" dirty="0"/>
              <a:t>: </a:t>
            </a:r>
            <a:r>
              <a:rPr lang="en-GB" dirty="0"/>
              <a:t>Displacement, Loss of livelihood, Loss of traditional knowledge/practices/cultures, Social problems (alcoholism, prostitution, etc..), Violations of human rights, Land dispossession, Loss of landscape/sense of place</a:t>
            </a:r>
            <a:endParaRPr lang="en-GB" altLang="en-US" dirty="0">
              <a:latin typeface="Times New Roman" charset="0"/>
              <a:ea typeface="MS PGothic" charset="-128"/>
              <a:cs typeface="ＭＳ Ｐゴシック" charset="-128"/>
            </a:endParaRPr>
          </a:p>
          <a:p>
            <a:endParaRPr lang="en-GB" altLang="en-US" dirty="0">
              <a:latin typeface="Times New Roman" charset="0"/>
              <a:ea typeface="MS PGothic" charset="-128"/>
              <a:cs typeface="ＭＳ Ｐゴシック" charset="-128"/>
            </a:endParaRPr>
          </a:p>
        </p:txBody>
      </p:sp>
    </p:spTree>
    <p:extLst>
      <p:ext uri="{BB962C8B-B14F-4D97-AF65-F5344CB8AC3E}">
        <p14:creationId xmlns:p14="http://schemas.microsoft.com/office/powerpoint/2010/main" val="1218361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A5216E12-0985-6D4D-89ED-B49DDF561629}" type="slidenum">
              <a:rPr lang="ko-KR" altLang="en-US">
                <a:latin typeface="Times New Roman" charset="0"/>
                <a:ea typeface="Gulim" charset="0"/>
              </a:rPr>
              <a:pPr/>
              <a:t>8</a:t>
            </a:fld>
            <a:endParaRPr lang="en-US" altLang="ko-KR">
              <a:latin typeface="Times New Roman" charset="0"/>
              <a:ea typeface="Gulim" charset="0"/>
            </a:endParaRPr>
          </a:p>
        </p:txBody>
      </p:sp>
      <p:sp>
        <p:nvSpPr>
          <p:cNvPr id="77826" name="Rectangle 2"/>
          <p:cNvSpPr>
            <a:spLocks noGrp="1" noRot="1" noChangeAspect="1" noChangeArrowheads="1" noTextEdit="1"/>
          </p:cNvSpPr>
          <p:nvPr>
            <p:ph type="sldImg"/>
          </p:nvPr>
        </p:nvSpPr>
        <p:spPr>
          <a:xfrm>
            <a:off x="42863" y="736600"/>
            <a:ext cx="6538912" cy="3678238"/>
          </a:xfrm>
          <a:ln/>
        </p:spPr>
      </p:sp>
      <p:sp>
        <p:nvSpPr>
          <p:cNvPr id="77827" name="Rectangle 3"/>
          <p:cNvSpPr>
            <a:spLocks noGrp="1" noChangeArrowheads="1"/>
          </p:cNvSpPr>
          <p:nvPr>
            <p:ph type="body" idx="1"/>
          </p:nvPr>
        </p:nvSpPr>
        <p:spPr>
          <a:xfrm>
            <a:off x="882650" y="4659313"/>
            <a:ext cx="4857750" cy="3775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844" tIns="44922" rIns="89844" bIns="44922"/>
          <a:lstStyle/>
          <a:p>
            <a:r>
              <a:rPr lang="en-GB" sz="1600" dirty="0"/>
              <a:t>Columbite-tantalite — coltan for short — is a dull metallic ore found in major quantities in the eastern areas of Congo. When refined, coltan becomes metallic tantalum, a heat-resistant powder that can hold a high electrical charge. These properties make it a vital element in creating capacitors, the electronic elements that control current flow inside miniature circuit boards. Tantalum capacitors are used in almost all cell phones, laptops, pagers and many other electronics</a:t>
            </a:r>
          </a:p>
          <a:p>
            <a:endParaRPr lang="en-GB" sz="1600" dirty="0"/>
          </a:p>
          <a:p>
            <a:r>
              <a:rPr lang="en-GB" sz="1600" dirty="0"/>
              <a:t>How Is Coltan Mined? </a:t>
            </a:r>
          </a:p>
          <a:p>
            <a:r>
              <a:rPr lang="en-GB" sz="1600" dirty="0"/>
              <a:t>Coltan is mined through a fairly primitive process similar to how gold was mined in California during the 1800s. Dozens of men work together digging large craters in streambeds, scraping away dirt from the surface in order to get to the coltan underground. The workers then slosh water and mud around in large washtubs, allowing the coltan to settle to the bottom due to its heavy weight. A good worker can produce one kilogram of coltan a day.  Coltan mining is very well paid in Congo terms. </a:t>
            </a:r>
          </a:p>
          <a:p>
            <a:endParaRPr lang="en-GB" sz="1600" dirty="0"/>
          </a:p>
          <a:p>
            <a:r>
              <a:rPr lang="en-GB" sz="1600" dirty="0"/>
              <a:t>Financing the Conflict </a:t>
            </a:r>
          </a:p>
          <a:p>
            <a:r>
              <a:rPr lang="en-GB" sz="1600" dirty="0"/>
              <a:t>A highly controversial U.N. Security Council report outlined the alleged exploitation of natural resources, including coltan, from Congo by other countries involved in the current war. There are reports that forces from </a:t>
            </a:r>
            <a:r>
              <a:rPr lang="en-GB" sz="1600" dirty="0" err="1"/>
              <a:t>neighboring</a:t>
            </a:r>
            <a:r>
              <a:rPr lang="en-GB" sz="1600" dirty="0"/>
              <a:t> Rwanda, Uganda and Burundi are involved in smuggling coltan from Congo, using the revenues generated from the high price of coltan to sustain their efforts in the war. All countries involved in the war deny exploiting Congo's natural resources. The path that coltan takes to get from Central Africa to the world market is a highly convoluted one, with legitimate mining operations often being confused with illegal rebel operations, and vice versa, making it difficult to trace the origin. To be safe </a:t>
            </a:r>
            <a:r>
              <a:rPr lang="en-GB" sz="1600" i="0" dirty="0"/>
              <a:t>and in line with the Dodd-Frank act man</a:t>
            </a:r>
            <a:r>
              <a:rPr lang="en-GB" sz="1600" dirty="0"/>
              <a:t>y electronics companies have publicly rejected the use of coltan from anywhere in Congo, instead relying on their main suppliers in Australia. But it may be a case of too late. Much of the coltan illegally stolen from Congo is already in laptops, cell phones and electronics all over the world. </a:t>
            </a:r>
          </a:p>
        </p:txBody>
      </p:sp>
    </p:spTree>
    <p:extLst>
      <p:ext uri="{BB962C8B-B14F-4D97-AF65-F5344CB8AC3E}">
        <p14:creationId xmlns:p14="http://schemas.microsoft.com/office/powerpoint/2010/main" val="171746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fld id="{79E4CBD4-6420-A34A-B7F0-57C8D565BF7B}" type="slidenum">
              <a:rPr lang="es-ES" altLang="en-US">
                <a:latin typeface="Times New Roman" charset="0"/>
                <a:ea typeface="Gulim" charset="0"/>
              </a:rPr>
              <a:pPr/>
              <a:t>9</a:t>
            </a:fld>
            <a:endParaRPr lang="es-ES" altLang="en-US">
              <a:latin typeface="Times New Roman" charset="0"/>
              <a:ea typeface="Gulim" charset="0"/>
            </a:endParaRPr>
          </a:p>
        </p:txBody>
      </p:sp>
      <p:sp>
        <p:nvSpPr>
          <p:cNvPr id="81922" name="Rectangle 2"/>
          <p:cNvSpPr>
            <a:spLocks noGrp="1" noRot="1" noChangeAspect="1" noChangeArrowheads="1" noTextEdit="1"/>
          </p:cNvSpPr>
          <p:nvPr>
            <p:ph type="sldImg"/>
          </p:nvPr>
        </p:nvSpPr>
        <p:spPr>
          <a:xfrm>
            <a:off x="117475" y="782638"/>
            <a:ext cx="6402388" cy="3602037"/>
          </a:xfrm>
          <a:ln/>
        </p:spPr>
      </p:sp>
      <p:sp>
        <p:nvSpPr>
          <p:cNvPr id="81923" name="Rectangle 3"/>
          <p:cNvSpPr>
            <a:spLocks noGrp="1" noChangeArrowheads="1"/>
          </p:cNvSpPr>
          <p:nvPr>
            <p:ph type="body" idx="1"/>
          </p:nvPr>
        </p:nvSpPr>
        <p:spPr>
          <a:xfrm>
            <a:off x="893763" y="4624388"/>
            <a:ext cx="483235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GB" altLang="en-US" dirty="0">
                <a:latin typeface="Times New Roman" charset="0"/>
                <a:ea typeface="MS PGothic" charset="-128"/>
                <a:cs typeface="ＭＳ Ｐゴシック" charset="-128"/>
              </a:rPr>
              <a:t>Backyard recycling of e-waste by burring and leaching to get mainly gold back has negative impacts on workers' health and the environment.</a:t>
            </a:r>
          </a:p>
        </p:txBody>
      </p:sp>
    </p:spTree>
    <p:extLst>
      <p:ext uri="{BB962C8B-B14F-4D97-AF65-F5344CB8AC3E}">
        <p14:creationId xmlns:p14="http://schemas.microsoft.com/office/powerpoint/2010/main" val="2066053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3.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1484789"/>
            <a:ext cx="10363200" cy="1470025"/>
          </a:xfrm>
        </p:spPr>
        <p:txBody>
          <a:bodyPr>
            <a:normAutofit/>
          </a:bodyPr>
          <a:lstStyle>
            <a:lvl1pPr>
              <a:defRPr sz="4800" b="1"/>
            </a:lvl1pPr>
          </a:lstStyle>
          <a:p>
            <a:r>
              <a:rPr lang="en-US" noProof="0" dirty="0" err="1"/>
              <a:t>Modifiez</a:t>
            </a:r>
            <a:r>
              <a:rPr lang="en-US" noProof="0" dirty="0"/>
              <a:t> le style du </a:t>
            </a:r>
            <a:r>
              <a:rPr lang="en-US" noProof="0" dirty="0" err="1"/>
              <a:t>titre</a:t>
            </a:r>
            <a:endParaRPr lang="en-US" noProof="0" dirty="0"/>
          </a:p>
        </p:txBody>
      </p:sp>
      <p:sp>
        <p:nvSpPr>
          <p:cNvPr id="3" name="Sous-titre 2"/>
          <p:cNvSpPr>
            <a:spLocks noGrp="1"/>
          </p:cNvSpPr>
          <p:nvPr>
            <p:ph type="subTitle" idx="1"/>
          </p:nvPr>
        </p:nvSpPr>
        <p:spPr>
          <a:xfrm>
            <a:off x="1828800" y="3429000"/>
            <a:ext cx="8534400" cy="1752600"/>
          </a:xfrm>
        </p:spPr>
        <p:txBody>
          <a:bodyPr>
            <a:normAutofit/>
          </a:bodyPr>
          <a:lstStyle>
            <a:lvl1pPr marL="0" indent="0" algn="ctr">
              <a:buNone/>
              <a:defRPr sz="3600">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noProof="0" dirty="0" err="1"/>
              <a:t>Modifiez</a:t>
            </a:r>
            <a:r>
              <a:rPr lang="en-US" noProof="0" dirty="0"/>
              <a:t> le style des sous-</a:t>
            </a:r>
            <a:r>
              <a:rPr lang="en-US" noProof="0" dirty="0" err="1"/>
              <a:t>titres</a:t>
            </a:r>
            <a:r>
              <a:rPr lang="en-US" noProof="0" dirty="0"/>
              <a:t> du masque</a:t>
            </a:r>
          </a:p>
        </p:txBody>
      </p:sp>
    </p:spTree>
    <p:extLst>
      <p:ext uri="{BB962C8B-B14F-4D97-AF65-F5344CB8AC3E}">
        <p14:creationId xmlns:p14="http://schemas.microsoft.com/office/powerpoint/2010/main" val="2131758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5" name="Espace réservé du pied de page 4"/>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6" name="Espace réservé du numéro de diapositive 5"/>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3EF3A7AD-9D2D-5F4F-ACB4-3AB51A5FA834}" type="slidenum">
              <a:rPr lang="en-US" altLang="en-US"/>
              <a:pPr>
                <a:defRPr/>
              </a:pPr>
              <a:t>‹#›</a:t>
            </a:fld>
            <a:endParaRPr lang="en-US" altLang="en-US"/>
          </a:p>
        </p:txBody>
      </p:sp>
    </p:spTree>
    <p:extLst>
      <p:ext uri="{BB962C8B-B14F-4D97-AF65-F5344CB8AC3E}">
        <p14:creationId xmlns:p14="http://schemas.microsoft.com/office/powerpoint/2010/main" val="1012566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3"/>
            <a:ext cx="27432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4643"/>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5" name="Espace réservé du pied de page 4"/>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6" name="Espace réservé du numéro de diapositive 5"/>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BD191C04-2E52-3548-9EA5-63E41033B369}" type="slidenum">
              <a:rPr lang="en-US" altLang="en-US"/>
              <a:pPr>
                <a:defRPr/>
              </a:pPr>
              <a:t>‹#›</a:t>
            </a:fld>
            <a:endParaRPr lang="en-US" altLang="en-US"/>
          </a:p>
        </p:txBody>
      </p:sp>
    </p:spTree>
    <p:extLst>
      <p:ext uri="{BB962C8B-B14F-4D97-AF65-F5344CB8AC3E}">
        <p14:creationId xmlns:p14="http://schemas.microsoft.com/office/powerpoint/2010/main" val="1550242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42603" y="41280"/>
            <a:ext cx="146896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8537" y="44453"/>
            <a:ext cx="2520951"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312587" y="5707068"/>
            <a:ext cx="117898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595285" y="5762625"/>
            <a:ext cx="2639483"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378704" y="5707068"/>
            <a:ext cx="173143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914400" y="1484789"/>
            <a:ext cx="10363200" cy="1470025"/>
          </a:xfrm>
        </p:spPr>
        <p:txBody>
          <a:bodyPr>
            <a:normAutofit/>
          </a:bodyPr>
          <a:lstStyle>
            <a:lvl1pPr>
              <a:defRPr sz="4800" b="1"/>
            </a:lvl1pPr>
          </a:lstStyle>
          <a:p>
            <a:r>
              <a:rPr lang="en-US" noProof="0" dirty="0" err="1"/>
              <a:t>Modifiez</a:t>
            </a:r>
            <a:r>
              <a:rPr lang="en-US" noProof="0" dirty="0"/>
              <a:t> le style du </a:t>
            </a:r>
            <a:r>
              <a:rPr lang="en-US" noProof="0" dirty="0" err="1"/>
              <a:t>titre</a:t>
            </a:r>
            <a:endParaRPr lang="en-US" noProof="0" dirty="0"/>
          </a:p>
        </p:txBody>
      </p:sp>
      <p:sp>
        <p:nvSpPr>
          <p:cNvPr id="3" name="Sous-titre 2"/>
          <p:cNvSpPr>
            <a:spLocks noGrp="1"/>
          </p:cNvSpPr>
          <p:nvPr>
            <p:ph type="subTitle" idx="1"/>
          </p:nvPr>
        </p:nvSpPr>
        <p:spPr>
          <a:xfrm>
            <a:off x="1828800" y="3429000"/>
            <a:ext cx="8534400" cy="1752600"/>
          </a:xfrm>
        </p:spPr>
        <p:txBody>
          <a:bodyPr>
            <a:normAutofit/>
          </a:bodyPr>
          <a:lstStyle>
            <a:lvl1pPr marL="0" indent="0" algn="ctr">
              <a:buNone/>
              <a:defRPr sz="3600">
                <a:solidFill>
                  <a:schemeClr val="tx1">
                    <a:lumMod val="65000"/>
                    <a:lumOff val="3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noProof="0" dirty="0" err="1"/>
              <a:t>Modifiez</a:t>
            </a:r>
            <a:r>
              <a:rPr lang="en-US" noProof="0" dirty="0"/>
              <a:t> le style des sous-</a:t>
            </a:r>
            <a:r>
              <a:rPr lang="en-US" noProof="0" dirty="0" err="1"/>
              <a:t>titres</a:t>
            </a:r>
            <a:r>
              <a:rPr lang="en-US" noProof="0" dirty="0"/>
              <a:t> du masque</a:t>
            </a:r>
          </a:p>
        </p:txBody>
      </p:sp>
    </p:spTree>
    <p:extLst>
      <p:ext uri="{BB962C8B-B14F-4D97-AF65-F5344CB8AC3E}">
        <p14:creationId xmlns:p14="http://schemas.microsoft.com/office/powerpoint/2010/main" val="1655117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84470" y="41275"/>
            <a:ext cx="97155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736" y="44455"/>
            <a:ext cx="166793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a:spLocks noChangeArrowheads="1"/>
          </p:cNvSpPr>
          <p:nvPr userDrawn="1"/>
        </p:nvSpPr>
        <p:spPr bwMode="auto">
          <a:xfrm>
            <a:off x="611722" y="6453191"/>
            <a:ext cx="3887731"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defRPr/>
            </a:pPr>
            <a:r>
              <a:rPr lang="en-US" sz="1200" i="1">
                <a:solidFill>
                  <a:srgbClr val="7F7F7F"/>
                </a:solidFill>
                <a:latin typeface="Calibri" pitchFamily="34" charset="0"/>
              </a:rPr>
              <a:t>2014-2015 - Licence Pro : Impact Environnemental - Cours 2</a:t>
            </a:r>
          </a:p>
        </p:txBody>
      </p:sp>
      <p:sp>
        <p:nvSpPr>
          <p:cNvPr id="7" name="ZoneTexte 6"/>
          <p:cNvSpPr txBox="1">
            <a:spLocks noChangeArrowheads="1"/>
          </p:cNvSpPr>
          <p:nvPr userDrawn="1"/>
        </p:nvSpPr>
        <p:spPr bwMode="auto">
          <a:xfrm>
            <a:off x="11370735" y="6453189"/>
            <a:ext cx="774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pPr eaLnBrk="1" hangingPunct="1">
              <a:defRPr/>
            </a:pPr>
            <a:fld id="{C73A6DEF-14A8-7A43-A320-DFF0F4CC1B4A}" type="slidenum">
              <a:rPr lang="en-US" altLang="en-US" sz="1400" smtClean="0">
                <a:solidFill>
                  <a:srgbClr val="7F7F7F"/>
                </a:solidFill>
                <a:latin typeface="Calibri" charset="0"/>
              </a:rPr>
              <a:pPr eaLnBrk="1" hangingPunct="1">
                <a:defRPr/>
              </a:pPr>
              <a:t>‹#›</a:t>
            </a:fld>
            <a:endParaRPr lang="en-US" altLang="en-US" sz="1400">
              <a:solidFill>
                <a:srgbClr val="7F7F7F"/>
              </a:solidFill>
              <a:latin typeface="Calibri" charset="0"/>
            </a:endParaRPr>
          </a:p>
        </p:txBody>
      </p:sp>
      <p:sp>
        <p:nvSpPr>
          <p:cNvPr id="3" name="Espace réservé du contenu 2"/>
          <p:cNvSpPr>
            <a:spLocks noGrp="1"/>
          </p:cNvSpPr>
          <p:nvPr>
            <p:ph idx="1"/>
          </p:nvPr>
        </p:nvSpPr>
        <p:spPr>
          <a:xfrm>
            <a:off x="609600" y="1600200"/>
            <a:ext cx="10972800" cy="4709120"/>
          </a:xfrm>
        </p:spPr>
        <p:txBody>
          <a:bodyPr/>
          <a:lstStyle>
            <a:lvl2pPr>
              <a:defRPr>
                <a:solidFill>
                  <a:srgbClr val="88A945"/>
                </a:solidFill>
              </a:defRPr>
            </a:lvl2pPr>
          </a:lstStyle>
          <a:p>
            <a:pPr lvl="0"/>
            <a:r>
              <a:rPr lang="en-US" noProof="0" dirty="0" err="1"/>
              <a:t>Modifiez</a:t>
            </a:r>
            <a:r>
              <a:rPr lang="en-US" noProof="0" dirty="0"/>
              <a:t>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17" name="Titre 16"/>
          <p:cNvSpPr>
            <a:spLocks noGrp="1"/>
          </p:cNvSpPr>
          <p:nvPr>
            <p:ph type="title"/>
          </p:nvPr>
        </p:nvSpPr>
        <p:spPr/>
        <p:txBody>
          <a:bodyPr/>
          <a:lstStyle/>
          <a:p>
            <a:r>
              <a:rPr lang="en-US" noProof="0" dirty="0" err="1"/>
              <a:t>Modifiez</a:t>
            </a:r>
            <a:r>
              <a:rPr lang="en-US" noProof="0" dirty="0"/>
              <a:t> le style du </a:t>
            </a:r>
            <a:r>
              <a:rPr lang="en-US" noProof="0" dirty="0" err="1"/>
              <a:t>titre</a:t>
            </a:r>
            <a:endParaRPr lang="en-US" noProof="0" dirty="0"/>
          </a:p>
        </p:txBody>
      </p:sp>
    </p:spTree>
    <p:extLst>
      <p:ext uri="{BB962C8B-B14F-4D97-AF65-F5344CB8AC3E}">
        <p14:creationId xmlns:p14="http://schemas.microsoft.com/office/powerpoint/2010/main" val="12011680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5"/>
            <a:ext cx="103632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5" name="Espace réservé du pied de page 4"/>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6" name="Espace réservé du numéro de diapositive 5"/>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63CE918-D926-6442-B61A-439CD28EBEAD}" type="slidenum">
              <a:rPr lang="en-US" altLang="en-US"/>
              <a:pPr>
                <a:defRPr/>
              </a:pPr>
              <a:t>‹#›</a:t>
            </a:fld>
            <a:endParaRPr lang="en-US" altLang="en-US"/>
          </a:p>
        </p:txBody>
      </p:sp>
    </p:spTree>
    <p:extLst>
      <p:ext uri="{BB962C8B-B14F-4D97-AF65-F5344CB8AC3E}">
        <p14:creationId xmlns:p14="http://schemas.microsoft.com/office/powerpoint/2010/main" val="16854706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6" name="Espace réservé du pied de page 5"/>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7" name="Espace réservé du numéro de diapositive 6"/>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96594B14-4308-6A47-920B-0BA7AB32CE06}" type="slidenum">
              <a:rPr lang="en-US" altLang="en-US"/>
              <a:pPr>
                <a:defRPr/>
              </a:pPr>
              <a:t>‹#›</a:t>
            </a:fld>
            <a:endParaRPr lang="en-US" altLang="en-US"/>
          </a:p>
        </p:txBody>
      </p:sp>
    </p:spTree>
    <p:extLst>
      <p:ext uri="{BB962C8B-B14F-4D97-AF65-F5344CB8AC3E}">
        <p14:creationId xmlns:p14="http://schemas.microsoft.com/office/powerpoint/2010/main" val="249099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8" name="Espace réservé du pied de page 7"/>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9" name="Espace réservé du numéro de diapositive 8"/>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C97BD4D5-E10F-8444-AAA3-1AEBF97AD65B}" type="slidenum">
              <a:rPr lang="en-US" altLang="en-US"/>
              <a:pPr>
                <a:defRPr/>
              </a:pPr>
              <a:t>‹#›</a:t>
            </a:fld>
            <a:endParaRPr lang="en-US" altLang="en-US"/>
          </a:p>
        </p:txBody>
      </p:sp>
    </p:spTree>
    <p:extLst>
      <p:ext uri="{BB962C8B-B14F-4D97-AF65-F5344CB8AC3E}">
        <p14:creationId xmlns:p14="http://schemas.microsoft.com/office/powerpoint/2010/main" val="1165517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4" name="Espace réservé du pied de page 3"/>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5" name="Espace réservé du numéro de diapositive 4"/>
          <p:cNvSpPr>
            <a:spLocks noGrp="1"/>
          </p:cNvSpPr>
          <p:nvPr>
            <p:ph type="sldNum" sz="quarter" idx="12"/>
          </p:nvPr>
        </p:nvSpPr>
        <p:spPr>
          <a:xfrm>
            <a:off x="11277600" y="6087307"/>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lang="en-US" altLang="en-US" sz="1400" kern="1200">
                <a:solidFill>
                  <a:schemeClr val="tx1">
                    <a:lumMod val="50000"/>
                    <a:lumOff val="50000"/>
                  </a:schemeClr>
                </a:solidFill>
                <a:latin typeface="Tahoma" charset="0"/>
                <a:ea typeface="MS PGothic" charset="-128"/>
                <a:cs typeface="+mn-cs"/>
              </a:defRPr>
            </a:lvl1pPr>
          </a:lstStyle>
          <a:p>
            <a:pPr>
              <a:defRPr/>
            </a:pPr>
            <a:fld id="{AB14D795-1DF5-8A4A-B21F-85B219287501}" type="slidenum">
              <a:rPr lang="fr-FR" smtClean="0"/>
              <a:pPr>
                <a:defRPr/>
              </a:pPr>
              <a:t>‹#›</a:t>
            </a:fld>
            <a:endParaRPr lang="fr-FR" dirty="0"/>
          </a:p>
        </p:txBody>
      </p:sp>
      <p:sp>
        <p:nvSpPr>
          <p:cNvPr id="6" name="Textfeld 10"/>
          <p:cNvSpPr txBox="1"/>
          <p:nvPr userDrawn="1"/>
        </p:nvSpPr>
        <p:spPr>
          <a:xfrm>
            <a:off x="9713469" y="6477001"/>
            <a:ext cx="2474976" cy="307777"/>
          </a:xfrm>
          <a:prstGeom prst="rect">
            <a:avLst/>
          </a:prstGeom>
          <a:noFill/>
        </p:spPr>
        <p:txBody>
          <a:bodyPr wrap="square" rtlCol="0">
            <a:spAutoFit/>
          </a:bodyPr>
          <a:lstStyle/>
          <a:p>
            <a:r>
              <a:rPr lang="en-GB" sz="1400" dirty="0">
                <a:solidFill>
                  <a:schemeClr val="tx1">
                    <a:lumMod val="50000"/>
                    <a:lumOff val="50000"/>
                  </a:schemeClr>
                </a:solidFill>
              </a:rPr>
              <a:t>© Guido Sonnemann, 2019</a:t>
            </a:r>
          </a:p>
        </p:txBody>
      </p:sp>
    </p:spTree>
    <p:extLst>
      <p:ext uri="{BB962C8B-B14F-4D97-AF65-F5344CB8AC3E}">
        <p14:creationId xmlns:p14="http://schemas.microsoft.com/office/powerpoint/2010/main" val="1648698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3" name="Espace réservé du pied de page 2"/>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4" name="Espace réservé du numéro de diapositive 3"/>
          <p:cNvSpPr>
            <a:spLocks noGrp="1"/>
          </p:cNvSpPr>
          <p:nvPr>
            <p:ph type="sldNum" sz="quarter" idx="12"/>
          </p:nvPr>
        </p:nvSpPr>
        <p:spPr>
          <a:xfrm>
            <a:off x="10744202" y="6173792"/>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D9B51BC8-197E-614D-B60E-17B5885CF42F}" type="slidenum">
              <a:rPr lang="en-US" altLang="en-US"/>
              <a:pPr>
                <a:defRPr/>
              </a:pPr>
              <a:t>‹#›</a:t>
            </a:fld>
            <a:endParaRPr lang="en-US" altLang="en-US"/>
          </a:p>
        </p:txBody>
      </p:sp>
      <p:sp>
        <p:nvSpPr>
          <p:cNvPr id="5" name="Textfeld 10"/>
          <p:cNvSpPr txBox="1"/>
          <p:nvPr userDrawn="1"/>
        </p:nvSpPr>
        <p:spPr>
          <a:xfrm>
            <a:off x="9713469" y="6477001"/>
            <a:ext cx="2474976" cy="307777"/>
          </a:xfrm>
          <a:prstGeom prst="rect">
            <a:avLst/>
          </a:prstGeom>
          <a:noFill/>
        </p:spPr>
        <p:txBody>
          <a:bodyPr wrap="square" rtlCol="0">
            <a:spAutoFit/>
          </a:bodyPr>
          <a:lstStyle/>
          <a:p>
            <a:r>
              <a:rPr lang="en-GB" sz="1400" dirty="0">
                <a:solidFill>
                  <a:schemeClr val="tx1">
                    <a:lumMod val="50000"/>
                    <a:lumOff val="50000"/>
                  </a:schemeClr>
                </a:solidFill>
              </a:rPr>
              <a:t>© Guido Sonnemann, 2019</a:t>
            </a:r>
          </a:p>
        </p:txBody>
      </p:sp>
    </p:spTree>
    <p:extLst>
      <p:ext uri="{BB962C8B-B14F-4D97-AF65-F5344CB8AC3E}">
        <p14:creationId xmlns:p14="http://schemas.microsoft.com/office/powerpoint/2010/main" val="690645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6" name="Espace réservé du pied de page 5"/>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7" name="Espace réservé du numéro de diapositive 6"/>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A7F7EBC1-BE4C-5E48-846D-BE328FE71C03}" type="slidenum">
              <a:rPr lang="en-US" altLang="en-US"/>
              <a:pPr>
                <a:defRPr/>
              </a:pPr>
              <a:t>‹#›</a:t>
            </a:fld>
            <a:endParaRPr lang="en-US" altLang="en-US"/>
          </a:p>
        </p:txBody>
      </p:sp>
    </p:spTree>
    <p:extLst>
      <p:ext uri="{BB962C8B-B14F-4D97-AF65-F5344CB8AC3E}">
        <p14:creationId xmlns:p14="http://schemas.microsoft.com/office/powerpoint/2010/main" val="537907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184470" y="41275"/>
            <a:ext cx="971551"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7736" y="44455"/>
            <a:ext cx="166793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ZoneTexte 5"/>
          <p:cNvSpPr txBox="1">
            <a:spLocks noChangeArrowheads="1"/>
          </p:cNvSpPr>
          <p:nvPr userDrawn="1"/>
        </p:nvSpPr>
        <p:spPr bwMode="auto">
          <a:xfrm>
            <a:off x="611719" y="6453191"/>
            <a:ext cx="778933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eaLnBrk="1" hangingPunct="1">
              <a:defRPr/>
            </a:pPr>
            <a:r>
              <a:rPr lang="fr-FR" sz="1200" i="1">
                <a:solidFill>
                  <a:srgbClr val="7F7F7F"/>
                </a:solidFill>
                <a:latin typeface="Calibri" pitchFamily="34" charset="0"/>
              </a:rPr>
              <a:t>2013-2014 – Master Ecologie Humaine : ACV– Applications et introduction au logiciel</a:t>
            </a:r>
          </a:p>
        </p:txBody>
      </p:sp>
      <p:sp>
        <p:nvSpPr>
          <p:cNvPr id="7" name="ZoneTexte 6"/>
          <p:cNvSpPr txBox="1">
            <a:spLocks noChangeArrowheads="1"/>
          </p:cNvSpPr>
          <p:nvPr userDrawn="1"/>
        </p:nvSpPr>
        <p:spPr bwMode="auto">
          <a:xfrm>
            <a:off x="11370735" y="6453189"/>
            <a:ext cx="774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MS PGothic" charset="-128"/>
              </a:defRPr>
            </a:lvl1pPr>
            <a:lvl2pPr marL="742950" indent="-285750">
              <a:defRPr>
                <a:solidFill>
                  <a:schemeClr val="tx1"/>
                </a:solidFill>
                <a:latin typeface="Tahoma" charset="0"/>
                <a:ea typeface="MS PGothic" charset="-128"/>
              </a:defRPr>
            </a:lvl2pPr>
            <a:lvl3pPr marL="1143000" indent="-228600">
              <a:defRPr>
                <a:solidFill>
                  <a:schemeClr val="tx1"/>
                </a:solidFill>
                <a:latin typeface="Tahoma" charset="0"/>
                <a:ea typeface="MS PGothic" charset="-128"/>
              </a:defRPr>
            </a:lvl3pPr>
            <a:lvl4pPr marL="1600200" indent="-228600">
              <a:defRPr>
                <a:solidFill>
                  <a:schemeClr val="tx1"/>
                </a:solidFill>
                <a:latin typeface="Tahoma" charset="0"/>
                <a:ea typeface="MS PGothic" charset="-128"/>
              </a:defRPr>
            </a:lvl4pPr>
            <a:lvl5pPr marL="2057400" indent="-228600">
              <a:defRPr>
                <a:solidFill>
                  <a:schemeClr val="tx1"/>
                </a:solidFill>
                <a:latin typeface="Tahoma" charset="0"/>
                <a:ea typeface="MS PGothic" charset="-128"/>
              </a:defRPr>
            </a:lvl5pPr>
            <a:lvl6pPr marL="2514600" indent="-228600" eaLnBrk="0" fontAlgn="base" hangingPunct="0">
              <a:spcBef>
                <a:spcPct val="0"/>
              </a:spcBef>
              <a:spcAft>
                <a:spcPct val="0"/>
              </a:spcAft>
              <a:defRPr>
                <a:solidFill>
                  <a:schemeClr val="tx1"/>
                </a:solidFill>
                <a:latin typeface="Tahoma" charset="0"/>
                <a:ea typeface="MS PGothic" charset="-128"/>
              </a:defRPr>
            </a:lvl6pPr>
            <a:lvl7pPr marL="2971800" indent="-228600" eaLnBrk="0" fontAlgn="base" hangingPunct="0">
              <a:spcBef>
                <a:spcPct val="0"/>
              </a:spcBef>
              <a:spcAft>
                <a:spcPct val="0"/>
              </a:spcAft>
              <a:defRPr>
                <a:solidFill>
                  <a:schemeClr val="tx1"/>
                </a:solidFill>
                <a:latin typeface="Tahoma" charset="0"/>
                <a:ea typeface="MS PGothic" charset="-128"/>
              </a:defRPr>
            </a:lvl7pPr>
            <a:lvl8pPr marL="3429000" indent="-228600" eaLnBrk="0" fontAlgn="base" hangingPunct="0">
              <a:spcBef>
                <a:spcPct val="0"/>
              </a:spcBef>
              <a:spcAft>
                <a:spcPct val="0"/>
              </a:spcAft>
              <a:defRPr>
                <a:solidFill>
                  <a:schemeClr val="tx1"/>
                </a:solidFill>
                <a:latin typeface="Tahoma" charset="0"/>
                <a:ea typeface="MS PGothic" charset="-128"/>
              </a:defRPr>
            </a:lvl8pPr>
            <a:lvl9pPr marL="3886200" indent="-228600" eaLnBrk="0" fontAlgn="base" hangingPunct="0">
              <a:spcBef>
                <a:spcPct val="0"/>
              </a:spcBef>
              <a:spcAft>
                <a:spcPct val="0"/>
              </a:spcAft>
              <a:defRPr>
                <a:solidFill>
                  <a:schemeClr val="tx1"/>
                </a:solidFill>
                <a:latin typeface="Tahoma" charset="0"/>
                <a:ea typeface="MS PGothic" charset="-128"/>
              </a:defRPr>
            </a:lvl9pPr>
          </a:lstStyle>
          <a:p>
            <a:pPr eaLnBrk="1" hangingPunct="1">
              <a:defRPr/>
            </a:pPr>
            <a:fld id="{5394C3DC-8BC5-C64C-8027-6CCB23F8BA70}" type="slidenum">
              <a:rPr lang="en-US" altLang="en-US" sz="1400" smtClean="0">
                <a:solidFill>
                  <a:srgbClr val="7F7F7F"/>
                </a:solidFill>
                <a:latin typeface="Calibri" charset="0"/>
              </a:rPr>
              <a:pPr eaLnBrk="1" hangingPunct="1">
                <a:defRPr/>
              </a:pPr>
              <a:t>‹#›</a:t>
            </a:fld>
            <a:endParaRPr lang="en-US" altLang="en-US" sz="1400">
              <a:solidFill>
                <a:srgbClr val="7F7F7F"/>
              </a:solidFill>
              <a:latin typeface="Calibri" charset="0"/>
            </a:endParaRPr>
          </a:p>
        </p:txBody>
      </p:sp>
      <p:sp>
        <p:nvSpPr>
          <p:cNvPr id="3" name="Espace réservé du contenu 2"/>
          <p:cNvSpPr>
            <a:spLocks noGrp="1"/>
          </p:cNvSpPr>
          <p:nvPr>
            <p:ph idx="1"/>
          </p:nvPr>
        </p:nvSpPr>
        <p:spPr>
          <a:xfrm>
            <a:off x="609600" y="1600200"/>
            <a:ext cx="10972800" cy="4709120"/>
          </a:xfrm>
        </p:spPr>
        <p:txBody>
          <a:bodyPr/>
          <a:lstStyle>
            <a:lvl2pPr>
              <a:defRPr>
                <a:solidFill>
                  <a:srgbClr val="88A945"/>
                </a:solidFill>
              </a:defRPr>
            </a:lvl2pPr>
          </a:lstStyle>
          <a:p>
            <a:pPr lvl="0"/>
            <a:r>
              <a:rPr lang="en-US" noProof="0" dirty="0" err="1"/>
              <a:t>Modifiez</a:t>
            </a:r>
            <a:r>
              <a:rPr lang="en-US" noProof="0" dirty="0"/>
              <a:t> les styles du </a:t>
            </a:r>
            <a:r>
              <a:rPr lang="en-US" noProof="0" dirty="0" err="1"/>
              <a:t>texte</a:t>
            </a:r>
            <a:r>
              <a:rPr lang="en-US" noProof="0" dirty="0"/>
              <a:t> du masque</a:t>
            </a:r>
          </a:p>
          <a:p>
            <a:pPr lvl="1"/>
            <a:r>
              <a:rPr lang="en-US" noProof="0" dirty="0" err="1"/>
              <a:t>Deuxième</a:t>
            </a:r>
            <a:r>
              <a:rPr lang="en-US" noProof="0" dirty="0"/>
              <a:t> </a:t>
            </a:r>
            <a:r>
              <a:rPr lang="en-US" noProof="0" dirty="0" err="1"/>
              <a:t>niveau</a:t>
            </a:r>
            <a:endParaRPr lang="en-US" noProof="0" dirty="0"/>
          </a:p>
          <a:p>
            <a:pPr lvl="2"/>
            <a:r>
              <a:rPr lang="en-US" noProof="0" dirty="0" err="1"/>
              <a:t>Troisième</a:t>
            </a:r>
            <a:r>
              <a:rPr lang="en-US" noProof="0" dirty="0"/>
              <a:t> </a:t>
            </a:r>
            <a:r>
              <a:rPr lang="en-US" noProof="0" dirty="0" err="1"/>
              <a:t>niveau</a:t>
            </a:r>
            <a:endParaRPr lang="en-US" noProof="0" dirty="0"/>
          </a:p>
          <a:p>
            <a:pPr lvl="3"/>
            <a:r>
              <a:rPr lang="en-US" noProof="0" dirty="0" err="1"/>
              <a:t>Quatrième</a:t>
            </a:r>
            <a:r>
              <a:rPr lang="en-US" noProof="0" dirty="0"/>
              <a:t> </a:t>
            </a:r>
            <a:r>
              <a:rPr lang="en-US" noProof="0" dirty="0" err="1"/>
              <a:t>niveau</a:t>
            </a:r>
            <a:endParaRPr lang="en-US" noProof="0" dirty="0"/>
          </a:p>
          <a:p>
            <a:pPr lvl="4"/>
            <a:r>
              <a:rPr lang="en-US" noProof="0" dirty="0" err="1"/>
              <a:t>Cinquième</a:t>
            </a:r>
            <a:r>
              <a:rPr lang="en-US" noProof="0" dirty="0"/>
              <a:t> </a:t>
            </a:r>
            <a:r>
              <a:rPr lang="en-US" noProof="0" dirty="0" err="1"/>
              <a:t>niveau</a:t>
            </a:r>
            <a:endParaRPr lang="en-US" noProof="0" dirty="0"/>
          </a:p>
        </p:txBody>
      </p:sp>
      <p:sp>
        <p:nvSpPr>
          <p:cNvPr id="17" name="Titre 16"/>
          <p:cNvSpPr>
            <a:spLocks noGrp="1"/>
          </p:cNvSpPr>
          <p:nvPr>
            <p:ph type="title"/>
          </p:nvPr>
        </p:nvSpPr>
        <p:spPr/>
        <p:txBody>
          <a:bodyPr/>
          <a:lstStyle/>
          <a:p>
            <a:r>
              <a:rPr lang="en-US" noProof="0" dirty="0" err="1"/>
              <a:t>Modifiez</a:t>
            </a:r>
            <a:r>
              <a:rPr lang="en-US" noProof="0" dirty="0"/>
              <a:t> le style du </a:t>
            </a:r>
            <a:r>
              <a:rPr lang="en-US" noProof="0" dirty="0" err="1"/>
              <a:t>titre</a:t>
            </a:r>
            <a:endParaRPr lang="en-US" noProof="0" dirty="0"/>
          </a:p>
        </p:txBody>
      </p:sp>
    </p:spTree>
    <p:extLst>
      <p:ext uri="{BB962C8B-B14F-4D97-AF65-F5344CB8AC3E}">
        <p14:creationId xmlns:p14="http://schemas.microsoft.com/office/powerpoint/2010/main" val="19918467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6" name="Espace réservé du pied de page 5"/>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7" name="Espace réservé du numéro de diapositive 6"/>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64F8F127-8939-6248-9FD0-8A858455211B}" type="slidenum">
              <a:rPr lang="en-US" altLang="en-US"/>
              <a:pPr>
                <a:defRPr/>
              </a:pPr>
              <a:t>‹#›</a:t>
            </a:fld>
            <a:endParaRPr lang="en-US" altLang="en-US"/>
          </a:p>
        </p:txBody>
      </p:sp>
    </p:spTree>
    <p:extLst>
      <p:ext uri="{BB962C8B-B14F-4D97-AF65-F5344CB8AC3E}">
        <p14:creationId xmlns:p14="http://schemas.microsoft.com/office/powerpoint/2010/main" val="1851657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5" name="Espace réservé du pied de page 4"/>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6" name="Espace réservé du numéro de diapositive 5"/>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8C97466-C7B5-2147-951B-E3DFD0308D3D}" type="slidenum">
              <a:rPr lang="en-US" altLang="en-US"/>
              <a:pPr>
                <a:defRPr/>
              </a:pPr>
              <a:t>‹#›</a:t>
            </a:fld>
            <a:endParaRPr lang="en-US" altLang="en-US"/>
          </a:p>
        </p:txBody>
      </p:sp>
    </p:spTree>
    <p:extLst>
      <p:ext uri="{BB962C8B-B14F-4D97-AF65-F5344CB8AC3E}">
        <p14:creationId xmlns:p14="http://schemas.microsoft.com/office/powerpoint/2010/main" val="1614510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3"/>
            <a:ext cx="2743200" cy="5851525"/>
          </a:xfrm>
        </p:spPr>
        <p:txBody>
          <a:bodyPr vert="eaVert"/>
          <a:lstStyle/>
          <a:p>
            <a:r>
              <a:rPr lang="fr-FR"/>
              <a:t>Modifiez le style du titre</a:t>
            </a:r>
            <a:endParaRPr lang="en-US"/>
          </a:p>
        </p:txBody>
      </p:sp>
      <p:sp>
        <p:nvSpPr>
          <p:cNvPr id="3" name="Espace réservé du texte vertical 2"/>
          <p:cNvSpPr>
            <a:spLocks noGrp="1"/>
          </p:cNvSpPr>
          <p:nvPr>
            <p:ph type="body" orient="vert" idx="1"/>
          </p:nvPr>
        </p:nvSpPr>
        <p:spPr>
          <a:xfrm>
            <a:off x="609600" y="274643"/>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5" name="Espace réservé du pied de page 4"/>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n-ea"/>
              </a:defRPr>
            </a:lvl1pPr>
          </a:lstStyle>
          <a:p>
            <a:pPr>
              <a:defRPr/>
            </a:pPr>
            <a:endParaRPr lang="en-US"/>
          </a:p>
        </p:txBody>
      </p:sp>
      <p:sp>
        <p:nvSpPr>
          <p:cNvPr id="6" name="Espace réservé du numéro de diapositive 5"/>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1F131D53-032F-9046-A01D-B5BA83086130}" type="slidenum">
              <a:rPr lang="en-US" altLang="en-US"/>
              <a:pPr>
                <a:defRPr/>
              </a:pPr>
              <a:t>‹#›</a:t>
            </a:fld>
            <a:endParaRPr lang="en-US" altLang="en-US"/>
          </a:p>
        </p:txBody>
      </p:sp>
    </p:spTree>
    <p:extLst>
      <p:ext uri="{BB962C8B-B14F-4D97-AF65-F5344CB8AC3E}">
        <p14:creationId xmlns:p14="http://schemas.microsoft.com/office/powerpoint/2010/main" val="16250012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483350"/>
            <a:ext cx="781049" cy="476250"/>
          </a:xfrm>
          <a:prstGeom prst="rect">
            <a:avLst/>
          </a:prstGeom>
          <a:ln/>
        </p:spPr>
        <p:txBody>
          <a:bodyPr/>
          <a:lstStyle>
            <a:lvl1pPr>
              <a:defRPr lang="en-US" altLang="en-US" sz="1400" kern="1200" smtClean="0">
                <a:solidFill>
                  <a:schemeClr val="tx1">
                    <a:lumMod val="50000"/>
                    <a:lumOff val="50000"/>
                  </a:schemeClr>
                </a:solidFill>
                <a:latin typeface="Tahoma" charset="0"/>
                <a:ea typeface="MS PGothic" charset="-128"/>
                <a:cs typeface="+mn-cs"/>
              </a:defRPr>
            </a:lvl1pPr>
          </a:lstStyle>
          <a:p>
            <a:pPr>
              <a:defRPr/>
            </a:pPr>
            <a:fld id="{D0734138-17A1-7049-A855-81525DA032A1}" type="slidenum">
              <a:rPr lang="fr-FR" smtClean="0"/>
              <a:pPr>
                <a:defRPr/>
              </a:pPr>
              <a:t>‹#›</a:t>
            </a:fld>
            <a:endParaRPr lang="fr-FR" dirty="0"/>
          </a:p>
        </p:txBody>
      </p:sp>
      <p:sp>
        <p:nvSpPr>
          <p:cNvPr id="9" name="Textfeld 10"/>
          <p:cNvSpPr txBox="1"/>
          <p:nvPr userDrawn="1"/>
        </p:nvSpPr>
        <p:spPr>
          <a:xfrm>
            <a:off x="9713469" y="6477001"/>
            <a:ext cx="2474976" cy="307777"/>
          </a:xfrm>
          <a:prstGeom prst="rect">
            <a:avLst/>
          </a:prstGeom>
          <a:noFill/>
        </p:spPr>
        <p:txBody>
          <a:bodyPr wrap="square" rtlCol="0">
            <a:spAutoFit/>
          </a:bodyPr>
          <a:lstStyle/>
          <a:p>
            <a:r>
              <a:rPr lang="en-GB" sz="1400" dirty="0">
                <a:solidFill>
                  <a:schemeClr val="tx1">
                    <a:lumMod val="50000"/>
                    <a:lumOff val="50000"/>
                  </a:schemeClr>
                </a:solidFill>
              </a:rPr>
              <a:t>© Guido Sonnemann, 2019</a:t>
            </a:r>
          </a:p>
        </p:txBody>
      </p:sp>
    </p:spTree>
    <p:extLst>
      <p:ext uri="{BB962C8B-B14F-4D97-AF65-F5344CB8AC3E}">
        <p14:creationId xmlns:p14="http://schemas.microsoft.com/office/powerpoint/2010/main" val="4241915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46251" y="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1828800" y="1828800"/>
            <a:ext cx="5080000" cy="4114800"/>
          </a:xfrm>
        </p:spPr>
        <p:txBody>
          <a:bodyPr/>
          <a:lstStyle/>
          <a:p>
            <a:pPr lvl="0"/>
            <a:endParaRPr lang="en-US" noProof="0"/>
          </a:p>
        </p:txBody>
      </p:sp>
      <p:sp>
        <p:nvSpPr>
          <p:cNvPr id="4" name="Text Placeholder 3"/>
          <p:cNvSpPr>
            <a:spLocks noGrp="1"/>
          </p:cNvSpPr>
          <p:nvPr>
            <p:ph type="body" sz="half" idx="2"/>
          </p:nvPr>
        </p:nvSpPr>
        <p:spPr>
          <a:xfrm>
            <a:off x="7112000" y="18288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a:prstGeom prst="rect">
            <a:avLst/>
          </a:prstGeom>
        </p:spPr>
        <p:txBody>
          <a:bodyPr/>
          <a:lstStyle>
            <a:lvl1pPr>
              <a:defRPr/>
            </a:lvl1pPr>
          </a:lstStyle>
          <a:p>
            <a:pPr>
              <a:defRPr/>
            </a:pPr>
            <a:endParaRPr lang="en-US" altLang="ko-KR"/>
          </a:p>
        </p:txBody>
      </p:sp>
      <p:sp>
        <p:nvSpPr>
          <p:cNvPr id="6" name="Footer Placeholder 5"/>
          <p:cNvSpPr>
            <a:spLocks noGrp="1"/>
          </p:cNvSpPr>
          <p:nvPr>
            <p:ph type="ftr" sz="quarter" idx="11"/>
          </p:nvPr>
        </p:nvSpPr>
        <p:spPr>
          <a:xfrm>
            <a:off x="4165600" y="6248400"/>
            <a:ext cx="3860800" cy="457200"/>
          </a:xfrm>
          <a:prstGeom prst="rect">
            <a:avLst/>
          </a:prstGeom>
        </p:spPr>
        <p:txBody>
          <a:bodyPr/>
          <a:lstStyle>
            <a:lvl1pPr>
              <a:defRPr>
                <a:ea typeface="MS PGothic" charset="-128"/>
              </a:defRPr>
            </a:lvl1pPr>
          </a:lstStyle>
          <a:p>
            <a:pPr>
              <a:defRPr/>
            </a:pPr>
            <a:endParaRPr lang="en-US" altLang="ko-KR"/>
          </a:p>
        </p:txBody>
      </p:sp>
      <p:sp>
        <p:nvSpPr>
          <p:cNvPr id="7" name="Slide Number Placeholder 6"/>
          <p:cNvSpPr>
            <a:spLocks noGrp="1"/>
          </p:cNvSpPr>
          <p:nvPr>
            <p:ph type="sldNum" sz="quarter" idx="12"/>
          </p:nvPr>
        </p:nvSpPr>
        <p:spPr>
          <a:xfrm>
            <a:off x="11230611" y="5964936"/>
            <a:ext cx="863600" cy="457200"/>
          </a:xfrm>
          <a:prstGeom prst="rect">
            <a:avLst/>
          </a:prstGeom>
        </p:spPr>
        <p:txBody>
          <a:bodyPr/>
          <a:lstStyle>
            <a:lvl1pPr>
              <a:defRPr/>
            </a:lvl1pPr>
          </a:lstStyle>
          <a:p>
            <a:pPr>
              <a:defRPr/>
            </a:pPr>
            <a:fld id="{9465FB4C-877D-494B-AA47-A01CA57218F2}" type="slidenum">
              <a:rPr lang="ko-KR" altLang="en-US"/>
              <a:pPr>
                <a:defRPr/>
              </a:pPr>
              <a:t>‹#›</a:t>
            </a:fld>
            <a:endParaRPr lang="en-US" altLang="ko-KR"/>
          </a:p>
        </p:txBody>
      </p:sp>
      <p:sp>
        <p:nvSpPr>
          <p:cNvPr id="8" name="Textfeld 10"/>
          <p:cNvSpPr txBox="1"/>
          <p:nvPr userDrawn="1"/>
        </p:nvSpPr>
        <p:spPr>
          <a:xfrm>
            <a:off x="9713469" y="6477001"/>
            <a:ext cx="2474976" cy="307777"/>
          </a:xfrm>
          <a:prstGeom prst="rect">
            <a:avLst/>
          </a:prstGeom>
          <a:noFill/>
        </p:spPr>
        <p:txBody>
          <a:bodyPr wrap="square" rtlCol="0">
            <a:spAutoFit/>
          </a:bodyPr>
          <a:lstStyle/>
          <a:p>
            <a:r>
              <a:rPr lang="en-GB" sz="1400" dirty="0">
                <a:solidFill>
                  <a:schemeClr val="tx1">
                    <a:lumMod val="50000"/>
                    <a:lumOff val="50000"/>
                  </a:schemeClr>
                </a:solidFill>
              </a:rPr>
              <a:t>© Guido </a:t>
            </a:r>
            <a:r>
              <a:rPr lang="en-GB" sz="1400" dirty="0" err="1">
                <a:solidFill>
                  <a:schemeClr val="tx1">
                    <a:lumMod val="50000"/>
                    <a:lumOff val="50000"/>
                  </a:schemeClr>
                </a:solidFill>
              </a:rPr>
              <a:t>Sonnemann</a:t>
            </a:r>
            <a:r>
              <a:rPr lang="en-GB" sz="1400" dirty="0">
                <a:solidFill>
                  <a:schemeClr val="tx1">
                    <a:lumMod val="50000"/>
                    <a:lumOff val="50000"/>
                  </a:schemeClr>
                </a:solidFill>
              </a:rPr>
              <a:t>, 2018</a:t>
            </a:r>
          </a:p>
        </p:txBody>
      </p:sp>
    </p:spTree>
    <p:extLst>
      <p:ext uri="{BB962C8B-B14F-4D97-AF65-F5344CB8AC3E}">
        <p14:creationId xmlns:p14="http://schemas.microsoft.com/office/powerpoint/2010/main" val="2149588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5"/>
            <a:ext cx="10363200" cy="1362075"/>
          </a:xfrm>
        </p:spPr>
        <p:txBody>
          <a:bodyPr anchor="t"/>
          <a:lstStyle>
            <a:lvl1pPr algn="l">
              <a:defRPr sz="4000" b="1" cap="all"/>
            </a:lvl1pPr>
          </a:lstStyle>
          <a:p>
            <a:r>
              <a:rPr lang="fr-FR"/>
              <a:t>Modifiez le style du titre</a:t>
            </a:r>
            <a:endParaRPr lang="en-US"/>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5" name="Espace réservé du pied de page 4"/>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6" name="Espace réservé du numéro de diapositive 5"/>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64C31BA6-FDC9-094C-A775-A95081479369}" type="slidenum">
              <a:rPr lang="en-US" altLang="en-US"/>
              <a:pPr>
                <a:defRPr/>
              </a:pPr>
              <a:t>‹#›</a:t>
            </a:fld>
            <a:endParaRPr lang="en-US" altLang="en-US"/>
          </a:p>
        </p:txBody>
      </p:sp>
    </p:spTree>
    <p:extLst>
      <p:ext uri="{BB962C8B-B14F-4D97-AF65-F5344CB8AC3E}">
        <p14:creationId xmlns:p14="http://schemas.microsoft.com/office/powerpoint/2010/main" val="1992531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u contenu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contenu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e la date 4"/>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6" name="Espace réservé du pied de page 5"/>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7" name="Espace réservé du numéro de diapositive 6"/>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0AB023E4-9184-E64F-ACCD-18BAA5401C4C}" type="slidenum">
              <a:rPr lang="en-US" altLang="en-US"/>
              <a:pPr>
                <a:defRPr/>
              </a:pPr>
              <a:t>‹#›</a:t>
            </a:fld>
            <a:endParaRPr lang="en-US" altLang="en-US"/>
          </a:p>
        </p:txBody>
      </p:sp>
    </p:spTree>
    <p:extLst>
      <p:ext uri="{BB962C8B-B14F-4D97-AF65-F5344CB8AC3E}">
        <p14:creationId xmlns:p14="http://schemas.microsoft.com/office/powerpoint/2010/main" val="623988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endParaRPr lang="en-US"/>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texte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7" name="Espace réservé de la date 6"/>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8" name="Espace réservé du pied de page 7"/>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9" name="Espace réservé du numéro de diapositive 8"/>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E446A21-6E7E-3244-A3D8-9CA8DD06A4A2}" type="slidenum">
              <a:rPr lang="en-US" altLang="en-US"/>
              <a:pPr>
                <a:defRPr/>
              </a:pPr>
              <a:t>‹#›</a:t>
            </a:fld>
            <a:endParaRPr lang="en-US" altLang="en-US"/>
          </a:p>
        </p:txBody>
      </p:sp>
    </p:spTree>
    <p:extLst>
      <p:ext uri="{BB962C8B-B14F-4D97-AF65-F5344CB8AC3E}">
        <p14:creationId xmlns:p14="http://schemas.microsoft.com/office/powerpoint/2010/main" val="1205718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en-US"/>
          </a:p>
        </p:txBody>
      </p:sp>
      <p:sp>
        <p:nvSpPr>
          <p:cNvPr id="3" name="Espace réservé de la date 2"/>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4" name="Espace réservé du pied de page 3"/>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5" name="Espace réservé du numéro de diapositive 4"/>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22412E63-3D80-0048-9DEB-46F1CB5C2148}" type="slidenum">
              <a:rPr lang="en-US" altLang="en-US"/>
              <a:pPr>
                <a:defRPr/>
              </a:pPr>
              <a:t>‹#›</a:t>
            </a:fld>
            <a:endParaRPr lang="en-US" altLang="en-US"/>
          </a:p>
        </p:txBody>
      </p:sp>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407835" y="5724530"/>
            <a:ext cx="11811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35335" y="5595938"/>
            <a:ext cx="1344084"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668171" y="5729292"/>
            <a:ext cx="1468967"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44105" y="5732467"/>
            <a:ext cx="2520951"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705352" y="5732463"/>
            <a:ext cx="2734733"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896602" y="36803"/>
            <a:ext cx="1218588"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2400" y="48994"/>
            <a:ext cx="209126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930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3" name="Espace réservé du pied de page 2"/>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4" name="Espace réservé du numéro de diapositive 3"/>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30F93365-9877-0143-BD26-7596585E2AC6}" type="slidenum">
              <a:rPr lang="en-US" altLang="en-US"/>
              <a:pPr>
                <a:defRPr/>
              </a:pPr>
              <a:t>‹#›</a:t>
            </a:fld>
            <a:endParaRPr lang="en-US" altLang="en-US"/>
          </a:p>
        </p:txBody>
      </p:sp>
    </p:spTree>
    <p:extLst>
      <p:ext uri="{BB962C8B-B14F-4D97-AF65-F5344CB8AC3E}">
        <p14:creationId xmlns:p14="http://schemas.microsoft.com/office/powerpoint/2010/main" val="2082379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2000" b="1"/>
            </a:lvl1pPr>
          </a:lstStyle>
          <a:p>
            <a:r>
              <a:rPr lang="fr-FR"/>
              <a:t>Modifiez le style du titre</a:t>
            </a:r>
            <a:endParaRPr lang="en-US"/>
          </a:p>
        </p:txBody>
      </p:sp>
      <p:sp>
        <p:nvSpPr>
          <p:cNvPr id="3" name="Espace réservé du contenu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6" name="Espace réservé du pied de page 5"/>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7" name="Espace réservé du numéro de diapositive 6"/>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A3E88AC4-9B7F-DA48-B77C-4C9581C17709}" type="slidenum">
              <a:rPr lang="en-US" altLang="en-US"/>
              <a:pPr>
                <a:defRPr/>
              </a:pPr>
              <a:t>‹#›</a:t>
            </a:fld>
            <a:endParaRPr lang="en-US" altLang="en-US"/>
          </a:p>
        </p:txBody>
      </p:sp>
    </p:spTree>
    <p:extLst>
      <p:ext uri="{BB962C8B-B14F-4D97-AF65-F5344CB8AC3E}">
        <p14:creationId xmlns:p14="http://schemas.microsoft.com/office/powerpoint/2010/main" val="1017832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Modifiez le style du titre</a:t>
            </a:r>
            <a:endParaRPr lang="en-US"/>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a:xfrm>
            <a:off x="609600" y="6356355"/>
            <a:ext cx="2844800"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6" name="Espace réservé du pied de page 5"/>
          <p:cNvSpPr>
            <a:spLocks noGrp="1"/>
          </p:cNvSpPr>
          <p:nvPr>
            <p:ph type="ftr" sz="quarter" idx="11"/>
          </p:nvPr>
        </p:nvSpPr>
        <p:spPr>
          <a:xfrm>
            <a:off x="624419" y="6356355"/>
            <a:ext cx="9984316" cy="365125"/>
          </a:xfrm>
          <a:prstGeom prst="rect">
            <a:avLst/>
          </a:prstGeom>
        </p:spPr>
        <p:txBody>
          <a:bodyPr/>
          <a:lstStyle>
            <a:lvl1pPr eaLnBrk="1" fontAlgn="auto" hangingPunct="1">
              <a:spcBef>
                <a:spcPts val="0"/>
              </a:spcBef>
              <a:spcAft>
                <a:spcPts val="0"/>
              </a:spcAft>
              <a:defRPr>
                <a:solidFill>
                  <a:prstClr val="black"/>
                </a:solidFill>
                <a:latin typeface="Calibri"/>
                <a:ea typeface="MS PGothic" pitchFamily="34" charset="-128"/>
                <a:cs typeface="+mn-cs"/>
              </a:defRPr>
            </a:lvl1pPr>
          </a:lstStyle>
          <a:p>
            <a:pPr>
              <a:defRPr/>
            </a:pPr>
            <a:endParaRPr lang="en-US"/>
          </a:p>
        </p:txBody>
      </p:sp>
      <p:sp>
        <p:nvSpPr>
          <p:cNvPr id="7" name="Espace réservé du numéro de diapositive 6"/>
          <p:cNvSpPr>
            <a:spLocks noGrp="1"/>
          </p:cNvSpPr>
          <p:nvPr>
            <p:ph type="sldNum" sz="quarter" idx="12"/>
          </p:nvPr>
        </p:nvSpPr>
        <p:spPr>
          <a:xfrm>
            <a:off x="10801354" y="6356355"/>
            <a:ext cx="781049"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000000"/>
                </a:solidFill>
                <a:latin typeface="Calibri" charset="0"/>
              </a:defRPr>
            </a:lvl1pPr>
          </a:lstStyle>
          <a:p>
            <a:pPr>
              <a:defRPr/>
            </a:pPr>
            <a:fld id="{70AD46F4-DFF1-F143-A71F-0D1BE2A00934}" type="slidenum">
              <a:rPr lang="en-US" altLang="en-US"/>
              <a:pPr>
                <a:defRPr/>
              </a:pPr>
              <a:t>‹#›</a:t>
            </a:fld>
            <a:endParaRPr lang="en-US" altLang="en-US"/>
          </a:p>
        </p:txBody>
      </p:sp>
    </p:spTree>
    <p:extLst>
      <p:ext uri="{BB962C8B-B14F-4D97-AF65-F5344CB8AC3E}">
        <p14:creationId xmlns:p14="http://schemas.microsoft.com/office/powerpoint/2010/main" val="2009932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Espace réservé du titre 1"/>
          <p:cNvSpPr>
            <a:spLocks noGrp="1"/>
          </p:cNvSpPr>
          <p:nvPr>
            <p:ph type="title"/>
          </p:nvPr>
        </p:nvSpPr>
        <p:spPr bwMode="auto">
          <a:xfrm>
            <a:off x="1697567" y="115888"/>
            <a:ext cx="91037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ltLang="en-US"/>
              <a:t>Modifiez le style du titre</a:t>
            </a:r>
            <a:endParaRPr lang="en-US" altLang="en-US"/>
          </a:p>
        </p:txBody>
      </p:sp>
      <p:sp>
        <p:nvSpPr>
          <p:cNvPr id="15363" name="Espace réservé du texte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ltLang="en-US"/>
              <a:t>Modifiez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en-US" altLang="en-US"/>
          </a:p>
        </p:txBody>
      </p:sp>
    </p:spTree>
  </p:cSld>
  <p:clrMap bg1="lt1" tx1="dk1" bg2="lt2" tx2="dk2" accent1="accent1" accent2="accent2" accent3="accent3" accent4="accent4" accent5="accent5" accent6="accent6" hlink="hlink" folHlink="folHlink"/>
  <p:sldLayoutIdLst>
    <p:sldLayoutId id="2147484441" r:id="rId1"/>
    <p:sldLayoutId id="2147484442" r:id="rId2"/>
    <p:sldLayoutId id="2147484443" r:id="rId3"/>
    <p:sldLayoutId id="2147484444" r:id="rId4"/>
    <p:sldLayoutId id="2147484445" r:id="rId5"/>
    <p:sldLayoutId id="2147484446" r:id="rId6"/>
    <p:sldLayoutId id="2147484447" r:id="rId7"/>
    <p:sldLayoutId id="2147484448" r:id="rId8"/>
    <p:sldLayoutId id="2147484449" r:id="rId9"/>
    <p:sldLayoutId id="2147484450" r:id="rId10"/>
    <p:sldLayoutId id="2147484451" r:id="rId11"/>
  </p:sldLayoutIdLst>
  <p:hf hdr="0" ftr="0" dt="0"/>
  <p:txStyles>
    <p:titleStyle>
      <a:lvl1pPr algn="ctr" rtl="0" eaLnBrk="0" fontAlgn="base" hangingPunct="0">
        <a:spcBef>
          <a:spcPct val="0"/>
        </a:spcBef>
        <a:spcAft>
          <a:spcPct val="0"/>
        </a:spcAft>
        <a:defRPr sz="4000" b="1" kern="1200">
          <a:solidFill>
            <a:srgbClr val="376092"/>
          </a:solidFill>
          <a:latin typeface="+mj-lt"/>
          <a:ea typeface="MS PGothic" pitchFamily="34" charset="-128"/>
          <a:cs typeface="ＭＳ Ｐゴシック" charset="0"/>
        </a:defRPr>
      </a:lvl1pPr>
      <a:lvl2pPr algn="ctr" rtl="0" eaLnBrk="0" fontAlgn="base" hangingPunct="0">
        <a:spcBef>
          <a:spcPct val="0"/>
        </a:spcBef>
        <a:spcAft>
          <a:spcPct val="0"/>
        </a:spcAft>
        <a:defRPr sz="4000" b="1">
          <a:solidFill>
            <a:srgbClr val="376092"/>
          </a:solidFill>
          <a:latin typeface="Calibri" charset="0"/>
          <a:ea typeface="MS PGothic" pitchFamily="34" charset="-128"/>
          <a:cs typeface="ＭＳ Ｐゴシック" charset="0"/>
        </a:defRPr>
      </a:lvl2pPr>
      <a:lvl3pPr algn="ctr" rtl="0" eaLnBrk="0" fontAlgn="base" hangingPunct="0">
        <a:spcBef>
          <a:spcPct val="0"/>
        </a:spcBef>
        <a:spcAft>
          <a:spcPct val="0"/>
        </a:spcAft>
        <a:defRPr sz="4000" b="1">
          <a:solidFill>
            <a:srgbClr val="376092"/>
          </a:solidFill>
          <a:latin typeface="Calibri" charset="0"/>
          <a:ea typeface="MS PGothic" pitchFamily="34" charset="-128"/>
          <a:cs typeface="ＭＳ Ｐゴシック" charset="0"/>
        </a:defRPr>
      </a:lvl3pPr>
      <a:lvl4pPr algn="ctr" rtl="0" eaLnBrk="0" fontAlgn="base" hangingPunct="0">
        <a:spcBef>
          <a:spcPct val="0"/>
        </a:spcBef>
        <a:spcAft>
          <a:spcPct val="0"/>
        </a:spcAft>
        <a:defRPr sz="4000" b="1">
          <a:solidFill>
            <a:srgbClr val="376092"/>
          </a:solidFill>
          <a:latin typeface="Calibri" charset="0"/>
          <a:ea typeface="MS PGothic" pitchFamily="34" charset="-128"/>
          <a:cs typeface="ＭＳ Ｐゴシック" charset="0"/>
        </a:defRPr>
      </a:lvl4pPr>
      <a:lvl5pPr algn="ctr" rtl="0" eaLnBrk="0" fontAlgn="base" hangingPunct="0">
        <a:spcBef>
          <a:spcPct val="0"/>
        </a:spcBef>
        <a:spcAft>
          <a:spcPct val="0"/>
        </a:spcAft>
        <a:defRPr sz="4000" b="1">
          <a:solidFill>
            <a:srgbClr val="376092"/>
          </a:solidFill>
          <a:latin typeface="Calibri" charset="0"/>
          <a:ea typeface="MS PGothic" pitchFamily="34" charset="-128"/>
          <a:cs typeface="ＭＳ Ｐゴシック" charset="0"/>
        </a:defRPr>
      </a:lvl5pPr>
      <a:lvl6pPr marL="457189" algn="ctr" rtl="0" fontAlgn="base">
        <a:spcBef>
          <a:spcPct val="0"/>
        </a:spcBef>
        <a:spcAft>
          <a:spcPct val="0"/>
        </a:spcAft>
        <a:defRPr sz="4000" b="1">
          <a:solidFill>
            <a:srgbClr val="376092"/>
          </a:solidFill>
          <a:latin typeface="Calibri" charset="0"/>
          <a:ea typeface="ＭＳ Ｐゴシック" charset="0"/>
          <a:cs typeface="ＭＳ Ｐゴシック" charset="0"/>
        </a:defRPr>
      </a:lvl6pPr>
      <a:lvl7pPr marL="914377" algn="ctr" rtl="0" fontAlgn="base">
        <a:spcBef>
          <a:spcPct val="0"/>
        </a:spcBef>
        <a:spcAft>
          <a:spcPct val="0"/>
        </a:spcAft>
        <a:defRPr sz="4000" b="1">
          <a:solidFill>
            <a:srgbClr val="376092"/>
          </a:solidFill>
          <a:latin typeface="Calibri" charset="0"/>
          <a:ea typeface="ＭＳ Ｐゴシック" charset="0"/>
          <a:cs typeface="ＭＳ Ｐゴシック" charset="0"/>
        </a:defRPr>
      </a:lvl7pPr>
      <a:lvl8pPr marL="1371566" algn="ctr" rtl="0" fontAlgn="base">
        <a:spcBef>
          <a:spcPct val="0"/>
        </a:spcBef>
        <a:spcAft>
          <a:spcPct val="0"/>
        </a:spcAft>
        <a:defRPr sz="4000" b="1">
          <a:solidFill>
            <a:srgbClr val="376092"/>
          </a:solidFill>
          <a:latin typeface="Calibri" charset="0"/>
          <a:ea typeface="ＭＳ Ｐゴシック" charset="0"/>
          <a:cs typeface="ＭＳ Ｐゴシック" charset="0"/>
        </a:defRPr>
      </a:lvl8pPr>
      <a:lvl9pPr marL="1828754" algn="ctr" rtl="0" fontAlgn="base">
        <a:spcBef>
          <a:spcPct val="0"/>
        </a:spcBef>
        <a:spcAft>
          <a:spcPct val="0"/>
        </a:spcAft>
        <a:defRPr sz="4000" b="1">
          <a:solidFill>
            <a:srgbClr val="376092"/>
          </a:solidFill>
          <a:latin typeface="Calibri" charset="0"/>
          <a:ea typeface="ＭＳ Ｐゴシック" charset="0"/>
          <a:cs typeface="ＭＳ Ｐゴシック" charset="0"/>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650" name="Espace réservé du titre 1"/>
          <p:cNvSpPr>
            <a:spLocks noGrp="1"/>
          </p:cNvSpPr>
          <p:nvPr>
            <p:ph type="title"/>
          </p:nvPr>
        </p:nvSpPr>
        <p:spPr bwMode="auto">
          <a:xfrm>
            <a:off x="1697567" y="115888"/>
            <a:ext cx="9103784"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fr-FR" altLang="en-US"/>
              <a:t>Modifiez le style du titre</a:t>
            </a:r>
            <a:endParaRPr lang="en-US" altLang="en-US"/>
          </a:p>
        </p:txBody>
      </p:sp>
      <p:sp>
        <p:nvSpPr>
          <p:cNvPr id="27651" name="Espace réservé du texte 2"/>
          <p:cNvSpPr>
            <a:spLocks noGrp="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fr-FR" altLang="en-US"/>
              <a:t>Modifiez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en-US" altLang="en-US"/>
          </a:p>
        </p:txBody>
      </p:sp>
    </p:spTree>
  </p:cSld>
  <p:clrMap bg1="lt1" tx1="dk1" bg2="lt2" tx2="dk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 id="2147484489" r:id="rId12"/>
    <p:sldLayoutId id="2147484491" r:id="rId13"/>
  </p:sldLayoutIdLst>
  <p:hf hdr="0" ftr="0" dt="0"/>
  <p:txStyles>
    <p:titleStyle>
      <a:lvl1pPr algn="ctr" rtl="0" eaLnBrk="0" fontAlgn="base" hangingPunct="0">
        <a:spcBef>
          <a:spcPct val="0"/>
        </a:spcBef>
        <a:spcAft>
          <a:spcPct val="0"/>
        </a:spcAft>
        <a:defRPr sz="4000" b="1" kern="1200">
          <a:solidFill>
            <a:srgbClr val="376092"/>
          </a:solidFill>
          <a:latin typeface="+mj-lt"/>
          <a:ea typeface="MS PGothic" pitchFamily="34" charset="-128"/>
          <a:cs typeface="+mj-cs"/>
        </a:defRPr>
      </a:lvl1pPr>
      <a:lvl2pPr algn="ctr" rtl="0" eaLnBrk="0" fontAlgn="base" hangingPunct="0">
        <a:spcBef>
          <a:spcPct val="0"/>
        </a:spcBef>
        <a:spcAft>
          <a:spcPct val="0"/>
        </a:spcAft>
        <a:defRPr sz="4000" b="1">
          <a:solidFill>
            <a:srgbClr val="376092"/>
          </a:solidFill>
          <a:latin typeface="Calibri" pitchFamily="34" charset="0"/>
          <a:ea typeface="MS PGothic" pitchFamily="34" charset="-128"/>
        </a:defRPr>
      </a:lvl2pPr>
      <a:lvl3pPr algn="ctr" rtl="0" eaLnBrk="0" fontAlgn="base" hangingPunct="0">
        <a:spcBef>
          <a:spcPct val="0"/>
        </a:spcBef>
        <a:spcAft>
          <a:spcPct val="0"/>
        </a:spcAft>
        <a:defRPr sz="4000" b="1">
          <a:solidFill>
            <a:srgbClr val="376092"/>
          </a:solidFill>
          <a:latin typeface="Calibri" pitchFamily="34" charset="0"/>
          <a:ea typeface="MS PGothic" pitchFamily="34" charset="-128"/>
        </a:defRPr>
      </a:lvl3pPr>
      <a:lvl4pPr algn="ctr" rtl="0" eaLnBrk="0" fontAlgn="base" hangingPunct="0">
        <a:spcBef>
          <a:spcPct val="0"/>
        </a:spcBef>
        <a:spcAft>
          <a:spcPct val="0"/>
        </a:spcAft>
        <a:defRPr sz="4000" b="1">
          <a:solidFill>
            <a:srgbClr val="376092"/>
          </a:solidFill>
          <a:latin typeface="Calibri" pitchFamily="34" charset="0"/>
          <a:ea typeface="MS PGothic" pitchFamily="34" charset="-128"/>
        </a:defRPr>
      </a:lvl4pPr>
      <a:lvl5pPr algn="ctr" rtl="0" eaLnBrk="0" fontAlgn="base" hangingPunct="0">
        <a:spcBef>
          <a:spcPct val="0"/>
        </a:spcBef>
        <a:spcAft>
          <a:spcPct val="0"/>
        </a:spcAft>
        <a:defRPr sz="4000" b="1">
          <a:solidFill>
            <a:srgbClr val="376092"/>
          </a:solidFill>
          <a:latin typeface="Calibri" pitchFamily="34" charset="0"/>
          <a:ea typeface="MS PGothic" pitchFamily="34" charset="-128"/>
        </a:defRPr>
      </a:lvl5pPr>
      <a:lvl6pPr marL="457189" algn="ctr" rtl="0" fontAlgn="base">
        <a:spcBef>
          <a:spcPct val="0"/>
        </a:spcBef>
        <a:spcAft>
          <a:spcPct val="0"/>
        </a:spcAft>
        <a:defRPr sz="4000" b="1">
          <a:solidFill>
            <a:srgbClr val="376092"/>
          </a:solidFill>
          <a:latin typeface="Calibri" pitchFamily="34" charset="0"/>
          <a:ea typeface="MS PGothic" pitchFamily="34" charset="-128"/>
        </a:defRPr>
      </a:lvl6pPr>
      <a:lvl7pPr marL="914377" algn="ctr" rtl="0" fontAlgn="base">
        <a:spcBef>
          <a:spcPct val="0"/>
        </a:spcBef>
        <a:spcAft>
          <a:spcPct val="0"/>
        </a:spcAft>
        <a:defRPr sz="4000" b="1">
          <a:solidFill>
            <a:srgbClr val="376092"/>
          </a:solidFill>
          <a:latin typeface="Calibri" pitchFamily="34" charset="0"/>
          <a:ea typeface="MS PGothic" pitchFamily="34" charset="-128"/>
        </a:defRPr>
      </a:lvl7pPr>
      <a:lvl8pPr marL="1371566" algn="ctr" rtl="0" fontAlgn="base">
        <a:spcBef>
          <a:spcPct val="0"/>
        </a:spcBef>
        <a:spcAft>
          <a:spcPct val="0"/>
        </a:spcAft>
        <a:defRPr sz="4000" b="1">
          <a:solidFill>
            <a:srgbClr val="376092"/>
          </a:solidFill>
          <a:latin typeface="Calibri" pitchFamily="34" charset="0"/>
          <a:ea typeface="MS PGothic" pitchFamily="34" charset="-128"/>
        </a:defRPr>
      </a:lvl8pPr>
      <a:lvl9pPr marL="1828754" algn="ctr" rtl="0" fontAlgn="base">
        <a:spcBef>
          <a:spcPct val="0"/>
        </a:spcBef>
        <a:spcAft>
          <a:spcPct val="0"/>
        </a:spcAft>
        <a:defRPr sz="4000" b="1">
          <a:solidFill>
            <a:srgbClr val="376092"/>
          </a:solidFill>
          <a:latin typeface="Calibri" pitchFamily="34" charset="0"/>
          <a:ea typeface="MS PGothic" pitchFamily="34" charset="-128"/>
        </a:defRPr>
      </a:lvl9pPr>
    </p:titleStyle>
    <p:bodyStyle>
      <a:lvl1pPr marL="342891" indent="-342891"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2971" indent="-228594"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160" indent="-228594"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349" indent="-228594"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2.wmf"/><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3.jp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2.jpeg"/><Relationship Id="rId5" Type="http://schemas.openxmlformats.org/officeDocument/2006/relationships/image" Target="../media/image37.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notesSlide" Target="../notesSlides/notesSlide25.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eg"/></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3.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eg"/></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48.tiff"/></Relationships>
</file>

<file path=ppt/slides/_rels/slide3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49.tiff"/><Relationship Id="rId7" Type="http://schemas.openxmlformats.org/officeDocument/2006/relationships/image" Target="../media/image12.jpe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37.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36.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8.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23.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13.jpg"/><Relationship Id="rId4" Type="http://schemas.openxmlformats.org/officeDocument/2006/relationships/image" Target="../media/image12.jpeg"/></Relationships>
</file>

<file path=ppt/slides/_rels/slide4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49.tiff"/><Relationship Id="rId7" Type="http://schemas.openxmlformats.org/officeDocument/2006/relationships/image" Target="../media/image12.jpeg"/><Relationship Id="rId2" Type="http://schemas.openxmlformats.org/officeDocument/2006/relationships/notesSlide" Target="../notesSlides/notesSlide41.xml"/><Relationship Id="rId1" Type="http://schemas.openxmlformats.org/officeDocument/2006/relationships/slideLayout" Target="../slideLayouts/slideLayout23.xml"/><Relationship Id="rId6" Type="http://schemas.openxmlformats.org/officeDocument/2006/relationships/image" Target="../media/image52.tiff"/><Relationship Id="rId5" Type="http://schemas.openxmlformats.org/officeDocument/2006/relationships/image" Target="../media/image51.tiff"/><Relationship Id="rId4" Type="http://schemas.openxmlformats.org/officeDocument/2006/relationships/image" Target="../media/image50.tiff"/></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2.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4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57.jpg"/><Relationship Id="rId7" Type="http://schemas.openxmlformats.org/officeDocument/2006/relationships/image" Target="../media/image9.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hyperlink" Target="http://www.ism.u-bordeaux1.fr/spip.php?rubrique1130" TargetMode="External"/><Relationship Id="rId9" Type="http://schemas.openxmlformats.org/officeDocument/2006/relationships/image" Target="../media/image13.jpg"/></Relationships>
</file>

<file path=ppt/slides/_rels/slide4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eg"/><Relationship Id="rId18" Type="http://schemas.openxmlformats.org/officeDocument/2006/relationships/image" Target="../media/image73.png"/><Relationship Id="rId3" Type="http://schemas.openxmlformats.org/officeDocument/2006/relationships/image" Target="../media/image58.jpeg"/><Relationship Id="rId21" Type="http://schemas.openxmlformats.org/officeDocument/2006/relationships/image" Target="../media/image76.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 Type="http://schemas.openxmlformats.org/officeDocument/2006/relationships/notesSlide" Target="../notesSlides/notesSlide44.xml"/><Relationship Id="rId16" Type="http://schemas.openxmlformats.org/officeDocument/2006/relationships/image" Target="../media/image71.jpeg"/><Relationship Id="rId20" Type="http://schemas.openxmlformats.org/officeDocument/2006/relationships/image" Target="../media/image75.jpeg"/><Relationship Id="rId1" Type="http://schemas.openxmlformats.org/officeDocument/2006/relationships/slideLayout" Target="../slideLayouts/slideLayout12.xml"/><Relationship Id="rId6" Type="http://schemas.openxmlformats.org/officeDocument/2006/relationships/image" Target="../media/image61.png"/><Relationship Id="rId11" Type="http://schemas.openxmlformats.org/officeDocument/2006/relationships/image" Target="../media/image66.emf"/><Relationship Id="rId24" Type="http://schemas.openxmlformats.org/officeDocument/2006/relationships/image" Target="../media/image11.png"/><Relationship Id="rId5" Type="http://schemas.openxmlformats.org/officeDocument/2006/relationships/image" Target="../media/image60.jpeg"/><Relationship Id="rId15" Type="http://schemas.openxmlformats.org/officeDocument/2006/relationships/image" Target="../media/image70.png"/><Relationship Id="rId23" Type="http://schemas.openxmlformats.org/officeDocument/2006/relationships/image" Target="../media/image13.jpg"/><Relationship Id="rId10" Type="http://schemas.openxmlformats.org/officeDocument/2006/relationships/image" Target="../media/image65.jpeg"/><Relationship Id="rId19" Type="http://schemas.openxmlformats.org/officeDocument/2006/relationships/image" Target="../media/image74.png"/><Relationship Id="rId4" Type="http://schemas.openxmlformats.org/officeDocument/2006/relationships/image" Target="../media/image59.png"/><Relationship Id="rId9" Type="http://schemas.openxmlformats.org/officeDocument/2006/relationships/image" Target="../media/image64.jpg"/><Relationship Id="rId14" Type="http://schemas.openxmlformats.org/officeDocument/2006/relationships/image" Target="../media/image69.png"/><Relationship Id="rId22"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13.jp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p:cNvSpPr txBox="1">
            <a:spLocks/>
          </p:cNvSpPr>
          <p:nvPr/>
        </p:nvSpPr>
        <p:spPr>
          <a:xfrm>
            <a:off x="752956" y="2067832"/>
            <a:ext cx="11414253" cy="19272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cap="small" dirty="0">
                <a:solidFill>
                  <a:schemeClr val="accent2"/>
                </a:solidFill>
                <a:latin typeface="Calibri Light" panose="020F0302020204030204" pitchFamily="34" charset="0"/>
                <a:cs typeface="Calibri Light" panose="020F0302020204030204" pitchFamily="34" charset="0"/>
              </a:rPr>
              <a:t>CRM and Sustainable Development:</a:t>
            </a:r>
            <a:r>
              <a:rPr lang="fr-FR" cap="small" dirty="0">
                <a:solidFill>
                  <a:schemeClr val="accent2"/>
                </a:solidFill>
                <a:latin typeface="Calibri Light" panose="020F0302020204030204" pitchFamily="34" charset="0"/>
                <a:cs typeface="Calibri Light" panose="020F0302020204030204" pitchFamily="34" charset="0"/>
              </a:rPr>
              <a:t> </a:t>
            </a:r>
            <a:br>
              <a:rPr lang="fr-FR" cap="small" dirty="0">
                <a:solidFill>
                  <a:schemeClr val="accent2"/>
                </a:solidFill>
                <a:latin typeface="Calibri Light" panose="020F0302020204030204" pitchFamily="34" charset="0"/>
                <a:cs typeface="Calibri Light" panose="020F0302020204030204" pitchFamily="34" charset="0"/>
              </a:rPr>
            </a:br>
            <a:r>
              <a:rPr lang="en-GB" sz="2800" cap="small" dirty="0">
                <a:solidFill>
                  <a:schemeClr val="accent2"/>
                </a:solidFill>
                <a:latin typeface="Calibri Light" panose="020F0302020204030204" pitchFamily="34" charset="0"/>
                <a:cs typeface="Calibri Light" panose="020F0302020204030204" pitchFamily="34" charset="0"/>
              </a:rPr>
              <a:t>Critical Raw Materials in the global context of the need </a:t>
            </a:r>
          </a:p>
          <a:p>
            <a:pPr algn="l"/>
            <a:r>
              <a:rPr lang="en-GB" sz="2800" cap="small" dirty="0">
                <a:solidFill>
                  <a:schemeClr val="accent2"/>
                </a:solidFill>
                <a:latin typeface="Calibri Light" panose="020F0302020204030204" pitchFamily="34" charset="0"/>
                <a:cs typeface="Calibri Light" panose="020F0302020204030204" pitchFamily="34" charset="0"/>
              </a:rPr>
              <a:t>for resource efficiency and the Sustainable Development Goals (SDGs)</a:t>
            </a:r>
          </a:p>
        </p:txBody>
      </p:sp>
      <p:sp>
        <p:nvSpPr>
          <p:cNvPr id="5" name="Untertitel 2"/>
          <p:cNvSpPr txBox="1">
            <a:spLocks/>
          </p:cNvSpPr>
          <p:nvPr/>
        </p:nvSpPr>
        <p:spPr>
          <a:xfrm>
            <a:off x="812801" y="4352968"/>
            <a:ext cx="7448920" cy="133698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lnSpc>
                <a:spcPct val="80000"/>
              </a:lnSpc>
            </a:pPr>
            <a:r>
              <a:rPr lang="en-GB" sz="2600" cap="small" dirty="0">
                <a:latin typeface="Quicksand Regular"/>
                <a:cs typeface="Quicksand Regular"/>
              </a:rPr>
              <a:t>G</a:t>
            </a:r>
            <a:r>
              <a:rPr lang="en-GB" sz="2700" cap="small" dirty="0">
                <a:latin typeface="Quicksand Regular"/>
              </a:rPr>
              <a:t>uido Sonnemann</a:t>
            </a:r>
          </a:p>
          <a:p>
            <a:pPr algn="l">
              <a:lnSpc>
                <a:spcPct val="80000"/>
              </a:lnSpc>
            </a:pPr>
            <a:r>
              <a:rPr lang="en-GB" sz="2700" cap="small" dirty="0">
                <a:latin typeface="Quicksand Regular"/>
              </a:rPr>
              <a:t>Full Professor, University of Bordeaux</a:t>
            </a:r>
          </a:p>
          <a:p>
            <a:pPr algn="l">
              <a:lnSpc>
                <a:spcPct val="80000"/>
              </a:lnSpc>
            </a:pPr>
            <a:r>
              <a:rPr lang="de-DE" sz="2700" cap="small" dirty="0" err="1">
                <a:latin typeface="Quicksand Regular"/>
              </a:rPr>
              <a:t>guido.sonnemann@u-bordeaux.fr</a:t>
            </a:r>
            <a:endParaRPr lang="de-DE" cap="small" dirty="0">
              <a:latin typeface="Quicksand Regular"/>
              <a:cs typeface="Quicksand Regular"/>
            </a:endParaRPr>
          </a:p>
          <a:p>
            <a:endParaRPr lang="de-DE" dirty="0"/>
          </a:p>
        </p:txBody>
      </p:sp>
      <p:pic>
        <p:nvPicPr>
          <p:cNvPr id="6" name="Bild 5" descr="SusCritMat Log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0453" y="911173"/>
            <a:ext cx="2997200" cy="1333500"/>
          </a:xfrm>
          <a:prstGeom prst="rect">
            <a:avLst/>
          </a:prstGeom>
        </p:spPr>
      </p:pic>
      <p:cxnSp>
        <p:nvCxnSpPr>
          <p:cNvPr id="9" name="Gerade Verbindung 8"/>
          <p:cNvCxnSpPr>
            <a:cxnSpLocks/>
          </p:cNvCxnSpPr>
          <p:nvPr/>
        </p:nvCxnSpPr>
        <p:spPr>
          <a:xfrm>
            <a:off x="752956" y="3962400"/>
            <a:ext cx="10677044" cy="0"/>
          </a:xfrm>
          <a:prstGeom prst="line">
            <a:avLst/>
          </a:prstGeom>
          <a:ln>
            <a:solidFill>
              <a:schemeClr val="accent2"/>
            </a:solidFill>
          </a:ln>
        </p:spPr>
        <p:style>
          <a:lnRef idx="2">
            <a:schemeClr val="accent1"/>
          </a:lnRef>
          <a:fillRef idx="0">
            <a:schemeClr val="accent1"/>
          </a:fillRef>
          <a:effectRef idx="1">
            <a:schemeClr val="accent1"/>
          </a:effectRef>
          <a:fontRef idx="minor">
            <a:schemeClr val="tx1"/>
          </a:fontRef>
        </p:style>
      </p:cxnSp>
      <p:pic>
        <p:nvPicPr>
          <p:cNvPr id="10" name="Bild 9" descr="Screen Shot 2017-11-02 at 12.44.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
            <a:ext cx="12192000" cy="737595"/>
          </a:xfrm>
          <a:prstGeom prst="rect">
            <a:avLst/>
          </a:prstGeom>
        </p:spPr>
      </p:pic>
      <p:sp>
        <p:nvSpPr>
          <p:cNvPr id="11" name="Textfeld 10"/>
          <p:cNvSpPr txBox="1"/>
          <p:nvPr/>
        </p:nvSpPr>
        <p:spPr>
          <a:xfrm>
            <a:off x="9713469" y="6477002"/>
            <a:ext cx="2474976" cy="307777"/>
          </a:xfrm>
          <a:prstGeom prst="rect">
            <a:avLst/>
          </a:prstGeom>
          <a:noFill/>
        </p:spPr>
        <p:txBody>
          <a:bodyPr wrap="square" rtlCol="0">
            <a:spAutoFit/>
          </a:bodyPr>
          <a:lstStyle/>
          <a:p>
            <a:r>
              <a:rPr lang="en-GB" sz="1400" dirty="0">
                <a:solidFill>
                  <a:schemeClr val="tx1">
                    <a:lumMod val="50000"/>
                    <a:lumOff val="50000"/>
                  </a:schemeClr>
                </a:solidFill>
              </a:rPr>
              <a:t>© Guido </a:t>
            </a:r>
            <a:r>
              <a:rPr lang="en-GB" sz="1400" dirty="0" err="1">
                <a:solidFill>
                  <a:schemeClr val="tx1">
                    <a:lumMod val="50000"/>
                    <a:lumOff val="50000"/>
                  </a:schemeClr>
                </a:solidFill>
              </a:rPr>
              <a:t>Sonnemann</a:t>
            </a:r>
            <a:r>
              <a:rPr lang="en-GB" sz="1400" dirty="0">
                <a:solidFill>
                  <a:schemeClr val="tx1">
                    <a:lumMod val="50000"/>
                    <a:lumOff val="50000"/>
                  </a:schemeClr>
                </a:solidFill>
              </a:rPr>
              <a:t>, 2018</a:t>
            </a:r>
          </a:p>
        </p:txBody>
      </p:sp>
      <p:pic>
        <p:nvPicPr>
          <p:cNvPr id="12" name="Picture 9">
            <a:extLst>
              <a:ext uri="{FF2B5EF4-FFF2-40B4-BE49-F238E27FC236}">
                <a16:creationId xmlns:a16="http://schemas.microsoft.com/office/drawing/2014/main" id="{3D732089-8685-4711-A84B-39C2E20CDF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9" y="6344649"/>
            <a:ext cx="1449647" cy="491975"/>
          </a:xfrm>
          <a:prstGeom prst="rect">
            <a:avLst/>
          </a:prstGeom>
        </p:spPr>
      </p:pic>
      <p:pic>
        <p:nvPicPr>
          <p:cNvPr id="13" name="Picture 10">
            <a:extLst>
              <a:ext uri="{FF2B5EF4-FFF2-40B4-BE49-F238E27FC236}">
                <a16:creationId xmlns:a16="http://schemas.microsoft.com/office/drawing/2014/main" id="{996B51EF-AD6E-4861-AD13-63A6C4890F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51425" y="6360634"/>
            <a:ext cx="5423977" cy="488255"/>
          </a:xfrm>
          <a:prstGeom prst="rect">
            <a:avLst/>
          </a:prstGeom>
        </p:spPr>
      </p:pic>
    </p:spTree>
    <p:extLst>
      <p:ext uri="{BB962C8B-B14F-4D97-AF65-F5344CB8AC3E}">
        <p14:creationId xmlns:p14="http://schemas.microsoft.com/office/powerpoint/2010/main" val="16119886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ChangeArrowheads="1"/>
          </p:cNvSpPr>
          <p:nvPr/>
        </p:nvSpPr>
        <p:spPr bwMode="auto">
          <a:xfrm>
            <a:off x="2458387" y="164325"/>
            <a:ext cx="9260239" cy="1077218"/>
          </a:xfrm>
          <a:prstGeom prst="rect">
            <a:avLst/>
          </a:prstGeom>
          <a:noFill/>
          <a:ln w="9525">
            <a:noFill/>
            <a:miter lim="800000"/>
            <a:headEnd/>
            <a:tailEnd/>
          </a:ln>
          <a:effectLst/>
        </p:spPr>
        <p:txBody>
          <a:bodyPr wrap="square">
            <a:spAutoFit/>
          </a:bodyPr>
          <a:lstStyle/>
          <a:p>
            <a:pPr algn="ctr">
              <a:defRPr/>
            </a:pPr>
            <a:r>
              <a:rPr lang="en-US" sz="3200" dirty="0">
                <a:solidFill>
                  <a:schemeClr val="accent2"/>
                </a:solidFill>
                <a:latin typeface="Tahoma" pitchFamily="34" charset="0"/>
                <a:ea typeface="+mn-ea"/>
              </a:rPr>
              <a:t>Critical Metals for Clean Technologies </a:t>
            </a:r>
          </a:p>
          <a:p>
            <a:pPr algn="ctr">
              <a:defRPr/>
            </a:pPr>
            <a:r>
              <a:rPr lang="en-US" sz="3200" dirty="0">
                <a:solidFill>
                  <a:schemeClr val="accent2"/>
                </a:solidFill>
                <a:latin typeface="Tahoma" pitchFamily="34" charset="0"/>
                <a:ea typeface="+mn-ea"/>
              </a:rPr>
              <a:t>- Examples -</a:t>
            </a:r>
            <a:endParaRPr lang="it-IT" sz="3200" dirty="0">
              <a:solidFill>
                <a:schemeClr val="accent2"/>
              </a:solidFill>
              <a:latin typeface="Tahoma" pitchFamily="34" charset="0"/>
              <a:ea typeface="+mn-ea"/>
            </a:endParaRPr>
          </a:p>
        </p:txBody>
      </p:sp>
      <p:sp>
        <p:nvSpPr>
          <p:cNvPr id="9" name="Rectangle 8"/>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3" name="TextBox 2">
            <a:extLst>
              <a:ext uri="{FF2B5EF4-FFF2-40B4-BE49-F238E27FC236}">
                <a16:creationId xmlns:a16="http://schemas.microsoft.com/office/drawing/2014/main" id="{281BB872-60F5-8A43-B634-F7361253BEB0}"/>
              </a:ext>
            </a:extLst>
          </p:cNvPr>
          <p:cNvSpPr txBox="1"/>
          <p:nvPr/>
        </p:nvSpPr>
        <p:spPr>
          <a:xfrm>
            <a:off x="2337686" y="1481741"/>
            <a:ext cx="9501640" cy="3323987"/>
          </a:xfrm>
          <a:prstGeom prst="rect">
            <a:avLst/>
          </a:prstGeom>
          <a:noFill/>
        </p:spPr>
        <p:txBody>
          <a:bodyPr wrap="none" rtlCol="0">
            <a:spAutoFit/>
          </a:bodyPr>
          <a:lstStyle/>
          <a:p>
            <a:pPr marL="285750" indent="-285750">
              <a:buFont typeface="Arial" pitchFamily="34" charset="0"/>
              <a:buChar char="•"/>
            </a:pPr>
            <a:r>
              <a:rPr lang="en-US" sz="2400" b="1" dirty="0">
                <a:latin typeface="+mn-lt"/>
                <a:ea typeface="MS PGothic" pitchFamily="34" charset="-128"/>
              </a:rPr>
              <a:t>Tellurium, selenium for high efficiency solar cells</a:t>
            </a:r>
          </a:p>
          <a:p>
            <a:pPr marL="285750" indent="-285750">
              <a:buFont typeface="Arial" pitchFamily="34" charset="0"/>
              <a:buChar char="•"/>
            </a:pPr>
            <a:r>
              <a:rPr lang="en-US" sz="2400" b="1" dirty="0">
                <a:latin typeface="+mn-lt"/>
                <a:ea typeface="MS PGothic" pitchFamily="34" charset="-128"/>
              </a:rPr>
              <a:t>Neodymium and dysprosium for wind turbine magnets</a:t>
            </a:r>
          </a:p>
          <a:p>
            <a:pPr marL="285750" indent="-285750">
              <a:buFont typeface="Arial" pitchFamily="34" charset="0"/>
              <a:buChar char="•"/>
            </a:pPr>
            <a:r>
              <a:rPr lang="en-US" sz="2400" b="1" dirty="0">
                <a:latin typeface="+mn-lt"/>
                <a:ea typeface="MS PGothic" pitchFamily="34" charset="-128"/>
              </a:rPr>
              <a:t>Lanthanum and cobalt for hybrid vehicle batteries</a:t>
            </a:r>
          </a:p>
          <a:p>
            <a:pPr marL="285750" indent="-285750">
              <a:buFont typeface="Arial" pitchFamily="34" charset="0"/>
              <a:buChar char="•"/>
            </a:pPr>
            <a:r>
              <a:rPr lang="en-US" sz="2400" dirty="0">
                <a:latin typeface="+mn-lt"/>
                <a:ea typeface="MS PGothic" pitchFamily="34" charset="-128"/>
              </a:rPr>
              <a:t>Terbium and indium for advanced metal imaging</a:t>
            </a:r>
          </a:p>
          <a:p>
            <a:pPr marL="285750" indent="-285750">
              <a:buFont typeface="Arial" pitchFamily="34" charset="0"/>
              <a:buChar char="•"/>
            </a:pPr>
            <a:r>
              <a:rPr lang="en-US" sz="2400" dirty="0">
                <a:latin typeface="+mn-lt"/>
                <a:ea typeface="MS PGothic" pitchFamily="34" charset="-128"/>
              </a:rPr>
              <a:t>Platinum for automotive catalysts and fuel cells</a:t>
            </a:r>
          </a:p>
          <a:p>
            <a:pPr marL="285750" indent="-285750">
              <a:buFont typeface="Arial" pitchFamily="34" charset="0"/>
              <a:buChar char="•"/>
            </a:pPr>
            <a:endParaRPr lang="en-US" sz="2400" dirty="0">
              <a:latin typeface="+mn-lt"/>
              <a:ea typeface="MS PGothic" pitchFamily="34" charset="-128"/>
            </a:endParaRPr>
          </a:p>
          <a:p>
            <a:r>
              <a:rPr lang="en-US" sz="2400" dirty="0">
                <a:latin typeface="+mn-lt"/>
                <a:ea typeface="MS PGothic" pitchFamily="34" charset="-128"/>
                <a:sym typeface="Wingdings" pitchFamily="2" charset="2"/>
              </a:rPr>
              <a:t> T</a:t>
            </a:r>
            <a:r>
              <a:rPr lang="en-US" sz="2400" dirty="0">
                <a:latin typeface="+mn-lt"/>
                <a:ea typeface="MS PGothic" pitchFamily="34" charset="-128"/>
              </a:rPr>
              <a:t>hese and other critical metals might become unavailable for </a:t>
            </a:r>
            <a:br>
              <a:rPr lang="en-US" sz="2400" dirty="0">
                <a:latin typeface="+mn-lt"/>
                <a:ea typeface="MS PGothic" pitchFamily="34" charset="-128"/>
              </a:rPr>
            </a:br>
            <a:r>
              <a:rPr lang="en-US" sz="2400" dirty="0">
                <a:latin typeface="+mn-lt"/>
                <a:ea typeface="MS PGothic" pitchFamily="34" charset="-128"/>
              </a:rPr>
              <a:t>      use in modern technology without enhanced end-of-life recycling rates.</a:t>
            </a:r>
          </a:p>
          <a:p>
            <a:endParaRPr lang="fr-FR" dirty="0"/>
          </a:p>
        </p:txBody>
      </p:sp>
      <p:sp>
        <p:nvSpPr>
          <p:cNvPr id="14" name="Rectangle 13">
            <a:extLst>
              <a:ext uri="{FF2B5EF4-FFF2-40B4-BE49-F238E27FC236}">
                <a16:creationId xmlns:a16="http://schemas.microsoft.com/office/drawing/2014/main" id="{2C1DD061-3604-984B-9D9C-473FF1C20576}"/>
              </a:ext>
            </a:extLst>
          </p:cNvPr>
          <p:cNvSpPr/>
          <p:nvPr/>
        </p:nvSpPr>
        <p:spPr>
          <a:xfrm>
            <a:off x="7803221" y="5892996"/>
            <a:ext cx="3179675" cy="307777"/>
          </a:xfrm>
          <a:prstGeom prst="rect">
            <a:avLst/>
          </a:prstGeom>
        </p:spPr>
        <p:txBody>
          <a:bodyPr wrap="square">
            <a:spAutoFit/>
          </a:bodyPr>
          <a:lstStyle/>
          <a:p>
            <a:pPr eaLnBrk="1" hangingPunct="1">
              <a:buFont typeface="Wingdings" pitchFamily="2" charset="2"/>
              <a:buNone/>
            </a:pPr>
            <a:r>
              <a:rPr lang="en-GB" sz="1400" dirty="0">
                <a:solidFill>
                  <a:srgbClr val="000000"/>
                </a:solidFill>
                <a:latin typeface="Arial" pitchFamily="34" charset="0"/>
                <a:cs typeface="Arial" pitchFamily="34" charset="0"/>
              </a:rPr>
              <a:t>Source: International Resource Panel</a:t>
            </a:r>
          </a:p>
        </p:txBody>
      </p:sp>
      <p:pic>
        <p:nvPicPr>
          <p:cNvPr id="20" name="Picture 6" descr="UNEP_iStock_PeteSaloutos">
            <a:extLst>
              <a:ext uri="{FF2B5EF4-FFF2-40B4-BE49-F238E27FC236}">
                <a16:creationId xmlns:a16="http://schemas.microsoft.com/office/drawing/2014/main" id="{7E4F3BB6-4CBB-6745-BD02-73FAED3358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1050" y="4696564"/>
            <a:ext cx="1903350" cy="1399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descr="UNEP_110511_summary_S20">
            <a:extLst>
              <a:ext uri="{FF2B5EF4-FFF2-40B4-BE49-F238E27FC236}">
                <a16:creationId xmlns:a16="http://schemas.microsoft.com/office/drawing/2014/main" id="{40D662CA-9387-2249-9C61-B24BAA584E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2290" y="4661501"/>
            <a:ext cx="2787419" cy="20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088486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ChangeArrowheads="1"/>
          </p:cNvSpPr>
          <p:nvPr/>
        </p:nvSpPr>
        <p:spPr bwMode="auto">
          <a:xfrm>
            <a:off x="2458387" y="164325"/>
            <a:ext cx="9260239" cy="1077218"/>
          </a:xfrm>
          <a:prstGeom prst="rect">
            <a:avLst/>
          </a:prstGeom>
          <a:noFill/>
          <a:ln w="9525">
            <a:noFill/>
            <a:miter lim="800000"/>
            <a:headEnd/>
            <a:tailEnd/>
          </a:ln>
          <a:effectLst/>
        </p:spPr>
        <p:txBody>
          <a:bodyPr wrap="square">
            <a:spAutoFit/>
          </a:bodyPr>
          <a:lstStyle/>
          <a:p>
            <a:pPr algn="ctr">
              <a:defRPr/>
            </a:pPr>
            <a:r>
              <a:rPr lang="en-US" sz="3200" dirty="0">
                <a:solidFill>
                  <a:schemeClr val="accent2"/>
                </a:solidFill>
                <a:latin typeface="Tahoma" pitchFamily="34" charset="0"/>
                <a:ea typeface="+mn-ea"/>
              </a:rPr>
              <a:t>Precious Metals: </a:t>
            </a:r>
            <a:br>
              <a:rPr lang="en-US" sz="3200" dirty="0">
                <a:solidFill>
                  <a:schemeClr val="accent2"/>
                </a:solidFill>
                <a:latin typeface="Tahoma" pitchFamily="34" charset="0"/>
                <a:ea typeface="+mn-ea"/>
              </a:rPr>
            </a:br>
            <a:r>
              <a:rPr lang="en-US" sz="3200" dirty="0">
                <a:solidFill>
                  <a:schemeClr val="accent2"/>
                </a:solidFill>
                <a:latin typeface="Tahoma" pitchFamily="34" charset="0"/>
                <a:ea typeface="+mn-ea"/>
              </a:rPr>
              <a:t>Palladium example</a:t>
            </a:r>
            <a:endParaRPr lang="it-IT" sz="3200" dirty="0">
              <a:solidFill>
                <a:schemeClr val="accent2"/>
              </a:solidFill>
              <a:latin typeface="Tahoma" pitchFamily="34" charset="0"/>
              <a:ea typeface="+mn-ea"/>
            </a:endParaRPr>
          </a:p>
        </p:txBody>
      </p:sp>
      <p:sp>
        <p:nvSpPr>
          <p:cNvPr id="9" name="Rectangle 8"/>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16" name="Rectangle 26">
            <a:extLst>
              <a:ext uri="{FF2B5EF4-FFF2-40B4-BE49-F238E27FC236}">
                <a16:creationId xmlns:a16="http://schemas.microsoft.com/office/drawing/2014/main" id="{7AFFF4DB-FC3D-3B40-93A2-C61B6F113A56}"/>
              </a:ext>
            </a:extLst>
          </p:cNvPr>
          <p:cNvSpPr txBox="1">
            <a:spLocks noChangeArrowheads="1"/>
          </p:cNvSpPr>
          <p:nvPr/>
        </p:nvSpPr>
        <p:spPr>
          <a:xfrm>
            <a:off x="4271168" y="6314137"/>
            <a:ext cx="5184775"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200" kern="1200">
                <a:solidFill>
                  <a:schemeClr val="tx1"/>
                </a:solidFill>
                <a:latin typeface="Arial Narrow" charset="0"/>
                <a:ea typeface="Arial" charset="0"/>
                <a:cs typeface="Arial" charset="0"/>
              </a:defRPr>
            </a:lvl1pPr>
            <a:lvl2pPr marL="742950" indent="-285750" algn="l" rtl="0" eaLnBrk="0" fontAlgn="base" hangingPunct="0">
              <a:spcBef>
                <a:spcPct val="0"/>
              </a:spcBef>
              <a:spcAft>
                <a:spcPct val="0"/>
              </a:spcAft>
              <a:defRPr sz="2200" kern="1200">
                <a:solidFill>
                  <a:schemeClr val="tx1"/>
                </a:solidFill>
                <a:latin typeface="Arial Narrow" charset="0"/>
                <a:ea typeface="Arial" charset="0"/>
                <a:cs typeface="Arial" charset="0"/>
              </a:defRPr>
            </a:lvl2pPr>
            <a:lvl3pPr marL="11430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3pPr>
            <a:lvl4pPr marL="16002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4pPr>
            <a:lvl5pPr marL="20574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5pPr>
            <a:lvl6pPr marL="25146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6pPr>
            <a:lvl7pPr marL="29718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7pPr>
            <a:lvl8pPr marL="34290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8pPr>
            <a:lvl9pPr marL="38862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9pPr>
          </a:lstStyle>
          <a:p>
            <a:pPr eaLnBrk="1" hangingPunct="1"/>
            <a:r>
              <a:rPr lang="de-DE" altLang="en-US" sz="1000">
                <a:solidFill>
                  <a:schemeClr val="bg2"/>
                </a:solidFill>
              </a:rPr>
              <a:t>www.unep.fr/scp/rpanel</a:t>
            </a:r>
          </a:p>
        </p:txBody>
      </p:sp>
      <p:pic>
        <p:nvPicPr>
          <p:cNvPr id="17" name="Picture 48" descr="catalyst2">
            <a:extLst>
              <a:ext uri="{FF2B5EF4-FFF2-40B4-BE49-F238E27FC236}">
                <a16:creationId xmlns:a16="http://schemas.microsoft.com/office/drawing/2014/main" id="{F44343B7-6FF5-864E-9300-E293426433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4075" y="1524000"/>
            <a:ext cx="2339975"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9" descr="laptop">
            <a:extLst>
              <a:ext uri="{FF2B5EF4-FFF2-40B4-BE49-F238E27FC236}">
                <a16:creationId xmlns:a16="http://schemas.microsoft.com/office/drawing/2014/main" id="{6166A5F3-14A8-8C42-822C-8F7AAE572E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3863" y="2273300"/>
            <a:ext cx="2522537" cy="168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0">
            <a:extLst>
              <a:ext uri="{FF2B5EF4-FFF2-40B4-BE49-F238E27FC236}">
                <a16:creationId xmlns:a16="http://schemas.microsoft.com/office/drawing/2014/main" id="{340054AD-5CE3-8246-ABE4-B070A95A5B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368800"/>
            <a:ext cx="481965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2" descr="Nokia Sammlung">
            <a:extLst>
              <a:ext uri="{FF2B5EF4-FFF2-40B4-BE49-F238E27FC236}">
                <a16:creationId xmlns:a16="http://schemas.microsoft.com/office/drawing/2014/main" id="{BF4C6B4D-CE14-3647-A265-FC38040167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1816100"/>
            <a:ext cx="2601913" cy="15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a:extLst>
              <a:ext uri="{FF2B5EF4-FFF2-40B4-BE49-F238E27FC236}">
                <a16:creationId xmlns:a16="http://schemas.microsoft.com/office/drawing/2014/main" id="{F136E911-D834-C247-BF9F-B9603AAA59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800" y="3263900"/>
            <a:ext cx="1982788"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a:extLst>
              <a:ext uri="{FF2B5EF4-FFF2-40B4-BE49-F238E27FC236}">
                <a16:creationId xmlns:a16="http://schemas.microsoft.com/office/drawing/2014/main" id="{8FF05875-4C7A-5745-9808-EEAB5EAF9B8B}"/>
              </a:ext>
            </a:extLst>
          </p:cNvPr>
          <p:cNvSpPr/>
          <p:nvPr/>
        </p:nvSpPr>
        <p:spPr>
          <a:xfrm>
            <a:off x="6366075" y="6149857"/>
            <a:ext cx="3179675" cy="307777"/>
          </a:xfrm>
          <a:prstGeom prst="rect">
            <a:avLst/>
          </a:prstGeom>
        </p:spPr>
        <p:txBody>
          <a:bodyPr wrap="square">
            <a:spAutoFit/>
          </a:bodyPr>
          <a:lstStyle/>
          <a:p>
            <a:pPr eaLnBrk="1" hangingPunct="1">
              <a:buFont typeface="Wingdings" pitchFamily="2" charset="2"/>
              <a:buNone/>
            </a:pPr>
            <a:r>
              <a:rPr lang="en-GB" sz="1400" dirty="0">
                <a:solidFill>
                  <a:srgbClr val="000000"/>
                </a:solidFill>
                <a:latin typeface="Arial" pitchFamily="34" charset="0"/>
                <a:cs typeface="Arial" pitchFamily="34" charset="0"/>
              </a:rPr>
              <a:t>Source: International Resource Panel</a:t>
            </a:r>
          </a:p>
        </p:txBody>
      </p:sp>
    </p:spTree>
    <p:extLst>
      <p:ext uri="{BB962C8B-B14F-4D97-AF65-F5344CB8AC3E}">
        <p14:creationId xmlns:p14="http://schemas.microsoft.com/office/powerpoint/2010/main" val="30475172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ChangeArrowheads="1"/>
          </p:cNvSpPr>
          <p:nvPr/>
        </p:nvSpPr>
        <p:spPr bwMode="auto">
          <a:xfrm>
            <a:off x="2095500" y="364838"/>
            <a:ext cx="9867900" cy="584775"/>
          </a:xfrm>
          <a:prstGeom prst="rect">
            <a:avLst/>
          </a:prstGeom>
          <a:noFill/>
          <a:ln w="9525">
            <a:noFill/>
            <a:miter lim="800000"/>
            <a:headEnd/>
            <a:tailEnd/>
          </a:ln>
          <a:effectLst/>
        </p:spPr>
        <p:txBody>
          <a:bodyPr wrap="square">
            <a:spAutoFit/>
          </a:bodyPr>
          <a:lstStyle/>
          <a:p>
            <a:pPr algn="ctr">
              <a:defRPr/>
            </a:pPr>
            <a:r>
              <a:rPr lang="en-US" sz="3200" dirty="0">
                <a:solidFill>
                  <a:schemeClr val="accent2"/>
                </a:solidFill>
                <a:latin typeface="Tahoma" pitchFamily="34" charset="0"/>
                <a:ea typeface="+mn-ea"/>
              </a:rPr>
              <a:t>The case of </a:t>
            </a:r>
            <a:r>
              <a:rPr lang="en-US" sz="3200" dirty="0">
                <a:solidFill>
                  <a:schemeClr val="accent2"/>
                </a:solidFill>
                <a:latin typeface="Tahoma" pitchFamily="34" charset="0"/>
              </a:rPr>
              <a:t>Palladium: Challenges for recycling</a:t>
            </a:r>
            <a:endParaRPr lang="it-IT" sz="3200" dirty="0">
              <a:solidFill>
                <a:schemeClr val="accent2"/>
              </a:solidFill>
              <a:latin typeface="Tahoma" pitchFamily="34" charset="0"/>
              <a:ea typeface="+mn-ea"/>
            </a:endParaRPr>
          </a:p>
        </p:txBody>
      </p:sp>
      <p:sp>
        <p:nvSpPr>
          <p:cNvPr id="9" name="Rectangle 8"/>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3" name="TextBox 2">
            <a:extLst>
              <a:ext uri="{FF2B5EF4-FFF2-40B4-BE49-F238E27FC236}">
                <a16:creationId xmlns:a16="http://schemas.microsoft.com/office/drawing/2014/main" id="{281BB872-60F5-8A43-B634-F7361253BEB0}"/>
              </a:ext>
            </a:extLst>
          </p:cNvPr>
          <p:cNvSpPr txBox="1"/>
          <p:nvPr/>
        </p:nvSpPr>
        <p:spPr>
          <a:xfrm>
            <a:off x="2209800" y="1143000"/>
            <a:ext cx="9753600" cy="5586145"/>
          </a:xfrm>
          <a:prstGeom prst="rect">
            <a:avLst/>
          </a:prstGeom>
          <a:noFill/>
        </p:spPr>
        <p:txBody>
          <a:bodyPr wrap="square" rtlCol="0">
            <a:spAutoFit/>
          </a:bodyPr>
          <a:lstStyle/>
          <a:p>
            <a:pPr marL="285750" indent="-285750">
              <a:spcAft>
                <a:spcPts val="600"/>
              </a:spcAft>
              <a:buFont typeface="Arial" pitchFamily="34" charset="0"/>
              <a:buChar char="•"/>
            </a:pPr>
            <a:r>
              <a:rPr lang="en-US" sz="2400" dirty="0">
                <a:latin typeface="+mn-lt"/>
                <a:ea typeface="MS PGothic" pitchFamily="34" charset="-128"/>
              </a:rPr>
              <a:t>Current global mine production about 220 tons/year; high regional concentration</a:t>
            </a:r>
          </a:p>
          <a:p>
            <a:pPr marL="285750" indent="-285750">
              <a:spcAft>
                <a:spcPts val="600"/>
              </a:spcAft>
              <a:buFont typeface="Arial" pitchFamily="34" charset="0"/>
              <a:buChar char="•"/>
            </a:pPr>
            <a:r>
              <a:rPr lang="en-US" sz="2400" b="1" dirty="0">
                <a:latin typeface="+mn-lt"/>
                <a:ea typeface="MS PGothic" pitchFamily="34" charset="-128"/>
              </a:rPr>
              <a:t>Main applications are automotive catalysts (&gt; 60%) and electronics (&gt; 16%); further applications industrial catalysts, dental, jewelry </a:t>
            </a:r>
          </a:p>
          <a:p>
            <a:pPr marL="285750" indent="-285750">
              <a:spcAft>
                <a:spcPts val="600"/>
              </a:spcAft>
              <a:buFont typeface="Arial" pitchFamily="34" charset="0"/>
              <a:buChar char="•"/>
            </a:pPr>
            <a:r>
              <a:rPr lang="en-US" sz="2400" dirty="0">
                <a:latin typeface="+mn-lt"/>
                <a:ea typeface="MS PGothic" pitchFamily="34" charset="-128"/>
              </a:rPr>
              <a:t>Current end-of-life recycling rate 60-70% (global average)</a:t>
            </a:r>
          </a:p>
          <a:p>
            <a:pPr marL="800100" lvl="1" indent="-342900">
              <a:spcAft>
                <a:spcPts val="600"/>
              </a:spcAft>
              <a:buFont typeface="Courier New" panose="02070309020205020404" pitchFamily="49" charset="0"/>
              <a:buChar char="o"/>
            </a:pPr>
            <a:r>
              <a:rPr lang="en-US" sz="2400" dirty="0">
                <a:latin typeface="+mn-lt"/>
                <a:ea typeface="MS PGothic" pitchFamily="34" charset="-128"/>
              </a:rPr>
              <a:t>Excellent rates for industrial applications: 80-90% </a:t>
            </a:r>
          </a:p>
          <a:p>
            <a:pPr marL="800100" lvl="1" indent="-342900">
              <a:spcAft>
                <a:spcPts val="600"/>
              </a:spcAft>
              <a:buFont typeface="Courier New" panose="02070309020205020404" pitchFamily="49" charset="0"/>
              <a:buChar char="o"/>
            </a:pPr>
            <a:r>
              <a:rPr lang="en-US" sz="2400" dirty="0">
                <a:latin typeface="+mn-lt"/>
                <a:ea typeface="MS PGothic" pitchFamily="34" charset="-128"/>
              </a:rPr>
              <a:t>Moderate rates for automotive applications: 50-55%</a:t>
            </a:r>
          </a:p>
          <a:p>
            <a:pPr marL="800100" lvl="1" indent="-342900">
              <a:spcAft>
                <a:spcPts val="600"/>
              </a:spcAft>
              <a:buFont typeface="Courier New" panose="02070309020205020404" pitchFamily="49" charset="0"/>
              <a:buChar char="o"/>
            </a:pPr>
            <a:r>
              <a:rPr lang="en-US" sz="2400" dirty="0">
                <a:latin typeface="+mn-lt"/>
                <a:ea typeface="MS PGothic" pitchFamily="34" charset="-128"/>
              </a:rPr>
              <a:t>Poor rates for electronic applications: 5-10%</a:t>
            </a:r>
          </a:p>
          <a:p>
            <a:pPr marL="285750" indent="-285750">
              <a:spcAft>
                <a:spcPts val="600"/>
              </a:spcAft>
              <a:buFont typeface="Arial" pitchFamily="34" charset="0"/>
              <a:buChar char="•"/>
            </a:pPr>
            <a:r>
              <a:rPr lang="en-US" sz="2400" dirty="0">
                <a:latin typeface="+mn-lt"/>
                <a:ea typeface="MS PGothic" pitchFamily="34" charset="-128"/>
              </a:rPr>
              <a:t>Lack of recycling infrastructure for consumer goods</a:t>
            </a:r>
          </a:p>
          <a:p>
            <a:pPr marL="285750" indent="-285750">
              <a:spcAft>
                <a:spcPts val="600"/>
              </a:spcAft>
              <a:buFont typeface="Arial" pitchFamily="34" charset="0"/>
              <a:buChar char="•"/>
            </a:pPr>
            <a:r>
              <a:rPr lang="en-US" sz="2400" dirty="0">
                <a:latin typeface="+mn-lt"/>
                <a:ea typeface="MS PGothic" pitchFamily="34" charset="-128"/>
              </a:rPr>
              <a:t>Limited amount of cell phones are recycled in an appropriate way</a:t>
            </a:r>
          </a:p>
          <a:p>
            <a:pPr marL="285750" indent="-285750">
              <a:spcAft>
                <a:spcPts val="600"/>
              </a:spcAft>
              <a:buFont typeface="Arial" pitchFamily="34" charset="0"/>
              <a:buChar char="•"/>
            </a:pPr>
            <a:r>
              <a:rPr lang="en-US" sz="2400" dirty="0">
                <a:latin typeface="+mn-lt"/>
                <a:ea typeface="MS PGothic" pitchFamily="34" charset="-128"/>
              </a:rPr>
              <a:t>The main problems are insufficient collection and pre-treatment schemes in the most countries of the world</a:t>
            </a:r>
          </a:p>
          <a:p>
            <a:pPr marL="285750" indent="-285750">
              <a:spcAft>
                <a:spcPts val="600"/>
              </a:spcAft>
              <a:buFont typeface="Arial" pitchFamily="34" charset="0"/>
              <a:buChar char="•"/>
            </a:pPr>
            <a:endParaRPr lang="en-US" sz="2400" dirty="0">
              <a:latin typeface="+mn-lt"/>
              <a:ea typeface="MS PGothic" pitchFamily="34" charset="-128"/>
            </a:endParaRPr>
          </a:p>
        </p:txBody>
      </p:sp>
      <p:sp>
        <p:nvSpPr>
          <p:cNvPr id="14" name="Rectangle 13">
            <a:extLst>
              <a:ext uri="{FF2B5EF4-FFF2-40B4-BE49-F238E27FC236}">
                <a16:creationId xmlns:a16="http://schemas.microsoft.com/office/drawing/2014/main" id="{2C1DD061-3604-984B-9D9C-473FF1C20576}"/>
              </a:ext>
            </a:extLst>
          </p:cNvPr>
          <p:cNvSpPr/>
          <p:nvPr/>
        </p:nvSpPr>
        <p:spPr>
          <a:xfrm>
            <a:off x="6573219" y="6200773"/>
            <a:ext cx="3179675" cy="307777"/>
          </a:xfrm>
          <a:prstGeom prst="rect">
            <a:avLst/>
          </a:prstGeom>
        </p:spPr>
        <p:txBody>
          <a:bodyPr wrap="square">
            <a:spAutoFit/>
          </a:bodyPr>
          <a:lstStyle/>
          <a:p>
            <a:pPr eaLnBrk="1" hangingPunct="1">
              <a:buFont typeface="Wingdings" pitchFamily="2" charset="2"/>
              <a:buNone/>
            </a:pPr>
            <a:r>
              <a:rPr lang="en-GB" sz="1400" dirty="0">
                <a:solidFill>
                  <a:srgbClr val="000000"/>
                </a:solidFill>
                <a:latin typeface="Arial" pitchFamily="34" charset="0"/>
                <a:cs typeface="Arial" pitchFamily="34" charset="0"/>
              </a:rPr>
              <a:t>Source: International Resource Panel</a:t>
            </a:r>
          </a:p>
        </p:txBody>
      </p:sp>
    </p:spTree>
    <p:extLst>
      <p:ext uri="{BB962C8B-B14F-4D97-AF65-F5344CB8AC3E}">
        <p14:creationId xmlns:p14="http://schemas.microsoft.com/office/powerpoint/2010/main" val="181443140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ChangeArrowheads="1"/>
          </p:cNvSpPr>
          <p:nvPr/>
        </p:nvSpPr>
        <p:spPr bwMode="auto">
          <a:xfrm>
            <a:off x="2458387" y="164325"/>
            <a:ext cx="9260239" cy="1077218"/>
          </a:xfrm>
          <a:prstGeom prst="rect">
            <a:avLst/>
          </a:prstGeom>
          <a:noFill/>
          <a:ln w="9525">
            <a:noFill/>
            <a:miter lim="800000"/>
            <a:headEnd/>
            <a:tailEnd/>
          </a:ln>
          <a:effectLst/>
        </p:spPr>
        <p:txBody>
          <a:bodyPr wrap="square">
            <a:spAutoFit/>
          </a:bodyPr>
          <a:lstStyle/>
          <a:p>
            <a:pPr algn="ctr">
              <a:defRPr/>
            </a:pPr>
            <a:r>
              <a:rPr lang="en-US" sz="3200" dirty="0">
                <a:solidFill>
                  <a:schemeClr val="accent2"/>
                </a:solidFill>
                <a:latin typeface="Tahoma" pitchFamily="34" charset="0"/>
                <a:ea typeface="+mn-ea"/>
              </a:rPr>
              <a:t>Specialty Metals: </a:t>
            </a:r>
            <a:br>
              <a:rPr lang="en-US" sz="3200" dirty="0">
                <a:solidFill>
                  <a:schemeClr val="accent2"/>
                </a:solidFill>
                <a:latin typeface="Tahoma" pitchFamily="34" charset="0"/>
                <a:ea typeface="+mn-ea"/>
              </a:rPr>
            </a:br>
            <a:r>
              <a:rPr lang="en-US" sz="3200" dirty="0">
                <a:solidFill>
                  <a:schemeClr val="accent2"/>
                </a:solidFill>
                <a:latin typeface="Tahoma" pitchFamily="34" charset="0"/>
                <a:ea typeface="+mn-ea"/>
              </a:rPr>
              <a:t>Indium example</a:t>
            </a:r>
            <a:endParaRPr lang="it-IT" sz="3200" dirty="0">
              <a:solidFill>
                <a:schemeClr val="accent2"/>
              </a:solidFill>
              <a:latin typeface="Tahoma" pitchFamily="34" charset="0"/>
              <a:ea typeface="+mn-ea"/>
            </a:endParaRPr>
          </a:p>
        </p:txBody>
      </p:sp>
      <p:sp>
        <p:nvSpPr>
          <p:cNvPr id="9" name="Rectangle 8"/>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14" name="Rectangle 26">
            <a:extLst>
              <a:ext uri="{FF2B5EF4-FFF2-40B4-BE49-F238E27FC236}">
                <a16:creationId xmlns:a16="http://schemas.microsoft.com/office/drawing/2014/main" id="{49361FCB-592C-614F-9F64-DD736ABC2EDA}"/>
              </a:ext>
            </a:extLst>
          </p:cNvPr>
          <p:cNvSpPr txBox="1">
            <a:spLocks noChangeArrowheads="1"/>
          </p:cNvSpPr>
          <p:nvPr/>
        </p:nvSpPr>
        <p:spPr>
          <a:xfrm>
            <a:off x="5611812" y="6256337"/>
            <a:ext cx="5184775"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200" kern="1200">
                <a:solidFill>
                  <a:schemeClr val="tx1"/>
                </a:solidFill>
                <a:latin typeface="Arial Narrow" charset="0"/>
                <a:ea typeface="Arial" charset="0"/>
                <a:cs typeface="Arial" charset="0"/>
              </a:defRPr>
            </a:lvl1pPr>
            <a:lvl2pPr marL="742950" indent="-285750" algn="l" rtl="0" eaLnBrk="0" fontAlgn="base" hangingPunct="0">
              <a:spcBef>
                <a:spcPct val="0"/>
              </a:spcBef>
              <a:spcAft>
                <a:spcPct val="0"/>
              </a:spcAft>
              <a:defRPr sz="2200" kern="1200">
                <a:solidFill>
                  <a:schemeClr val="tx1"/>
                </a:solidFill>
                <a:latin typeface="Arial Narrow" charset="0"/>
                <a:ea typeface="Arial" charset="0"/>
                <a:cs typeface="Arial" charset="0"/>
              </a:defRPr>
            </a:lvl2pPr>
            <a:lvl3pPr marL="11430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3pPr>
            <a:lvl4pPr marL="16002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4pPr>
            <a:lvl5pPr marL="20574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5pPr>
            <a:lvl6pPr marL="25146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6pPr>
            <a:lvl7pPr marL="29718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7pPr>
            <a:lvl8pPr marL="34290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8pPr>
            <a:lvl9pPr marL="38862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9pPr>
          </a:lstStyle>
          <a:p>
            <a:pPr eaLnBrk="1" hangingPunct="1"/>
            <a:r>
              <a:rPr lang="de-DE" altLang="en-US" sz="1000">
                <a:solidFill>
                  <a:schemeClr val="bg2"/>
                </a:solidFill>
              </a:rPr>
              <a:t>www.unep.fr/scp/rpanel</a:t>
            </a:r>
          </a:p>
        </p:txBody>
      </p:sp>
      <p:sp>
        <p:nvSpPr>
          <p:cNvPr id="15" name="Text Box 8">
            <a:extLst>
              <a:ext uri="{FF2B5EF4-FFF2-40B4-BE49-F238E27FC236}">
                <a16:creationId xmlns:a16="http://schemas.microsoft.com/office/drawing/2014/main" id="{734A4BBD-E402-DE47-87C8-C2E0A0DE72DB}"/>
              </a:ext>
            </a:extLst>
          </p:cNvPr>
          <p:cNvSpPr txBox="1">
            <a:spLocks noChangeArrowheads="1"/>
          </p:cNvSpPr>
          <p:nvPr/>
        </p:nvSpPr>
        <p:spPr bwMode="auto">
          <a:xfrm>
            <a:off x="2876550" y="6207125"/>
            <a:ext cx="43402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Narrow" charset="0"/>
                <a:ea typeface="Arial" charset="0"/>
                <a:cs typeface="Arial" charset="0"/>
              </a:defRPr>
            </a:lvl1pPr>
            <a:lvl2pPr marL="742950" indent="-285750" eaLnBrk="0" hangingPunct="0">
              <a:defRPr sz="2200">
                <a:solidFill>
                  <a:schemeClr val="tx1"/>
                </a:solidFill>
                <a:latin typeface="Arial Narrow" charset="0"/>
                <a:ea typeface="Arial" charset="0"/>
                <a:cs typeface="Arial" charset="0"/>
              </a:defRPr>
            </a:lvl2pPr>
            <a:lvl3pPr marL="1143000" indent="-228600" eaLnBrk="0" hangingPunct="0">
              <a:defRPr sz="2200">
                <a:solidFill>
                  <a:schemeClr val="tx1"/>
                </a:solidFill>
                <a:latin typeface="Arial Narrow" charset="0"/>
                <a:ea typeface="Arial" charset="0"/>
                <a:cs typeface="Arial" charset="0"/>
              </a:defRPr>
            </a:lvl3pPr>
            <a:lvl4pPr marL="1600200" indent="-228600" eaLnBrk="0" hangingPunct="0">
              <a:defRPr sz="2200">
                <a:solidFill>
                  <a:schemeClr val="tx1"/>
                </a:solidFill>
                <a:latin typeface="Arial Narrow" charset="0"/>
                <a:ea typeface="Arial" charset="0"/>
                <a:cs typeface="Arial" charset="0"/>
              </a:defRPr>
            </a:lvl4pPr>
            <a:lvl5pPr marL="2057400" indent="-228600" eaLnBrk="0" hangingPunct="0">
              <a:defRPr sz="22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22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22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22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2200">
                <a:solidFill>
                  <a:schemeClr val="tx1"/>
                </a:solidFill>
                <a:latin typeface="Arial Narrow" charset="0"/>
                <a:ea typeface="Arial" charset="0"/>
                <a:cs typeface="Arial" charset="0"/>
              </a:defRPr>
            </a:lvl9pPr>
          </a:lstStyle>
          <a:p>
            <a:pPr eaLnBrk="1" hangingPunct="1"/>
            <a:r>
              <a:rPr lang="en-US" altLang="en-US" sz="1600" dirty="0">
                <a:solidFill>
                  <a:srgbClr val="6C8397"/>
                </a:solidFill>
                <a:latin typeface="Arial" charset="0"/>
                <a:ea typeface="ＭＳ Ｐゴシック" charset="-128"/>
              </a:rPr>
              <a:t>Courtesy of Umicore Precious Metals Refining</a:t>
            </a:r>
          </a:p>
        </p:txBody>
      </p:sp>
      <p:pic>
        <p:nvPicPr>
          <p:cNvPr id="20" name="Picture 8">
            <a:extLst>
              <a:ext uri="{FF2B5EF4-FFF2-40B4-BE49-F238E27FC236}">
                <a16:creationId xmlns:a16="http://schemas.microsoft.com/office/drawing/2014/main" id="{DBD67941-5E17-F84B-8E74-060BE8B7CE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612" y="3689350"/>
            <a:ext cx="2238375" cy="226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Indium05_small">
            <a:extLst>
              <a:ext uri="{FF2B5EF4-FFF2-40B4-BE49-F238E27FC236}">
                <a16:creationId xmlns:a16="http://schemas.microsoft.com/office/drawing/2014/main" id="{96696DDC-87D2-6E46-A38C-038DF57B58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249487"/>
            <a:ext cx="4538662"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
            <a:extLst>
              <a:ext uri="{FF2B5EF4-FFF2-40B4-BE49-F238E27FC236}">
                <a16:creationId xmlns:a16="http://schemas.microsoft.com/office/drawing/2014/main" id="{7F591AD3-C4F8-8543-9CC0-353CCC0D4C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6550" y="1600200"/>
            <a:ext cx="1943100" cy="163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9">
            <a:extLst>
              <a:ext uri="{FF2B5EF4-FFF2-40B4-BE49-F238E27FC236}">
                <a16:creationId xmlns:a16="http://schemas.microsoft.com/office/drawing/2014/main" id="{AA7D125A-1D33-9F4A-8BE4-221EA6000BF3}"/>
              </a:ext>
            </a:extLst>
          </p:cNvPr>
          <p:cNvSpPr txBox="1">
            <a:spLocks noChangeArrowheads="1"/>
          </p:cNvSpPr>
          <p:nvPr/>
        </p:nvSpPr>
        <p:spPr bwMode="auto">
          <a:xfrm>
            <a:off x="10220325" y="5307012"/>
            <a:ext cx="796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Narrow" charset="0"/>
                <a:ea typeface="Arial" charset="0"/>
                <a:cs typeface="Arial" charset="0"/>
              </a:defRPr>
            </a:lvl1pPr>
            <a:lvl2pPr marL="742950" indent="-285750" eaLnBrk="0" hangingPunct="0">
              <a:defRPr sz="2200">
                <a:solidFill>
                  <a:schemeClr val="tx1"/>
                </a:solidFill>
                <a:latin typeface="Arial Narrow" charset="0"/>
                <a:ea typeface="Arial" charset="0"/>
                <a:cs typeface="Arial" charset="0"/>
              </a:defRPr>
            </a:lvl2pPr>
            <a:lvl3pPr marL="1143000" indent="-228600" eaLnBrk="0" hangingPunct="0">
              <a:defRPr sz="2200">
                <a:solidFill>
                  <a:schemeClr val="tx1"/>
                </a:solidFill>
                <a:latin typeface="Arial Narrow" charset="0"/>
                <a:ea typeface="Arial" charset="0"/>
                <a:cs typeface="Arial" charset="0"/>
              </a:defRPr>
            </a:lvl3pPr>
            <a:lvl4pPr marL="1600200" indent="-228600" eaLnBrk="0" hangingPunct="0">
              <a:defRPr sz="2200">
                <a:solidFill>
                  <a:schemeClr val="tx1"/>
                </a:solidFill>
                <a:latin typeface="Arial Narrow" charset="0"/>
                <a:ea typeface="Arial" charset="0"/>
                <a:cs typeface="Arial" charset="0"/>
              </a:defRPr>
            </a:lvl4pPr>
            <a:lvl5pPr marL="2057400" indent="-228600" eaLnBrk="0" hangingPunct="0">
              <a:defRPr sz="22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22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22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22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2200">
                <a:solidFill>
                  <a:schemeClr val="tx1"/>
                </a:solidFill>
                <a:latin typeface="Arial Narrow" charset="0"/>
                <a:ea typeface="Arial" charset="0"/>
                <a:cs typeface="Arial" charset="0"/>
              </a:defRPr>
            </a:lvl9pPr>
          </a:lstStyle>
          <a:p>
            <a:pPr eaLnBrk="1" hangingPunct="1"/>
            <a:r>
              <a:rPr lang="de-DE" altLang="en-US" sz="2000">
                <a:solidFill>
                  <a:srgbClr val="6C8397"/>
                </a:solidFill>
              </a:rPr>
              <a:t>indium</a:t>
            </a:r>
            <a:endParaRPr lang="en-US" altLang="en-US" sz="2000"/>
          </a:p>
        </p:txBody>
      </p:sp>
      <p:sp>
        <p:nvSpPr>
          <p:cNvPr id="24" name="Text Box 10">
            <a:extLst>
              <a:ext uri="{FF2B5EF4-FFF2-40B4-BE49-F238E27FC236}">
                <a16:creationId xmlns:a16="http://schemas.microsoft.com/office/drawing/2014/main" id="{C5A9868E-AC21-8F41-8D31-67B5F918C6B8}"/>
              </a:ext>
            </a:extLst>
          </p:cNvPr>
          <p:cNvSpPr txBox="1">
            <a:spLocks noChangeArrowheads="1"/>
          </p:cNvSpPr>
          <p:nvPr/>
        </p:nvSpPr>
        <p:spPr bwMode="auto">
          <a:xfrm>
            <a:off x="2876550" y="5637212"/>
            <a:ext cx="971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200">
                <a:solidFill>
                  <a:schemeClr val="tx1"/>
                </a:solidFill>
                <a:latin typeface="Arial Narrow" charset="0"/>
                <a:ea typeface="Arial" charset="0"/>
                <a:cs typeface="Arial" charset="0"/>
              </a:defRPr>
            </a:lvl1pPr>
            <a:lvl2pPr marL="742950" indent="-285750" eaLnBrk="0" hangingPunct="0">
              <a:defRPr sz="2200">
                <a:solidFill>
                  <a:schemeClr val="tx1"/>
                </a:solidFill>
                <a:latin typeface="Arial Narrow" charset="0"/>
                <a:ea typeface="Arial" charset="0"/>
                <a:cs typeface="Arial" charset="0"/>
              </a:defRPr>
            </a:lvl2pPr>
            <a:lvl3pPr marL="1143000" indent="-228600" eaLnBrk="0" hangingPunct="0">
              <a:defRPr sz="2200">
                <a:solidFill>
                  <a:schemeClr val="tx1"/>
                </a:solidFill>
                <a:latin typeface="Arial Narrow" charset="0"/>
                <a:ea typeface="Arial" charset="0"/>
                <a:cs typeface="Arial" charset="0"/>
              </a:defRPr>
            </a:lvl3pPr>
            <a:lvl4pPr marL="1600200" indent="-228600" eaLnBrk="0" hangingPunct="0">
              <a:defRPr sz="2200">
                <a:solidFill>
                  <a:schemeClr val="tx1"/>
                </a:solidFill>
                <a:latin typeface="Arial Narrow" charset="0"/>
                <a:ea typeface="Arial" charset="0"/>
                <a:cs typeface="Arial" charset="0"/>
              </a:defRPr>
            </a:lvl4pPr>
            <a:lvl5pPr marL="2057400" indent="-228600" eaLnBrk="0" hangingPunct="0">
              <a:defRPr sz="2200">
                <a:solidFill>
                  <a:schemeClr val="tx1"/>
                </a:solidFill>
                <a:latin typeface="Arial Narrow" charset="0"/>
                <a:ea typeface="Arial" charset="0"/>
                <a:cs typeface="Arial" charset="0"/>
              </a:defRPr>
            </a:lvl5pPr>
            <a:lvl6pPr marL="2514600" indent="-228600" eaLnBrk="0" fontAlgn="base" hangingPunct="0">
              <a:spcBef>
                <a:spcPct val="0"/>
              </a:spcBef>
              <a:spcAft>
                <a:spcPct val="0"/>
              </a:spcAft>
              <a:defRPr sz="2200">
                <a:solidFill>
                  <a:schemeClr val="tx1"/>
                </a:solidFill>
                <a:latin typeface="Arial Narrow" charset="0"/>
                <a:ea typeface="Arial" charset="0"/>
                <a:cs typeface="Arial" charset="0"/>
              </a:defRPr>
            </a:lvl6pPr>
            <a:lvl7pPr marL="2971800" indent="-228600" eaLnBrk="0" fontAlgn="base" hangingPunct="0">
              <a:spcBef>
                <a:spcPct val="0"/>
              </a:spcBef>
              <a:spcAft>
                <a:spcPct val="0"/>
              </a:spcAft>
              <a:defRPr sz="2200">
                <a:solidFill>
                  <a:schemeClr val="tx1"/>
                </a:solidFill>
                <a:latin typeface="Arial Narrow" charset="0"/>
                <a:ea typeface="Arial" charset="0"/>
                <a:cs typeface="Arial" charset="0"/>
              </a:defRPr>
            </a:lvl7pPr>
            <a:lvl8pPr marL="3429000" indent="-228600" eaLnBrk="0" fontAlgn="base" hangingPunct="0">
              <a:spcBef>
                <a:spcPct val="0"/>
              </a:spcBef>
              <a:spcAft>
                <a:spcPct val="0"/>
              </a:spcAft>
              <a:defRPr sz="2200">
                <a:solidFill>
                  <a:schemeClr val="tx1"/>
                </a:solidFill>
                <a:latin typeface="Arial Narrow" charset="0"/>
                <a:ea typeface="Arial" charset="0"/>
                <a:cs typeface="Arial" charset="0"/>
              </a:defRPr>
            </a:lvl8pPr>
            <a:lvl9pPr marL="3886200" indent="-228600" eaLnBrk="0" fontAlgn="base" hangingPunct="0">
              <a:spcBef>
                <a:spcPct val="0"/>
              </a:spcBef>
              <a:spcAft>
                <a:spcPct val="0"/>
              </a:spcAft>
              <a:defRPr sz="2200">
                <a:solidFill>
                  <a:schemeClr val="tx1"/>
                </a:solidFill>
                <a:latin typeface="Arial Narrow" charset="0"/>
                <a:ea typeface="Arial" charset="0"/>
                <a:cs typeface="Arial" charset="0"/>
              </a:defRPr>
            </a:lvl9pPr>
          </a:lstStyle>
          <a:p>
            <a:pPr eaLnBrk="1" hangingPunct="1"/>
            <a:r>
              <a:rPr lang="de-DE" altLang="en-US" sz="2000">
                <a:solidFill>
                  <a:srgbClr val="6C8397"/>
                </a:solidFill>
              </a:rPr>
              <a:t>tellurium</a:t>
            </a:r>
            <a:endParaRPr lang="en-US" altLang="en-US" sz="2000"/>
          </a:p>
        </p:txBody>
      </p:sp>
    </p:spTree>
    <p:extLst>
      <p:ext uri="{BB962C8B-B14F-4D97-AF65-F5344CB8AC3E}">
        <p14:creationId xmlns:p14="http://schemas.microsoft.com/office/powerpoint/2010/main" val="7626143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ChangeArrowheads="1"/>
          </p:cNvSpPr>
          <p:nvPr/>
        </p:nvSpPr>
        <p:spPr bwMode="auto">
          <a:xfrm>
            <a:off x="1943100" y="364838"/>
            <a:ext cx="9260239" cy="584775"/>
          </a:xfrm>
          <a:prstGeom prst="rect">
            <a:avLst/>
          </a:prstGeom>
          <a:noFill/>
          <a:ln w="9525">
            <a:noFill/>
            <a:miter lim="800000"/>
            <a:headEnd/>
            <a:tailEnd/>
          </a:ln>
          <a:effectLst/>
        </p:spPr>
        <p:txBody>
          <a:bodyPr wrap="square">
            <a:spAutoFit/>
          </a:bodyPr>
          <a:lstStyle/>
          <a:p>
            <a:pPr algn="ctr">
              <a:defRPr/>
            </a:pPr>
            <a:r>
              <a:rPr lang="en-US" sz="3200" dirty="0">
                <a:solidFill>
                  <a:schemeClr val="accent2"/>
                </a:solidFill>
                <a:latin typeface="Tahoma" pitchFamily="34" charset="0"/>
                <a:ea typeface="+mn-ea"/>
              </a:rPr>
              <a:t>The case of Indium: Just a by-product </a:t>
            </a:r>
            <a:endParaRPr lang="it-IT" sz="3200" dirty="0">
              <a:solidFill>
                <a:schemeClr val="accent2"/>
              </a:solidFill>
              <a:latin typeface="Tahoma" pitchFamily="34" charset="0"/>
              <a:ea typeface="+mn-ea"/>
            </a:endParaRPr>
          </a:p>
        </p:txBody>
      </p:sp>
      <p:sp>
        <p:nvSpPr>
          <p:cNvPr id="9" name="Rectangle 8"/>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3" name="TextBox 2">
            <a:extLst>
              <a:ext uri="{FF2B5EF4-FFF2-40B4-BE49-F238E27FC236}">
                <a16:creationId xmlns:a16="http://schemas.microsoft.com/office/drawing/2014/main" id="{281BB872-60F5-8A43-B634-F7361253BEB0}"/>
              </a:ext>
            </a:extLst>
          </p:cNvPr>
          <p:cNvSpPr txBox="1"/>
          <p:nvPr/>
        </p:nvSpPr>
        <p:spPr>
          <a:xfrm>
            <a:off x="2209800" y="1143000"/>
            <a:ext cx="9664353" cy="5555367"/>
          </a:xfrm>
          <a:prstGeom prst="rect">
            <a:avLst/>
          </a:prstGeom>
          <a:noFill/>
        </p:spPr>
        <p:txBody>
          <a:bodyPr wrap="square" rtlCol="0">
            <a:spAutoFit/>
          </a:bodyPr>
          <a:lstStyle/>
          <a:p>
            <a:pPr marL="285750" indent="-285750">
              <a:spcAft>
                <a:spcPts val="600"/>
              </a:spcAft>
              <a:buFont typeface="Arial" pitchFamily="34" charset="0"/>
              <a:buChar char="•"/>
            </a:pPr>
            <a:r>
              <a:rPr lang="en-US" sz="2400" dirty="0">
                <a:latin typeface="+mn-lt"/>
                <a:ea typeface="MS PGothic" pitchFamily="34" charset="-128"/>
              </a:rPr>
              <a:t>Strategic metal </a:t>
            </a:r>
            <a:r>
              <a:rPr lang="en-US" sz="2400" b="1" dirty="0">
                <a:latin typeface="+mn-lt"/>
                <a:ea typeface="MS PGothic" pitchFamily="34" charset="-128"/>
              </a:rPr>
              <a:t>used for LCD glass, lead-free solders, semiconductors/LED and also photovoltaic etc.</a:t>
            </a:r>
          </a:p>
          <a:p>
            <a:pPr marL="285750" indent="-285750">
              <a:spcAft>
                <a:spcPts val="600"/>
              </a:spcAft>
              <a:buFont typeface="Arial" pitchFamily="34" charset="0"/>
              <a:buChar char="•"/>
            </a:pPr>
            <a:r>
              <a:rPr lang="en-US" sz="2400" dirty="0">
                <a:latin typeface="+mn-lt"/>
                <a:ea typeface="MS PGothic" pitchFamily="34" charset="-128"/>
              </a:rPr>
              <a:t>Strong growth in gross demand is predicted for indium: from ca. 1,200 tons (2010) to ca. 2,600 tons (2020)</a:t>
            </a:r>
          </a:p>
          <a:p>
            <a:pPr marL="285750" indent="-285750">
              <a:spcAft>
                <a:spcPts val="600"/>
              </a:spcAft>
              <a:buFont typeface="Arial" pitchFamily="34" charset="0"/>
              <a:buChar char="•"/>
            </a:pPr>
            <a:r>
              <a:rPr lang="en-US" sz="2400" dirty="0">
                <a:latin typeface="+mn-lt"/>
                <a:ea typeface="MS PGothic" pitchFamily="34" charset="-128"/>
              </a:rPr>
              <a:t>Specialty metals like indium are crucial for future sustainable technologies like PV, battery technologies, catalysts, efficient lighting systems etc. but used also in huge amount in gadgets like LCD screens for games</a:t>
            </a:r>
          </a:p>
          <a:p>
            <a:pPr marL="285750" indent="-285750">
              <a:spcAft>
                <a:spcPts val="600"/>
              </a:spcAft>
              <a:buFont typeface="Arial" pitchFamily="34" charset="0"/>
              <a:buChar char="•"/>
            </a:pPr>
            <a:r>
              <a:rPr lang="en-US" sz="2400" dirty="0">
                <a:latin typeface="+mn-lt"/>
                <a:ea typeface="MS PGothic" pitchFamily="34" charset="-128"/>
              </a:rPr>
              <a:t>The supply of indium from natural resources is crucial: so-called minor metal, which occurs just as a by-product (mainly zinc ores) in low concentrations</a:t>
            </a:r>
          </a:p>
          <a:p>
            <a:pPr marL="285750" indent="-285750">
              <a:spcAft>
                <a:spcPts val="600"/>
              </a:spcAft>
              <a:buFont typeface="Arial" pitchFamily="34" charset="0"/>
              <a:buChar char="•"/>
            </a:pPr>
            <a:r>
              <a:rPr lang="en-US" sz="2400" dirty="0">
                <a:latin typeface="+mn-lt"/>
                <a:ea typeface="MS PGothic" pitchFamily="34" charset="-128"/>
              </a:rPr>
              <a:t>The current end-of -life recycling rate of indium is below 1% like for the most other specialty metals: urgent progress is necessary to enhance their recycling</a:t>
            </a:r>
          </a:p>
          <a:p>
            <a:endParaRPr lang="fr-FR" dirty="0"/>
          </a:p>
        </p:txBody>
      </p:sp>
      <p:sp>
        <p:nvSpPr>
          <p:cNvPr id="14" name="Rectangle 13">
            <a:extLst>
              <a:ext uri="{FF2B5EF4-FFF2-40B4-BE49-F238E27FC236}">
                <a16:creationId xmlns:a16="http://schemas.microsoft.com/office/drawing/2014/main" id="{2C1DD061-3604-984B-9D9C-473FF1C20576}"/>
              </a:ext>
            </a:extLst>
          </p:cNvPr>
          <p:cNvSpPr/>
          <p:nvPr/>
        </p:nvSpPr>
        <p:spPr>
          <a:xfrm>
            <a:off x="6573219" y="6200773"/>
            <a:ext cx="3179675" cy="307777"/>
          </a:xfrm>
          <a:prstGeom prst="rect">
            <a:avLst/>
          </a:prstGeom>
        </p:spPr>
        <p:txBody>
          <a:bodyPr wrap="square">
            <a:spAutoFit/>
          </a:bodyPr>
          <a:lstStyle/>
          <a:p>
            <a:pPr eaLnBrk="1" hangingPunct="1">
              <a:buFont typeface="Wingdings" pitchFamily="2" charset="2"/>
              <a:buNone/>
            </a:pPr>
            <a:r>
              <a:rPr lang="en-GB" sz="1400" dirty="0">
                <a:solidFill>
                  <a:srgbClr val="000000"/>
                </a:solidFill>
                <a:latin typeface="Arial" pitchFamily="34" charset="0"/>
                <a:cs typeface="Arial" pitchFamily="34" charset="0"/>
              </a:rPr>
              <a:t>Source: International Resource Panel</a:t>
            </a:r>
          </a:p>
        </p:txBody>
      </p:sp>
    </p:spTree>
    <p:extLst>
      <p:ext uri="{BB962C8B-B14F-4D97-AF65-F5344CB8AC3E}">
        <p14:creationId xmlns:p14="http://schemas.microsoft.com/office/powerpoint/2010/main" val="212226837"/>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14" name="Rectangle 26">
            <a:extLst>
              <a:ext uri="{FF2B5EF4-FFF2-40B4-BE49-F238E27FC236}">
                <a16:creationId xmlns:a16="http://schemas.microsoft.com/office/drawing/2014/main" id="{49361FCB-592C-614F-9F64-DD736ABC2EDA}"/>
              </a:ext>
            </a:extLst>
          </p:cNvPr>
          <p:cNvSpPr txBox="1">
            <a:spLocks noChangeArrowheads="1"/>
          </p:cNvSpPr>
          <p:nvPr/>
        </p:nvSpPr>
        <p:spPr>
          <a:xfrm>
            <a:off x="5611812" y="6256337"/>
            <a:ext cx="5184775" cy="11906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algn="l" rtl="0" eaLnBrk="0" fontAlgn="base" hangingPunct="0">
              <a:spcBef>
                <a:spcPct val="0"/>
              </a:spcBef>
              <a:spcAft>
                <a:spcPct val="0"/>
              </a:spcAft>
              <a:defRPr sz="2200" kern="1200">
                <a:solidFill>
                  <a:schemeClr val="tx1"/>
                </a:solidFill>
                <a:latin typeface="Arial Narrow" charset="0"/>
                <a:ea typeface="Arial" charset="0"/>
                <a:cs typeface="Arial" charset="0"/>
              </a:defRPr>
            </a:lvl1pPr>
            <a:lvl2pPr marL="742950" indent="-285750" algn="l" rtl="0" eaLnBrk="0" fontAlgn="base" hangingPunct="0">
              <a:spcBef>
                <a:spcPct val="0"/>
              </a:spcBef>
              <a:spcAft>
                <a:spcPct val="0"/>
              </a:spcAft>
              <a:defRPr sz="2200" kern="1200">
                <a:solidFill>
                  <a:schemeClr val="tx1"/>
                </a:solidFill>
                <a:latin typeface="Arial Narrow" charset="0"/>
                <a:ea typeface="Arial" charset="0"/>
                <a:cs typeface="Arial" charset="0"/>
              </a:defRPr>
            </a:lvl2pPr>
            <a:lvl3pPr marL="11430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3pPr>
            <a:lvl4pPr marL="16002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4pPr>
            <a:lvl5pPr marL="2057400" indent="-228600" algn="l" rtl="0" eaLnBrk="0" fontAlgn="base" hangingPunct="0">
              <a:spcBef>
                <a:spcPct val="0"/>
              </a:spcBef>
              <a:spcAft>
                <a:spcPct val="0"/>
              </a:spcAft>
              <a:defRPr sz="2200" kern="1200">
                <a:solidFill>
                  <a:schemeClr val="tx1"/>
                </a:solidFill>
                <a:latin typeface="Arial Narrow" charset="0"/>
                <a:ea typeface="Arial" charset="0"/>
                <a:cs typeface="Arial" charset="0"/>
              </a:defRPr>
            </a:lvl5pPr>
            <a:lvl6pPr marL="25146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6pPr>
            <a:lvl7pPr marL="29718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7pPr>
            <a:lvl8pPr marL="34290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8pPr>
            <a:lvl9pPr marL="3886200" indent="-228600" algn="l" defTabSz="914400" rtl="0" eaLnBrk="0" fontAlgn="base" latinLnBrk="0" hangingPunct="0">
              <a:spcBef>
                <a:spcPct val="0"/>
              </a:spcBef>
              <a:spcAft>
                <a:spcPct val="0"/>
              </a:spcAft>
              <a:defRPr sz="2200" kern="1200">
                <a:solidFill>
                  <a:schemeClr val="tx1"/>
                </a:solidFill>
                <a:latin typeface="Arial Narrow" charset="0"/>
                <a:ea typeface="Arial" charset="0"/>
                <a:cs typeface="Arial" charset="0"/>
              </a:defRPr>
            </a:lvl9pPr>
          </a:lstStyle>
          <a:p>
            <a:pPr eaLnBrk="1" hangingPunct="1"/>
            <a:r>
              <a:rPr lang="de-DE" altLang="en-US" sz="1000">
                <a:solidFill>
                  <a:schemeClr val="bg2"/>
                </a:solidFill>
              </a:rPr>
              <a:t>www.unep.fr/scp/rpanel</a:t>
            </a:r>
          </a:p>
        </p:txBody>
      </p:sp>
      <p:pic>
        <p:nvPicPr>
          <p:cNvPr id="16" name="Picture 2" descr="Supply risk and economic importance of raw materials">
            <a:extLst>
              <a:ext uri="{FF2B5EF4-FFF2-40B4-BE49-F238E27FC236}">
                <a16:creationId xmlns:a16="http://schemas.microsoft.com/office/drawing/2014/main" id="{DEE9D9C8-DE15-1145-8ECA-CCE8DBB453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3441" y="-78508"/>
            <a:ext cx="9109092" cy="6499706"/>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a:extLst>
              <a:ext uri="{FF2B5EF4-FFF2-40B4-BE49-F238E27FC236}">
                <a16:creationId xmlns:a16="http://schemas.microsoft.com/office/drawing/2014/main" id="{C4C25A35-C02B-3541-A60B-B3C14F82BAA0}"/>
              </a:ext>
            </a:extLst>
          </p:cNvPr>
          <p:cNvSpPr>
            <a:spLocks noGrp="1"/>
          </p:cNvSpPr>
          <p:nvPr>
            <p:ph type="title"/>
          </p:nvPr>
        </p:nvSpPr>
        <p:spPr>
          <a:xfrm>
            <a:off x="2561801" y="381000"/>
            <a:ext cx="4800938" cy="1524000"/>
          </a:xfrm>
        </p:spPr>
        <p:txBody>
          <a:bodyPr>
            <a:normAutofit fontScale="90000"/>
          </a:bodyPr>
          <a:lstStyle/>
          <a:p>
            <a:r>
              <a:rPr lang="en-US" b="0" dirty="0">
                <a:solidFill>
                  <a:schemeClr val="accent2"/>
                </a:solidFill>
                <a:latin typeface="Tahoma" pitchFamily="34" charset="0"/>
                <a:ea typeface="+mn-ea"/>
                <a:cs typeface="+mn-cs"/>
              </a:rPr>
              <a:t>27 Critical Raw Materials CRM</a:t>
            </a:r>
            <a:br>
              <a:rPr lang="en-US" dirty="0"/>
            </a:br>
            <a:r>
              <a:rPr lang="en-US" sz="2700" dirty="0"/>
              <a:t>(of 61 candidate materials, </a:t>
            </a:r>
            <a:br>
              <a:rPr lang="en-US" sz="2700" dirty="0"/>
            </a:br>
            <a:r>
              <a:rPr lang="en-US" sz="2700" dirty="0"/>
              <a:t>incl. </a:t>
            </a:r>
            <a:r>
              <a:rPr lang="en-US" sz="2800" dirty="0"/>
              <a:t>3 material groups</a:t>
            </a:r>
            <a:r>
              <a:rPr lang="en-US" sz="2700" dirty="0"/>
              <a:t>)</a:t>
            </a:r>
            <a:endParaRPr lang="en-US" sz="2000" dirty="0"/>
          </a:p>
        </p:txBody>
      </p:sp>
      <p:sp>
        <p:nvSpPr>
          <p:cNvPr id="19" name="Text Box 12">
            <a:extLst>
              <a:ext uri="{FF2B5EF4-FFF2-40B4-BE49-F238E27FC236}">
                <a16:creationId xmlns:a16="http://schemas.microsoft.com/office/drawing/2014/main" id="{14D4337B-3C26-1A47-A57F-F522D54D8F6F}"/>
              </a:ext>
            </a:extLst>
          </p:cNvPr>
          <p:cNvSpPr txBox="1">
            <a:spLocks noChangeArrowheads="1"/>
          </p:cNvSpPr>
          <p:nvPr/>
        </p:nvSpPr>
        <p:spPr bwMode="auto">
          <a:xfrm>
            <a:off x="2209800" y="5358882"/>
            <a:ext cx="2069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fontAlgn="auto" hangingPunct="1">
              <a:spcBef>
                <a:spcPts val="0"/>
              </a:spcBef>
              <a:spcAft>
                <a:spcPts val="0"/>
              </a:spcAft>
            </a:pPr>
            <a:r>
              <a:rPr lang="en-US" sz="1800" dirty="0">
                <a:solidFill>
                  <a:prstClr val="black"/>
                </a:solidFill>
                <a:ea typeface=""/>
              </a:rPr>
              <a:t>Source: </a:t>
            </a:r>
            <a:r>
              <a:rPr lang="es-ES" sz="1800" dirty="0">
                <a:solidFill>
                  <a:prstClr val="black"/>
                </a:solidFill>
                <a:ea typeface=""/>
              </a:rPr>
              <a:t>EC</a:t>
            </a:r>
            <a:r>
              <a:rPr lang="en-US" sz="1800" dirty="0">
                <a:solidFill>
                  <a:prstClr val="black"/>
                </a:solidFill>
                <a:ea typeface=""/>
              </a:rPr>
              <a:t> 2017  </a:t>
            </a:r>
          </a:p>
        </p:txBody>
      </p:sp>
      <p:sp>
        <p:nvSpPr>
          <p:cNvPr id="3" name="Oval 2">
            <a:extLst>
              <a:ext uri="{FF2B5EF4-FFF2-40B4-BE49-F238E27FC236}">
                <a16:creationId xmlns:a16="http://schemas.microsoft.com/office/drawing/2014/main" id="{2D65DA92-9BED-5648-B78C-7BCBE7502AC3}"/>
              </a:ext>
            </a:extLst>
          </p:cNvPr>
          <p:cNvSpPr/>
          <p:nvPr/>
        </p:nvSpPr>
        <p:spPr>
          <a:xfrm>
            <a:off x="7869240" y="1045923"/>
            <a:ext cx="694922" cy="47807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Oval 27">
            <a:extLst>
              <a:ext uri="{FF2B5EF4-FFF2-40B4-BE49-F238E27FC236}">
                <a16:creationId xmlns:a16="http://schemas.microsoft.com/office/drawing/2014/main" id="{D695F57B-DC3A-DB48-A6C3-6E9A04EE542E}"/>
              </a:ext>
            </a:extLst>
          </p:cNvPr>
          <p:cNvSpPr/>
          <p:nvPr/>
        </p:nvSpPr>
        <p:spPr>
          <a:xfrm>
            <a:off x="7241312" y="0"/>
            <a:ext cx="609600" cy="6572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Oval 28">
            <a:extLst>
              <a:ext uri="{FF2B5EF4-FFF2-40B4-BE49-F238E27FC236}">
                <a16:creationId xmlns:a16="http://schemas.microsoft.com/office/drawing/2014/main" id="{E3865906-07E0-3646-858B-F8FFA5FCC02B}"/>
              </a:ext>
            </a:extLst>
          </p:cNvPr>
          <p:cNvSpPr/>
          <p:nvPr/>
        </p:nvSpPr>
        <p:spPr>
          <a:xfrm>
            <a:off x="6400800" y="2996584"/>
            <a:ext cx="538706" cy="486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Oval 29">
            <a:extLst>
              <a:ext uri="{FF2B5EF4-FFF2-40B4-BE49-F238E27FC236}">
                <a16:creationId xmlns:a16="http://schemas.microsoft.com/office/drawing/2014/main" id="{8E32E554-FA6D-6D40-8B05-F020A61BFB9F}"/>
              </a:ext>
            </a:extLst>
          </p:cNvPr>
          <p:cNvSpPr/>
          <p:nvPr/>
        </p:nvSpPr>
        <p:spPr>
          <a:xfrm>
            <a:off x="8551640" y="2660387"/>
            <a:ext cx="609600" cy="596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Oval 30">
            <a:extLst>
              <a:ext uri="{FF2B5EF4-FFF2-40B4-BE49-F238E27FC236}">
                <a16:creationId xmlns:a16="http://schemas.microsoft.com/office/drawing/2014/main" id="{A25A9252-D53C-6D41-B4DC-8276DF057398}"/>
              </a:ext>
            </a:extLst>
          </p:cNvPr>
          <p:cNvSpPr/>
          <p:nvPr/>
        </p:nvSpPr>
        <p:spPr>
          <a:xfrm>
            <a:off x="8523065" y="4435166"/>
            <a:ext cx="933961" cy="45811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83838648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2362200" y="533401"/>
            <a:ext cx="7924800" cy="647700"/>
          </a:xfrm>
        </p:spPr>
        <p:txBody>
          <a:bodyPr>
            <a:normAutofit fontScale="90000"/>
          </a:bodyPr>
          <a:lstStyle/>
          <a:p>
            <a:pPr eaLnBrk="1" hangingPunct="1">
              <a:defRPr/>
            </a:pPr>
            <a:r>
              <a:rPr lang="en-GB" altLang="en-US" b="0" dirty="0">
                <a:solidFill>
                  <a:schemeClr val="accent2"/>
                </a:solidFill>
                <a:ea typeface="+mj-ea"/>
              </a:rPr>
              <a:t>Implementation Gap </a:t>
            </a:r>
            <a:br>
              <a:rPr lang="en-GB" altLang="en-US" dirty="0">
                <a:solidFill>
                  <a:schemeClr val="accent2"/>
                </a:solidFill>
                <a:ea typeface="+mj-ea"/>
              </a:rPr>
            </a:br>
            <a:r>
              <a:rPr lang="en-GB" altLang="en-US" sz="3600" dirty="0">
                <a:solidFill>
                  <a:srgbClr val="D08D29"/>
                </a:solidFill>
              </a:rPr>
              <a:t>since 2002</a:t>
            </a:r>
          </a:p>
        </p:txBody>
      </p:sp>
      <p:sp>
        <p:nvSpPr>
          <p:cNvPr id="124931" name="Rectangle 3"/>
          <p:cNvSpPr>
            <a:spLocks noGrp="1" noChangeArrowheads="1"/>
          </p:cNvSpPr>
          <p:nvPr>
            <p:ph idx="1"/>
          </p:nvPr>
        </p:nvSpPr>
        <p:spPr>
          <a:xfrm>
            <a:off x="2762252" y="1485901"/>
            <a:ext cx="7905751" cy="4991100"/>
          </a:xfrm>
        </p:spPr>
        <p:txBody>
          <a:bodyPr/>
          <a:lstStyle/>
          <a:p>
            <a:pPr eaLnBrk="1" hangingPunct="1">
              <a:spcBef>
                <a:spcPct val="50000"/>
              </a:spcBef>
              <a:buClr>
                <a:schemeClr val="accent2"/>
              </a:buClr>
              <a:buFont typeface="Monotype Sorts" pitchFamily="2" charset="2"/>
              <a:buNone/>
              <a:defRPr/>
            </a:pPr>
            <a:r>
              <a:rPr lang="en-US" altLang="ko-KR" sz="2800" i="1" dirty="0">
                <a:latin typeface="Times New Roman" pitchFamily="18" charset="0"/>
                <a:ea typeface="굴림" pitchFamily="50" charset="-127"/>
              </a:rPr>
              <a:t>	</a:t>
            </a:r>
            <a:r>
              <a:rPr lang="en-US" altLang="ko-KR" sz="2800" i="1" dirty="0">
                <a:ea typeface="굴림" pitchFamily="50" charset="-127"/>
              </a:rPr>
              <a:t>Fundamental changes in the way societies produce and consume are indispensable for achieving global sustainable development. </a:t>
            </a:r>
            <a:r>
              <a:rPr lang="en-US" altLang="ko-KR" sz="2800" dirty="0">
                <a:solidFill>
                  <a:schemeClr val="accent2"/>
                </a:solidFill>
              </a:rPr>
              <a:t>All countries should promote sustainable consumption and production patterns…</a:t>
            </a:r>
            <a:r>
              <a:rPr lang="en-US" altLang="ko-KR" sz="2800" i="1" dirty="0">
                <a:solidFill>
                  <a:srgbClr val="0033CC"/>
                </a:solidFill>
                <a:ea typeface="굴림" pitchFamily="50" charset="-127"/>
              </a:rPr>
              <a:t>.</a:t>
            </a:r>
            <a:r>
              <a:rPr lang="en-US" altLang="ko-KR" sz="2800" i="1" dirty="0">
                <a:ea typeface="굴림" pitchFamily="50" charset="-127"/>
              </a:rPr>
              <a:t> Governments, relevant international organizations, the private sector and all major groups should play an active role in changing unsustainable consumption and production patterns. </a:t>
            </a:r>
            <a:endParaRPr lang="en-US" altLang="ko-KR" sz="2800" i="1" dirty="0">
              <a:latin typeface="Times New Roman" pitchFamily="18" charset="0"/>
              <a:ea typeface="굴림" pitchFamily="50" charset="-127"/>
            </a:endParaRPr>
          </a:p>
          <a:p>
            <a:pPr eaLnBrk="1" hangingPunct="1">
              <a:spcBef>
                <a:spcPct val="50000"/>
              </a:spcBef>
              <a:buClr>
                <a:schemeClr val="accent2"/>
              </a:buClr>
              <a:buFont typeface="Monotype Sorts" pitchFamily="2" charset="2"/>
              <a:buNone/>
              <a:defRPr/>
            </a:pPr>
            <a:r>
              <a:rPr lang="en-GB" altLang="en-US" sz="2200" dirty="0">
                <a:ea typeface="+mn-ea"/>
              </a:rPr>
              <a:t>	WSSD Johannesburg Plan of Implementation, Sept. 2002</a:t>
            </a:r>
            <a:endParaRPr lang="en-US" altLang="ko-KR" sz="2200" dirty="0">
              <a:ea typeface="굴림" pitchFamily="50" charset="-127"/>
            </a:endParaRPr>
          </a:p>
        </p:txBody>
      </p:sp>
      <p:sp>
        <p:nvSpPr>
          <p:cNvPr id="4" name="Rectangle 3"/>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8" name="Rectangle 7"/>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16</a:t>
            </a:fld>
            <a:endParaRPr lang="en-US" altLang="en-US" dirty="0"/>
          </a:p>
        </p:txBody>
      </p:sp>
    </p:spTree>
    <p:extLst>
      <p:ext uri="{BB962C8B-B14F-4D97-AF65-F5344CB8AC3E}">
        <p14:creationId xmlns:p14="http://schemas.microsoft.com/office/powerpoint/2010/main" val="3889513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3"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3600" y="-26233"/>
            <a:ext cx="8305800" cy="6252422"/>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57698" name="Rectangle 1026"/>
          <p:cNvSpPr>
            <a:spLocks noGrp="1" noChangeArrowheads="1"/>
          </p:cNvSpPr>
          <p:nvPr>
            <p:ph type="title"/>
          </p:nvPr>
        </p:nvSpPr>
        <p:spPr>
          <a:xfrm>
            <a:off x="2400300" y="0"/>
            <a:ext cx="7772400" cy="914400"/>
          </a:xfrm>
          <a:solidFill>
            <a:schemeClr val="bg2"/>
          </a:solidFill>
        </p:spPr>
        <p:txBody>
          <a:bodyPr/>
          <a:lstStyle/>
          <a:p>
            <a:pPr eaLnBrk="1" hangingPunct="1">
              <a:defRPr/>
            </a:pPr>
            <a:r>
              <a:rPr lang="en-US" b="0" dirty="0">
                <a:solidFill>
                  <a:schemeClr val="accent2"/>
                </a:solidFill>
                <a:ea typeface="+mj-ea"/>
              </a:rPr>
              <a:t>Global Consumption Patterns</a:t>
            </a:r>
          </a:p>
        </p:txBody>
      </p:sp>
      <p:sp>
        <p:nvSpPr>
          <p:cNvPr id="2" name="TextBox 1"/>
          <p:cNvSpPr txBox="1"/>
          <p:nvPr/>
        </p:nvSpPr>
        <p:spPr>
          <a:xfrm>
            <a:off x="8638246" y="1764268"/>
            <a:ext cx="896399" cy="369332"/>
          </a:xfrm>
          <a:prstGeom prst="rect">
            <a:avLst/>
          </a:prstGeom>
          <a:noFill/>
        </p:spPr>
        <p:txBody>
          <a:bodyPr wrap="none" rtlCol="0">
            <a:spAutoFit/>
          </a:bodyPr>
          <a:lstStyle/>
          <a:p>
            <a:r>
              <a:rPr lang="fr-FR" dirty="0">
                <a:solidFill>
                  <a:schemeClr val="bg1"/>
                </a:solidFill>
              </a:rPr>
              <a:t>China, </a:t>
            </a:r>
          </a:p>
        </p:txBody>
      </p:sp>
      <p:sp>
        <p:nvSpPr>
          <p:cNvPr id="3" name="Espace réservé du numéro de diapositive 2"/>
          <p:cNvSpPr>
            <a:spLocks noGrp="1"/>
          </p:cNvSpPr>
          <p:nvPr>
            <p:ph type="sldNum" sz="quarter" idx="12"/>
          </p:nvPr>
        </p:nvSpPr>
        <p:spPr/>
        <p:txBody>
          <a:bodyPr/>
          <a:lstStyle/>
          <a:p>
            <a:pPr>
              <a:defRPr/>
            </a:pPr>
            <a:fld id="{D0734138-17A1-7049-A855-81525DA032A1}" type="slidenum">
              <a:rPr lang="en-US" altLang="en-US" smtClean="0"/>
              <a:pPr>
                <a:defRPr/>
              </a:pPr>
              <a:t>17</a:t>
            </a:fld>
            <a:endParaRPr lang="en-US" altLang="en-US" dirty="0"/>
          </a:p>
        </p:txBody>
      </p:sp>
      <p:sp>
        <p:nvSpPr>
          <p:cNvPr id="7" name="Rectangle 6">
            <a:extLst>
              <a:ext uri="{FF2B5EF4-FFF2-40B4-BE49-F238E27FC236}">
                <a16:creationId xmlns:a16="http://schemas.microsoft.com/office/drawing/2014/main" id="{E5028E49-1CE2-3948-8DD4-DA6B2DEB9EAA}"/>
              </a:ext>
            </a:extLst>
          </p:cNvPr>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8" name="Rectangle 7">
            <a:extLst>
              <a:ext uri="{FF2B5EF4-FFF2-40B4-BE49-F238E27FC236}">
                <a16:creationId xmlns:a16="http://schemas.microsoft.com/office/drawing/2014/main" id="{1DEB9B38-27FC-6F4E-B266-BACBBF397FF4}"/>
              </a:ext>
            </a:extLst>
          </p:cNvPr>
          <p:cNvSpPr/>
          <p:nvPr/>
        </p:nvSpPr>
        <p:spPr>
          <a:xfrm>
            <a:off x="0" y="1314451"/>
            <a:ext cx="1905000" cy="14287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Global consumption patterns</a:t>
            </a:r>
          </a:p>
        </p:txBody>
      </p:sp>
      <p:sp>
        <p:nvSpPr>
          <p:cNvPr id="9" name="Rectangle 8">
            <a:extLst>
              <a:ext uri="{FF2B5EF4-FFF2-40B4-BE49-F238E27FC236}">
                <a16:creationId xmlns:a16="http://schemas.microsoft.com/office/drawing/2014/main" id="{410ABBA6-CFEF-EB44-AF7F-5C19B832C16E}"/>
              </a:ext>
            </a:extLst>
          </p:cNvPr>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0" name="Rectangle 9">
            <a:extLst>
              <a:ext uri="{FF2B5EF4-FFF2-40B4-BE49-F238E27FC236}">
                <a16:creationId xmlns:a16="http://schemas.microsoft.com/office/drawing/2014/main" id="{8F853002-EA1B-B24C-9814-0290403202BC}"/>
              </a:ext>
            </a:extLst>
          </p:cNvPr>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1" name="Rectangle 10">
            <a:extLst>
              <a:ext uri="{FF2B5EF4-FFF2-40B4-BE49-F238E27FC236}">
                <a16:creationId xmlns:a16="http://schemas.microsoft.com/office/drawing/2014/main" id="{9683199A-FCAA-4343-9107-22D38CBE461F}"/>
              </a:ext>
            </a:extLst>
          </p:cNvPr>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84995" name="Text Box 1029"/>
          <p:cNvSpPr txBox="1">
            <a:spLocks noChangeArrowheads="1"/>
          </p:cNvSpPr>
          <p:nvPr/>
        </p:nvSpPr>
        <p:spPr bwMode="auto">
          <a:xfrm>
            <a:off x="1524000" y="1143004"/>
            <a:ext cx="3581400" cy="461665"/>
          </a:xfrm>
          <a:prstGeom prst="rect">
            <a:avLst/>
          </a:prstGeom>
          <a:solidFill>
            <a:schemeClr val="bg2"/>
          </a:solidFill>
          <a:ln w="9525">
            <a:solidFill>
              <a:schemeClr val="folHlink"/>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50000"/>
              </a:spcBef>
              <a:buClrTx/>
              <a:buSzTx/>
              <a:buFontTx/>
              <a:buNone/>
            </a:pPr>
            <a:r>
              <a:rPr lang="en-US" altLang="en-US" sz="2400" b="1" dirty="0">
                <a:latin typeface="Times New Roman" charset="0"/>
              </a:rPr>
              <a:t>Gross Domestic Product</a:t>
            </a:r>
            <a:endParaRPr lang="en-US" altLang="en-US" sz="2400" dirty="0">
              <a:latin typeface="Times New Roman" charset="0"/>
            </a:endParaRPr>
          </a:p>
        </p:txBody>
      </p:sp>
      <p:pic>
        <p:nvPicPr>
          <p:cNvPr id="12" name="Picture 9">
            <a:extLst>
              <a:ext uri="{FF2B5EF4-FFF2-40B4-BE49-F238E27FC236}">
                <a16:creationId xmlns:a16="http://schemas.microsoft.com/office/drawing/2014/main" id="{E824FB22-2CE4-4544-81C7-59F3248635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3" name="Picture 10">
            <a:extLst>
              <a:ext uri="{FF2B5EF4-FFF2-40B4-BE49-F238E27FC236}">
                <a16:creationId xmlns:a16="http://schemas.microsoft.com/office/drawing/2014/main" id="{D81D1348-1966-4DB4-B376-94305AE91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1618" name="Rectangle 1026"/>
          <p:cNvSpPr>
            <a:spLocks noGrp="1" noChangeArrowheads="1"/>
          </p:cNvSpPr>
          <p:nvPr>
            <p:ph type="title"/>
          </p:nvPr>
        </p:nvSpPr>
        <p:spPr>
          <a:xfrm>
            <a:off x="2362200" y="171451"/>
            <a:ext cx="9103784" cy="1143000"/>
          </a:xfrm>
        </p:spPr>
        <p:txBody>
          <a:bodyPr/>
          <a:lstStyle/>
          <a:p>
            <a:pPr eaLnBrk="1" hangingPunct="1">
              <a:defRPr/>
            </a:pPr>
            <a:r>
              <a:rPr lang="en-US" b="0" dirty="0">
                <a:solidFill>
                  <a:schemeClr val="accent2"/>
                </a:solidFill>
              </a:rPr>
              <a:t>Examples of inequalities in Consumption</a:t>
            </a:r>
            <a:endParaRPr lang="en-GB" b="0" dirty="0">
              <a:solidFill>
                <a:schemeClr val="accent2"/>
              </a:solidFill>
              <a:ea typeface="+mj-ea"/>
              <a:cs typeface="Arial" charset="0"/>
            </a:endParaRPr>
          </a:p>
        </p:txBody>
      </p:sp>
      <p:sp>
        <p:nvSpPr>
          <p:cNvPr id="111619" name="Rectangle 1027"/>
          <p:cNvSpPr>
            <a:spLocks noGrp="1" noChangeArrowheads="1"/>
          </p:cNvSpPr>
          <p:nvPr>
            <p:ph idx="1"/>
          </p:nvPr>
        </p:nvSpPr>
        <p:spPr>
          <a:xfrm>
            <a:off x="2590800" y="1752600"/>
            <a:ext cx="8077200" cy="4876800"/>
          </a:xfrm>
        </p:spPr>
        <p:txBody>
          <a:bodyPr/>
          <a:lstStyle/>
          <a:p>
            <a:pPr marL="446077" indent="-384165" eaLnBrk="1" hangingPunct="1">
              <a:lnSpc>
                <a:spcPct val="90000"/>
              </a:lnSpc>
              <a:buClr>
                <a:schemeClr val="accent2"/>
              </a:buClr>
              <a:buSzPct val="110000"/>
              <a:buFont typeface="Symbol" pitchFamily="18" charset="2"/>
              <a:buChar char="¨"/>
              <a:defRPr/>
            </a:pPr>
            <a:r>
              <a:rPr lang="en-GB" sz="2800" dirty="0">
                <a:cs typeface="Arial" pitchFamily="34" charset="0"/>
              </a:rPr>
              <a:t>1.3 billion people live on less than 1 US dollar a day. </a:t>
            </a:r>
            <a:r>
              <a:rPr lang="en-GB" sz="2800" dirty="0">
                <a:cs typeface="Times New Roman" pitchFamily="18" charset="0"/>
              </a:rPr>
              <a:t>    </a:t>
            </a:r>
            <a:endParaRPr lang="es-ES_tradnl" sz="2800" dirty="0">
              <a:cs typeface="Times New Roman" pitchFamily="18" charset="0"/>
            </a:endParaRPr>
          </a:p>
          <a:p>
            <a:pPr marL="446077" indent="-384165" eaLnBrk="1" hangingPunct="1">
              <a:lnSpc>
                <a:spcPct val="90000"/>
              </a:lnSpc>
              <a:buClr>
                <a:schemeClr val="accent2"/>
              </a:buClr>
              <a:buSzPct val="110000"/>
              <a:buFont typeface="Symbol" pitchFamily="18" charset="2"/>
              <a:buChar char="¨"/>
              <a:defRPr/>
            </a:pPr>
            <a:r>
              <a:rPr lang="en-GB" sz="2800" dirty="0">
                <a:cs typeface="Arial" pitchFamily="34" charset="0"/>
              </a:rPr>
              <a:t>The overall consumption of the richest fifth of the world</a:t>
            </a:r>
            <a:r>
              <a:rPr lang="en-GB" altLang="fr-FR" sz="2800" dirty="0">
                <a:cs typeface="Arial" pitchFamily="34" charset="0"/>
              </a:rPr>
              <a:t>’</a:t>
            </a:r>
            <a:r>
              <a:rPr lang="en-GB" sz="2800" dirty="0">
                <a:cs typeface="Arial" pitchFamily="34" charset="0"/>
              </a:rPr>
              <a:t>s population is 16 times that of the poorest fifth.</a:t>
            </a:r>
            <a:endParaRPr lang="es-ES_tradnl" sz="2800" dirty="0">
              <a:cs typeface="Arial" pitchFamily="34" charset="0"/>
            </a:endParaRPr>
          </a:p>
          <a:p>
            <a:pPr marL="446077" indent="-384165" eaLnBrk="1" hangingPunct="1">
              <a:lnSpc>
                <a:spcPct val="90000"/>
              </a:lnSpc>
              <a:buClr>
                <a:schemeClr val="accent2"/>
              </a:buClr>
              <a:buSzPct val="110000"/>
              <a:buFont typeface="Symbol" pitchFamily="18" charset="2"/>
              <a:buChar char="¨"/>
              <a:defRPr/>
            </a:pPr>
            <a:r>
              <a:rPr lang="en-GB" sz="2800" dirty="0">
                <a:cs typeface="Arial" pitchFamily="34" charset="0"/>
              </a:rPr>
              <a:t>Nearly 160 million children are</a:t>
            </a:r>
            <a:r>
              <a:rPr lang="es-ES_tradnl" sz="2800" dirty="0">
                <a:cs typeface="Arial" pitchFamily="34" charset="0"/>
              </a:rPr>
              <a:t> m</a:t>
            </a:r>
            <a:r>
              <a:rPr lang="en-GB" sz="2800" dirty="0" err="1">
                <a:cs typeface="Arial" pitchFamily="34" charset="0"/>
              </a:rPr>
              <a:t>alnourished</a:t>
            </a:r>
            <a:r>
              <a:rPr lang="en-GB" sz="2800" dirty="0">
                <a:cs typeface="Arial" pitchFamily="34" charset="0"/>
              </a:rPr>
              <a:t>.</a:t>
            </a:r>
          </a:p>
          <a:p>
            <a:pPr marL="446077" indent="-384165" eaLnBrk="1" hangingPunct="1">
              <a:lnSpc>
                <a:spcPct val="90000"/>
              </a:lnSpc>
              <a:buClr>
                <a:schemeClr val="accent2"/>
              </a:buClr>
              <a:buSzPct val="110000"/>
              <a:buFont typeface="Symbol" pitchFamily="18" charset="2"/>
              <a:buChar char="¨"/>
              <a:defRPr/>
            </a:pPr>
            <a:r>
              <a:rPr lang="en-GB" sz="2800" dirty="0">
                <a:cs typeface="Arial" pitchFamily="34" charset="0"/>
              </a:rPr>
              <a:t>More than 880 million people lack access to health services.</a:t>
            </a:r>
            <a:r>
              <a:rPr lang="en-GB" sz="2800" dirty="0">
                <a:cs typeface="Times New Roman" pitchFamily="18" charset="0"/>
              </a:rPr>
              <a:t>  </a:t>
            </a:r>
            <a:endParaRPr lang="es-ES_tradnl" sz="2800" dirty="0">
              <a:cs typeface="Times New Roman" pitchFamily="18" charset="0"/>
            </a:endParaRPr>
          </a:p>
          <a:p>
            <a:pPr marL="446077" indent="-384165" eaLnBrk="1" hangingPunct="1">
              <a:lnSpc>
                <a:spcPct val="90000"/>
              </a:lnSpc>
              <a:buClr>
                <a:schemeClr val="accent2"/>
              </a:buClr>
              <a:buSzPct val="110000"/>
              <a:buFont typeface="Symbol" pitchFamily="18" charset="2"/>
              <a:buChar char="¨"/>
              <a:defRPr/>
            </a:pPr>
            <a:r>
              <a:rPr lang="en-GB" sz="2800" dirty="0">
                <a:cs typeface="Arial" pitchFamily="34" charset="0"/>
              </a:rPr>
              <a:t>1.5 billion lack access to sanitation and clean water</a:t>
            </a:r>
            <a:r>
              <a:rPr lang="es-ES_tradnl" sz="2800" dirty="0">
                <a:cs typeface="Arial" pitchFamily="34" charset="0"/>
              </a:rPr>
              <a:t>.</a:t>
            </a:r>
            <a:endParaRPr lang="en-GB" sz="2800" dirty="0"/>
          </a:p>
        </p:txBody>
      </p:sp>
      <p:sp>
        <p:nvSpPr>
          <p:cNvPr id="4" name="Rectangle 3"/>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8" name="Rectangle 7"/>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18</a:t>
            </a:fld>
            <a:endParaRPr lang="en-US" altLang="en-US" dirty="0"/>
          </a:p>
        </p:txBody>
      </p:sp>
      <p:pic>
        <p:nvPicPr>
          <p:cNvPr id="10" name="Picture 9">
            <a:extLst>
              <a:ext uri="{FF2B5EF4-FFF2-40B4-BE49-F238E27FC236}">
                <a16:creationId xmlns:a16="http://schemas.microsoft.com/office/drawing/2014/main" id="{AAFE38EB-F315-421B-9900-A8CF0D1BE6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1" name="Picture 10">
            <a:extLst>
              <a:ext uri="{FF2B5EF4-FFF2-40B4-BE49-F238E27FC236}">
                <a16:creationId xmlns:a16="http://schemas.microsoft.com/office/drawing/2014/main" id="{07AA8EE7-0D9F-470E-9305-E69D10958D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anamorphpop--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1" y="2"/>
            <a:ext cx="8381996" cy="63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 Box 3"/>
          <p:cNvSpPr txBox="1">
            <a:spLocks noChangeArrowheads="1"/>
          </p:cNvSpPr>
          <p:nvPr/>
        </p:nvSpPr>
        <p:spPr bwMode="auto">
          <a:xfrm>
            <a:off x="3352796" y="236542"/>
            <a:ext cx="7162800" cy="46166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2400" b="1" dirty="0">
                <a:latin typeface="Arial" charset="0"/>
              </a:rPr>
              <a:t>Population under the age of 15</a:t>
            </a:r>
            <a:endParaRPr lang="en-GB" altLang="en-US" sz="2400" dirty="0">
              <a:latin typeface="Times New Roman" charset="0"/>
            </a:endParaRPr>
          </a:p>
        </p:txBody>
      </p:sp>
      <p:sp>
        <p:nvSpPr>
          <p:cNvPr id="4" name="Rectangle 3"/>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8" name="Rectangle 7"/>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19</a:t>
            </a:fld>
            <a:endParaRPr lang="en-US" altLang="en-US" dirty="0"/>
          </a:p>
        </p:txBody>
      </p:sp>
      <p:pic>
        <p:nvPicPr>
          <p:cNvPr id="10" name="Picture 9">
            <a:extLst>
              <a:ext uri="{FF2B5EF4-FFF2-40B4-BE49-F238E27FC236}">
                <a16:creationId xmlns:a16="http://schemas.microsoft.com/office/drawing/2014/main" id="{2DD0E9A7-B68F-4C63-B89B-38C421C24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1" name="Picture 10">
            <a:extLst>
              <a:ext uri="{FF2B5EF4-FFF2-40B4-BE49-F238E27FC236}">
                <a16:creationId xmlns:a16="http://schemas.microsoft.com/office/drawing/2014/main" id="{4DBFE557-7517-460E-AFD7-5E1D3777A6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1026"/>
          <p:cNvSpPr>
            <a:spLocks noGrp="1" noChangeArrowheads="1"/>
          </p:cNvSpPr>
          <p:nvPr>
            <p:ph type="title"/>
          </p:nvPr>
        </p:nvSpPr>
        <p:spPr>
          <a:xfrm>
            <a:off x="2800351" y="171451"/>
            <a:ext cx="7772400" cy="1143000"/>
          </a:xfrm>
        </p:spPr>
        <p:txBody>
          <a:bodyPr>
            <a:normAutofit/>
          </a:bodyPr>
          <a:lstStyle/>
          <a:p>
            <a:pPr eaLnBrk="1" hangingPunct="1">
              <a:defRPr/>
            </a:pPr>
            <a:r>
              <a:rPr lang="en-US" sz="3600" b="0" dirty="0">
                <a:solidFill>
                  <a:schemeClr val="accent2"/>
                </a:solidFill>
                <a:ea typeface="+mj-ea"/>
              </a:rPr>
              <a:t>- Outline -</a:t>
            </a:r>
          </a:p>
        </p:txBody>
      </p:sp>
      <p:sp>
        <p:nvSpPr>
          <p:cNvPr id="154627" name="Rectangle 1027"/>
          <p:cNvSpPr>
            <a:spLocks noGrp="1" noChangeArrowheads="1"/>
          </p:cNvSpPr>
          <p:nvPr>
            <p:ph idx="1"/>
          </p:nvPr>
        </p:nvSpPr>
        <p:spPr>
          <a:xfrm>
            <a:off x="2667000" y="1600205"/>
            <a:ext cx="8915400" cy="4525963"/>
          </a:xfrm>
        </p:spPr>
        <p:txBody>
          <a:bodyPr/>
          <a:lstStyle/>
          <a:p>
            <a:pPr eaLnBrk="1" hangingPunct="1">
              <a:defRPr/>
            </a:pPr>
            <a:r>
              <a:rPr lang="en-US" sz="3600" dirty="0">
                <a:ea typeface="+mn-ea"/>
              </a:rPr>
              <a:t>Problem-setting</a:t>
            </a:r>
          </a:p>
          <a:p>
            <a:pPr eaLnBrk="1" hangingPunct="1">
              <a:defRPr/>
            </a:pPr>
            <a:r>
              <a:rPr lang="en-US" sz="3600" dirty="0">
                <a:ea typeface="+mn-ea"/>
              </a:rPr>
              <a:t>Global consumption patters</a:t>
            </a:r>
          </a:p>
          <a:p>
            <a:pPr eaLnBrk="1" hangingPunct="1">
              <a:defRPr/>
            </a:pPr>
            <a:r>
              <a:rPr lang="en-US" sz="3600" dirty="0">
                <a:ea typeface="+mn-ea"/>
              </a:rPr>
              <a:t>Interrelation of consumption and production: The need for resource efficiency</a:t>
            </a:r>
          </a:p>
          <a:p>
            <a:pPr eaLnBrk="1" hangingPunct="1">
              <a:defRPr/>
            </a:pPr>
            <a:r>
              <a:rPr lang="en-GB" sz="3600" dirty="0">
                <a:ea typeface="+mn-ea"/>
              </a:rPr>
              <a:t>Sustainable Development Goals</a:t>
            </a:r>
          </a:p>
          <a:p>
            <a:pPr eaLnBrk="1" hangingPunct="1">
              <a:defRPr/>
            </a:pPr>
            <a:r>
              <a:rPr lang="en-US" sz="3600" dirty="0">
                <a:ea typeface="+mn-ea"/>
              </a:rPr>
              <a:t>R</a:t>
            </a:r>
            <a:r>
              <a:rPr lang="en-US" sz="3600" dirty="0">
                <a:ea typeface="+mn-ea"/>
                <a:cs typeface="+mn-cs"/>
              </a:rPr>
              <a:t>ole of critical raw materials</a:t>
            </a:r>
            <a:endParaRPr lang="en-US" dirty="0">
              <a:ea typeface="+mn-ea"/>
              <a:cs typeface="+mn-cs"/>
            </a:endParaRPr>
          </a:p>
        </p:txBody>
      </p:sp>
      <p:sp>
        <p:nvSpPr>
          <p:cNvPr id="5" name="Rectangle 4"/>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7" name="Rectangle 6"/>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8" name="Rectangle 7"/>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9" name="Rectangle 8"/>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0" name="Rectangle 9"/>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2</a:t>
            </a:fld>
            <a:endParaRPr lang="en-US" altLang="en-US" dirty="0"/>
          </a:p>
        </p:txBody>
      </p:sp>
      <p:sp>
        <p:nvSpPr>
          <p:cNvPr id="11" name="TextBox 10">
            <a:extLst>
              <a:ext uri="{FF2B5EF4-FFF2-40B4-BE49-F238E27FC236}">
                <a16:creationId xmlns:a16="http://schemas.microsoft.com/office/drawing/2014/main" id="{75172F55-0556-8240-B8B6-126D6A0A2F32}"/>
              </a:ext>
            </a:extLst>
          </p:cNvPr>
          <p:cNvSpPr txBox="1"/>
          <p:nvPr/>
        </p:nvSpPr>
        <p:spPr>
          <a:xfrm>
            <a:off x="2432446" y="5676684"/>
            <a:ext cx="8140305" cy="369332"/>
          </a:xfrm>
          <a:prstGeom prst="rect">
            <a:avLst/>
          </a:prstGeom>
          <a:noFill/>
        </p:spPr>
        <p:txBody>
          <a:bodyPr wrap="none" rtlCol="0">
            <a:spAutoFit/>
          </a:bodyPr>
          <a:lstStyle/>
          <a:p>
            <a:r>
              <a:rPr lang="en-GB" dirty="0"/>
              <a:t>Acknowledgement:  Parts of the course material was developed at UNEP DTIE</a:t>
            </a:r>
          </a:p>
        </p:txBody>
      </p:sp>
      <p:pic>
        <p:nvPicPr>
          <p:cNvPr id="12" name="Picture 9">
            <a:extLst>
              <a:ext uri="{FF2B5EF4-FFF2-40B4-BE49-F238E27FC236}">
                <a16:creationId xmlns:a16="http://schemas.microsoft.com/office/drawing/2014/main" id="{19733630-6FA7-44D6-AF44-2C2549D9E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3" name="Picture 10">
            <a:extLst>
              <a:ext uri="{FF2B5EF4-FFF2-40B4-BE49-F238E27FC236}">
                <a16:creationId xmlns:a16="http://schemas.microsoft.com/office/drawing/2014/main" id="{2EC1DEF9-9252-4E9B-AFB3-B25FB62EB3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666999" y="190500"/>
            <a:ext cx="8763001" cy="1143000"/>
          </a:xfrm>
        </p:spPr>
        <p:txBody>
          <a:bodyPr>
            <a:normAutofit/>
          </a:bodyPr>
          <a:lstStyle/>
          <a:p>
            <a:pPr eaLnBrk="1" hangingPunct="1">
              <a:defRPr/>
            </a:pPr>
            <a:r>
              <a:rPr lang="en-US" b="0" dirty="0">
                <a:solidFill>
                  <a:schemeClr val="accent2"/>
                </a:solidFill>
                <a:ea typeface="+mj-ea"/>
              </a:rPr>
              <a:t>Population, Consumption &amp; Environment</a:t>
            </a:r>
          </a:p>
        </p:txBody>
      </p:sp>
      <p:sp>
        <p:nvSpPr>
          <p:cNvPr id="110595" name="Rectangle 3"/>
          <p:cNvSpPr>
            <a:spLocks noGrp="1" noChangeArrowheads="1"/>
          </p:cNvSpPr>
          <p:nvPr>
            <p:ph idx="1"/>
          </p:nvPr>
        </p:nvSpPr>
        <p:spPr>
          <a:xfrm>
            <a:off x="2819400" y="2286000"/>
            <a:ext cx="7772400" cy="3810000"/>
          </a:xfrm>
        </p:spPr>
        <p:txBody>
          <a:bodyPr/>
          <a:lstStyle/>
          <a:p>
            <a:pPr eaLnBrk="1" hangingPunct="1">
              <a:buClr>
                <a:schemeClr val="accent2"/>
              </a:buClr>
              <a:defRPr/>
            </a:pPr>
            <a:r>
              <a:rPr lang="en-US" sz="2800">
                <a:solidFill>
                  <a:schemeClr val="accent2"/>
                </a:solidFill>
              </a:rPr>
              <a:t>Population</a:t>
            </a:r>
            <a:r>
              <a:rPr lang="en-US" sz="2800"/>
              <a:t> is not the main problem of environmental degradation, but rather the consumption and production patterns.</a:t>
            </a:r>
          </a:p>
          <a:p>
            <a:pPr eaLnBrk="1" hangingPunct="1">
              <a:buClr>
                <a:schemeClr val="accent2"/>
              </a:buClr>
              <a:defRPr/>
            </a:pPr>
            <a:r>
              <a:rPr lang="en-US" sz="2800"/>
              <a:t>Need for </a:t>
            </a:r>
            <a:r>
              <a:rPr lang="en-US" sz="2800">
                <a:solidFill>
                  <a:schemeClr val="accent2"/>
                </a:solidFill>
              </a:rPr>
              <a:t>inter- and intra-generation equity.</a:t>
            </a:r>
          </a:p>
          <a:p>
            <a:pPr eaLnBrk="1" hangingPunct="1">
              <a:buClr>
                <a:schemeClr val="accent2"/>
              </a:buClr>
              <a:defRPr/>
            </a:pPr>
            <a:r>
              <a:rPr lang="en-US" sz="2800"/>
              <a:t>Need to </a:t>
            </a:r>
            <a:r>
              <a:rPr lang="en-US" sz="2800">
                <a:solidFill>
                  <a:schemeClr val="accent2"/>
                </a:solidFill>
              </a:rPr>
              <a:t>meet the basic needs</a:t>
            </a:r>
            <a:r>
              <a:rPr lang="en-US" sz="2800"/>
              <a:t> of the whole population (food, shelter, health, education, clothing).</a:t>
            </a:r>
          </a:p>
        </p:txBody>
      </p:sp>
      <p:sp>
        <p:nvSpPr>
          <p:cNvPr id="9" name="Rectangle 8"/>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20</a:t>
            </a:fld>
            <a:endParaRPr lang="en-US" altLang="en-US" dirty="0"/>
          </a:p>
        </p:txBody>
      </p:sp>
      <p:pic>
        <p:nvPicPr>
          <p:cNvPr id="14" name="Picture 9">
            <a:extLst>
              <a:ext uri="{FF2B5EF4-FFF2-40B4-BE49-F238E27FC236}">
                <a16:creationId xmlns:a16="http://schemas.microsoft.com/office/drawing/2014/main" id="{99C84A57-705C-4595-9DB5-96BE0220A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5" name="Picture 10">
            <a:extLst>
              <a:ext uri="{FF2B5EF4-FFF2-40B4-BE49-F238E27FC236}">
                <a16:creationId xmlns:a16="http://schemas.microsoft.com/office/drawing/2014/main" id="{C0C25D79-2D1F-4186-962B-A07296263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2133600" y="304800"/>
            <a:ext cx="9372600" cy="1143000"/>
          </a:xfrm>
        </p:spPr>
        <p:txBody>
          <a:bodyPr>
            <a:noAutofit/>
          </a:bodyPr>
          <a:lstStyle/>
          <a:p>
            <a:pPr eaLnBrk="1" hangingPunct="1">
              <a:defRPr/>
            </a:pPr>
            <a:r>
              <a:rPr lang="en-US" sz="3600" b="0" dirty="0">
                <a:solidFill>
                  <a:schemeClr val="accent2"/>
                </a:solidFill>
                <a:ea typeface="+mj-ea"/>
              </a:rPr>
              <a:t>Interrelation of Cleaner Production and Sustainable Consumption</a:t>
            </a:r>
          </a:p>
        </p:txBody>
      </p:sp>
      <p:sp>
        <p:nvSpPr>
          <p:cNvPr id="100355" name="Rectangle 3"/>
          <p:cNvSpPr>
            <a:spLocks noGrp="1" noChangeArrowheads="1"/>
          </p:cNvSpPr>
          <p:nvPr>
            <p:ph idx="1"/>
          </p:nvPr>
        </p:nvSpPr>
        <p:spPr>
          <a:xfrm>
            <a:off x="2590800" y="2209800"/>
            <a:ext cx="8001000" cy="4038600"/>
          </a:xfrm>
        </p:spPr>
        <p:txBody>
          <a:bodyPr/>
          <a:lstStyle/>
          <a:p>
            <a:pPr eaLnBrk="1" hangingPunct="1">
              <a:defRPr/>
            </a:pPr>
            <a:r>
              <a:rPr lang="en-US" sz="2800" dirty="0"/>
              <a:t>Over the last decade, we have seen significant improvements in </a:t>
            </a:r>
            <a:r>
              <a:rPr lang="en-US" sz="2800" b="1" dirty="0">
                <a:solidFill>
                  <a:schemeClr val="accent2"/>
                </a:solidFill>
              </a:rPr>
              <a:t>Cleaner Production</a:t>
            </a:r>
            <a:r>
              <a:rPr lang="en-US" sz="2800" b="1" dirty="0"/>
              <a:t> </a:t>
            </a:r>
            <a:r>
              <a:rPr lang="en-US" sz="2800" dirty="0"/>
              <a:t>(pollution prevention, waste minimization mainly at the production level).</a:t>
            </a:r>
          </a:p>
          <a:p>
            <a:pPr eaLnBrk="1" hangingPunct="1">
              <a:buClr>
                <a:schemeClr val="accent2"/>
              </a:buClr>
              <a:defRPr/>
            </a:pPr>
            <a:r>
              <a:rPr lang="en-US" sz="2800" dirty="0"/>
              <a:t>However, changes in consumption patterns have offset the environmental gains achieved through Cleaner Production.</a:t>
            </a:r>
          </a:p>
        </p:txBody>
      </p:sp>
      <p:sp>
        <p:nvSpPr>
          <p:cNvPr id="4" name="Rectangle 3"/>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8" name="Rectangle 7"/>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21</a:t>
            </a:fld>
            <a:endParaRPr lang="en-US" altLang="en-US" dirty="0"/>
          </a:p>
        </p:txBody>
      </p:sp>
      <p:pic>
        <p:nvPicPr>
          <p:cNvPr id="10" name="Picture 9">
            <a:extLst>
              <a:ext uri="{FF2B5EF4-FFF2-40B4-BE49-F238E27FC236}">
                <a16:creationId xmlns:a16="http://schemas.microsoft.com/office/drawing/2014/main" id="{06B9CC1B-9DB2-453C-96FB-F86F82E237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1" name="Picture 10">
            <a:extLst>
              <a:ext uri="{FF2B5EF4-FFF2-40B4-BE49-F238E27FC236}">
                <a16:creationId xmlns:a16="http://schemas.microsoft.com/office/drawing/2014/main" id="{8E62E4FA-C9AE-42F0-99A7-610A2774D4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290"/>
          <a:stretch/>
        </p:blipFill>
        <p:spPr bwMode="auto">
          <a:xfrm>
            <a:off x="2743201" y="457201"/>
            <a:ext cx="8229600" cy="589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486" t="704" r="21909" b="94710"/>
          <a:stretch/>
        </p:blipFill>
        <p:spPr bwMode="auto">
          <a:xfrm>
            <a:off x="2286000" y="152400"/>
            <a:ext cx="541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6" name="Rectangle 5"/>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7" name="Rectangle 6"/>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8" name="Rectangle 7"/>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9" name="Rectangle 8"/>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a:xfrm>
            <a:off x="10972800" y="6400800"/>
            <a:ext cx="781049" cy="365125"/>
          </a:xfrm>
        </p:spPr>
        <p:txBody>
          <a:bodyPr/>
          <a:lstStyle/>
          <a:p>
            <a:pPr>
              <a:defRPr/>
            </a:pPr>
            <a:fld id="{D9B51BC8-197E-614D-B60E-17B5885CF42F}" type="slidenum">
              <a:rPr lang="en-US" altLang="en-US" smtClean="0"/>
              <a:pPr>
                <a:defRPr/>
              </a:pPr>
              <a:t>22</a:t>
            </a:fld>
            <a:endParaRPr lang="en-US" altLang="en-US" dirty="0"/>
          </a:p>
        </p:txBody>
      </p:sp>
      <p:sp>
        <p:nvSpPr>
          <p:cNvPr id="10" name="Oval 9">
            <a:extLst>
              <a:ext uri="{FF2B5EF4-FFF2-40B4-BE49-F238E27FC236}">
                <a16:creationId xmlns:a16="http://schemas.microsoft.com/office/drawing/2014/main" id="{3B6AD341-13F9-3D41-8880-376459F82366}"/>
              </a:ext>
            </a:extLst>
          </p:cNvPr>
          <p:cNvSpPr/>
          <p:nvPr/>
        </p:nvSpPr>
        <p:spPr>
          <a:xfrm>
            <a:off x="9601200" y="929440"/>
            <a:ext cx="705853" cy="770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Oval 10">
            <a:extLst>
              <a:ext uri="{FF2B5EF4-FFF2-40B4-BE49-F238E27FC236}">
                <a16:creationId xmlns:a16="http://schemas.microsoft.com/office/drawing/2014/main" id="{F70DD1CE-B3FE-1A48-9746-644955EBF555}"/>
              </a:ext>
            </a:extLst>
          </p:cNvPr>
          <p:cNvSpPr/>
          <p:nvPr/>
        </p:nvSpPr>
        <p:spPr>
          <a:xfrm>
            <a:off x="6400800" y="1066800"/>
            <a:ext cx="705853" cy="7700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2" name="Picture 9">
            <a:extLst>
              <a:ext uri="{FF2B5EF4-FFF2-40B4-BE49-F238E27FC236}">
                <a16:creationId xmlns:a16="http://schemas.microsoft.com/office/drawing/2014/main" id="{7D64B6A8-B5A7-47D1-9D23-4552FC250E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3" name="Picture 10">
            <a:extLst>
              <a:ext uri="{FF2B5EF4-FFF2-40B4-BE49-F238E27FC236}">
                <a16:creationId xmlns:a16="http://schemas.microsoft.com/office/drawing/2014/main" id="{EE90458A-A1BF-44C6-9AF0-AAD88DB92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1" name="Object 2"/>
          <p:cNvGraphicFramePr>
            <a:graphicFrameLocks noChangeAspect="1"/>
          </p:cNvGraphicFramePr>
          <p:nvPr>
            <p:extLst>
              <p:ext uri="{D42A27DB-BD31-4B8C-83A1-F6EECF244321}">
                <p14:modId xmlns:p14="http://schemas.microsoft.com/office/powerpoint/2010/main" val="2064759617"/>
              </p:ext>
            </p:extLst>
          </p:nvPr>
        </p:nvGraphicFramePr>
        <p:xfrm>
          <a:off x="2292351" y="457199"/>
          <a:ext cx="9232900" cy="6400800"/>
        </p:xfrm>
        <a:graphic>
          <a:graphicData uri="http://schemas.openxmlformats.org/presentationml/2006/ole">
            <mc:AlternateContent xmlns:mc="http://schemas.openxmlformats.org/markup-compatibility/2006">
              <mc:Choice xmlns:v="urn:schemas-microsoft-com:vml" Requires="v">
                <p:oleObj spid="_x0000_s97458" name="Document" r:id="rId4" imgW="5849112" imgH="4152900" progId="Word.Document.8">
                  <p:embed/>
                </p:oleObj>
              </mc:Choice>
              <mc:Fallback>
                <p:oleObj name="Document" r:id="rId4" imgW="5849112" imgH="41529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2351" y="457199"/>
                        <a:ext cx="9232900" cy="6400800"/>
                      </a:xfrm>
                      <a:prstGeom prst="rect">
                        <a:avLst/>
                      </a:prstGeom>
                      <a:noFill/>
                      <a:ln>
                        <a:noFill/>
                      </a:ln>
                      <a:effectLst/>
                    </p:spPr>
                  </p:pic>
                </p:oleObj>
              </mc:Fallback>
            </mc:AlternateContent>
          </a:graphicData>
        </a:graphic>
      </p:graphicFrame>
      <p:sp>
        <p:nvSpPr>
          <p:cNvPr id="3" name="Rectangle 2"/>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4" name="Rectangle 3"/>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5" name="Rectangle 4"/>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6" name="Rectangle 5"/>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7" name="Rectangle 6"/>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9B51BC8-197E-614D-B60E-17B5885CF42F}" type="slidenum">
              <a:rPr lang="en-US" altLang="en-US" smtClean="0"/>
              <a:pPr>
                <a:defRPr/>
              </a:pPr>
              <a:t>23</a:t>
            </a:fld>
            <a:endParaRPr lang="en-US" altLang="en-US"/>
          </a:p>
        </p:txBody>
      </p:sp>
      <p:sp>
        <p:nvSpPr>
          <p:cNvPr id="9" name="Rectangle 8">
            <a:extLst>
              <a:ext uri="{FF2B5EF4-FFF2-40B4-BE49-F238E27FC236}">
                <a16:creationId xmlns:a16="http://schemas.microsoft.com/office/drawing/2014/main" id="{5E7820F6-B47C-844A-A161-817CC4C4F82D}"/>
              </a:ext>
            </a:extLst>
          </p:cNvPr>
          <p:cNvSpPr/>
          <p:nvPr/>
        </p:nvSpPr>
        <p:spPr>
          <a:xfrm>
            <a:off x="7555348" y="6013008"/>
            <a:ext cx="1618648" cy="369332"/>
          </a:xfrm>
          <a:prstGeom prst="rect">
            <a:avLst/>
          </a:prstGeom>
        </p:spPr>
        <p:txBody>
          <a:bodyPr wrap="none">
            <a:spAutoFit/>
          </a:bodyPr>
          <a:lstStyle/>
          <a:p>
            <a:r>
              <a:rPr lang="en-GB" dirty="0"/>
              <a:t>Source: OECD</a:t>
            </a:r>
            <a:endParaRPr lang="fr-FR" dirty="0"/>
          </a:p>
        </p:txBody>
      </p:sp>
      <p:pic>
        <p:nvPicPr>
          <p:cNvPr id="10" name="Picture 9">
            <a:extLst>
              <a:ext uri="{FF2B5EF4-FFF2-40B4-BE49-F238E27FC236}">
                <a16:creationId xmlns:a16="http://schemas.microsoft.com/office/drawing/2014/main" id="{7CEAEA89-F530-4B1B-AD04-F9251EABC4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1" name="Picture 10">
            <a:extLst>
              <a:ext uri="{FF2B5EF4-FFF2-40B4-BE49-F238E27FC236}">
                <a16:creationId xmlns:a16="http://schemas.microsoft.com/office/drawing/2014/main" id="{B95DF2F4-7B37-4088-A9DE-1789455122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6"/>
          <p:cNvSpPr>
            <a:spLocks noChangeArrowheads="1"/>
          </p:cNvSpPr>
          <p:nvPr/>
        </p:nvSpPr>
        <p:spPr bwMode="auto">
          <a:xfrm>
            <a:off x="1524004" y="1744147"/>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pic>
        <p:nvPicPr>
          <p:cNvPr id="100354"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360" t="8075" r="5042" b="12964"/>
          <a:stretch/>
        </p:blipFill>
        <p:spPr bwMode="auto">
          <a:xfrm>
            <a:off x="2286000" y="571850"/>
            <a:ext cx="8915400" cy="5480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7" name="Rectangle 6"/>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8" name="Rectangle 7"/>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9" name="Rectangle 8"/>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0" name="Rectangle 9"/>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9B51BC8-197E-614D-B60E-17B5885CF42F}" type="slidenum">
              <a:rPr lang="en-US" altLang="en-US" smtClean="0"/>
              <a:pPr>
                <a:defRPr/>
              </a:pPr>
              <a:t>24</a:t>
            </a:fld>
            <a:endParaRPr lang="en-US" altLang="en-US"/>
          </a:p>
        </p:txBody>
      </p:sp>
      <p:sp>
        <p:nvSpPr>
          <p:cNvPr id="11" name="Rectangle 10">
            <a:extLst>
              <a:ext uri="{FF2B5EF4-FFF2-40B4-BE49-F238E27FC236}">
                <a16:creationId xmlns:a16="http://schemas.microsoft.com/office/drawing/2014/main" id="{FD1E18EB-DA61-0346-A3E2-1B7994FE820E}"/>
              </a:ext>
            </a:extLst>
          </p:cNvPr>
          <p:cNvSpPr/>
          <p:nvPr/>
        </p:nvSpPr>
        <p:spPr>
          <a:xfrm>
            <a:off x="7084080" y="5867292"/>
            <a:ext cx="2166362" cy="369332"/>
          </a:xfrm>
          <a:prstGeom prst="rect">
            <a:avLst/>
          </a:prstGeom>
        </p:spPr>
        <p:txBody>
          <a:bodyPr wrap="none">
            <a:spAutoFit/>
          </a:bodyPr>
          <a:lstStyle/>
          <a:p>
            <a:r>
              <a:rPr lang="en-GB" dirty="0"/>
              <a:t>Source: UNEP DTIE</a:t>
            </a:r>
            <a:endParaRPr lang="fr-FR" dirty="0"/>
          </a:p>
        </p:txBody>
      </p:sp>
      <p:pic>
        <p:nvPicPr>
          <p:cNvPr id="12" name="Picture 9">
            <a:extLst>
              <a:ext uri="{FF2B5EF4-FFF2-40B4-BE49-F238E27FC236}">
                <a16:creationId xmlns:a16="http://schemas.microsoft.com/office/drawing/2014/main" id="{5B96C521-91C3-452D-B367-5237869A82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3" name="Picture 10">
            <a:extLst>
              <a:ext uri="{FF2B5EF4-FFF2-40B4-BE49-F238E27FC236}">
                <a16:creationId xmlns:a16="http://schemas.microsoft.com/office/drawing/2014/main" id="{B051900E-2384-4521-85FC-A75BA0A362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3629681" y="22371"/>
            <a:ext cx="6254496" cy="1384300"/>
          </a:xfrm>
        </p:spPr>
        <p:txBody>
          <a:bodyPr/>
          <a:lstStyle/>
          <a:p>
            <a:pPr eaLnBrk="1" hangingPunct="1">
              <a:lnSpc>
                <a:spcPct val="90000"/>
              </a:lnSpc>
              <a:defRPr/>
            </a:pPr>
            <a:r>
              <a:rPr lang="en-US" sz="3600" b="0" dirty="0">
                <a:solidFill>
                  <a:schemeClr val="accent2"/>
                </a:solidFill>
              </a:rPr>
              <a:t>Decoupling Equation</a:t>
            </a:r>
          </a:p>
        </p:txBody>
      </p:sp>
      <p:pic>
        <p:nvPicPr>
          <p:cNvPr id="102403" name="Picture 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67000" y="2179799"/>
            <a:ext cx="8983693" cy="2696929"/>
          </a:xfrm>
          <a:noFill/>
          <a:extLst>
            <a:ext uri="{909E8E84-426E-40DD-AFC4-6F175D3DCCD1}">
              <a14:hiddenFill xmlns:a14="http://schemas.microsoft.com/office/drawing/2010/main">
                <a:solidFill>
                  <a:srgbClr val="FFFFFF"/>
                </a:solidFill>
              </a14:hiddenFill>
            </a:ext>
          </a:extLst>
        </p:spPr>
      </p:pic>
      <p:sp>
        <p:nvSpPr>
          <p:cNvPr id="102404" name="Text Box 10"/>
          <p:cNvSpPr txBox="1">
            <a:spLocks noChangeArrowheads="1"/>
          </p:cNvSpPr>
          <p:nvPr/>
        </p:nvSpPr>
        <p:spPr bwMode="auto">
          <a:xfrm>
            <a:off x="2895600" y="1286746"/>
            <a:ext cx="8305800"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2800" dirty="0"/>
              <a:t>I = P * A * T</a:t>
            </a:r>
          </a:p>
          <a:p>
            <a:pPr>
              <a:spcBef>
                <a:spcPct val="50000"/>
              </a:spcBef>
              <a:buClrTx/>
              <a:buSzTx/>
              <a:buFontTx/>
              <a:buNone/>
            </a:pPr>
            <a:r>
              <a:rPr lang="en-GB" altLang="en-US" sz="1800" dirty="0"/>
              <a:t>Total environmental impact = Population * per capita Affluence * Technology</a:t>
            </a:r>
            <a:endParaRPr lang="en-US" altLang="en-US" sz="1800" dirty="0"/>
          </a:p>
        </p:txBody>
      </p:sp>
      <p:sp>
        <p:nvSpPr>
          <p:cNvPr id="6" name="Rectangle 5"/>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7" name="Rectangle 6"/>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8" name="Rectangle 7"/>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9" name="Rectangle 8"/>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0" name="Rectangle 9"/>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25</a:t>
            </a:fld>
            <a:endParaRPr lang="en-US" altLang="en-US" dirty="0"/>
          </a:p>
        </p:txBody>
      </p:sp>
      <p:sp>
        <p:nvSpPr>
          <p:cNvPr id="11" name="TextBox 10">
            <a:extLst>
              <a:ext uri="{FF2B5EF4-FFF2-40B4-BE49-F238E27FC236}">
                <a16:creationId xmlns:a16="http://schemas.microsoft.com/office/drawing/2014/main" id="{37EC7008-AE50-7941-A425-11AB23D2A415}"/>
              </a:ext>
            </a:extLst>
          </p:cNvPr>
          <p:cNvSpPr txBox="1"/>
          <p:nvPr/>
        </p:nvSpPr>
        <p:spPr>
          <a:xfrm>
            <a:off x="7841631" y="5347185"/>
            <a:ext cx="3801041" cy="369332"/>
          </a:xfrm>
          <a:prstGeom prst="rect">
            <a:avLst/>
          </a:prstGeom>
          <a:noFill/>
        </p:spPr>
        <p:txBody>
          <a:bodyPr wrap="none" rtlCol="0">
            <a:spAutoFit/>
          </a:bodyPr>
          <a:lstStyle/>
          <a:p>
            <a:r>
              <a:rPr lang="en-GB" dirty="0"/>
              <a:t>Source: </a:t>
            </a:r>
            <a:r>
              <a:rPr lang="en-GB" dirty="0" err="1"/>
              <a:t>Holdren</a:t>
            </a:r>
            <a:r>
              <a:rPr lang="en-GB" dirty="0"/>
              <a:t> and Ehrlich (1974)</a:t>
            </a:r>
            <a:endParaRPr lang="fr-FR" dirty="0"/>
          </a:p>
        </p:txBody>
      </p:sp>
      <p:sp>
        <p:nvSpPr>
          <p:cNvPr id="12" name="TextBox 11">
            <a:extLst>
              <a:ext uri="{FF2B5EF4-FFF2-40B4-BE49-F238E27FC236}">
                <a16:creationId xmlns:a16="http://schemas.microsoft.com/office/drawing/2014/main" id="{18E372FF-A2B0-E34D-BFBE-6F2796142AF1}"/>
              </a:ext>
            </a:extLst>
          </p:cNvPr>
          <p:cNvSpPr txBox="1"/>
          <p:nvPr/>
        </p:nvSpPr>
        <p:spPr>
          <a:xfrm>
            <a:off x="4776259" y="4785119"/>
            <a:ext cx="3961341" cy="400110"/>
          </a:xfrm>
          <a:prstGeom prst="rect">
            <a:avLst/>
          </a:prstGeom>
          <a:noFill/>
        </p:spPr>
        <p:txBody>
          <a:bodyPr wrap="none" rtlCol="0">
            <a:spAutoFit/>
          </a:bodyPr>
          <a:lstStyle/>
          <a:p>
            <a:r>
              <a:rPr lang="en-GB" sz="2000" b="1" dirty="0">
                <a:solidFill>
                  <a:schemeClr val="tx2"/>
                </a:solidFill>
              </a:rPr>
              <a:t>Role of critical raw materials </a:t>
            </a:r>
            <a:endParaRPr lang="fr-FR" sz="2000" b="1" dirty="0">
              <a:solidFill>
                <a:schemeClr val="tx2"/>
              </a:solidFill>
            </a:endParaRPr>
          </a:p>
        </p:txBody>
      </p:sp>
      <p:pic>
        <p:nvPicPr>
          <p:cNvPr id="13" name="Picture 9">
            <a:extLst>
              <a:ext uri="{FF2B5EF4-FFF2-40B4-BE49-F238E27FC236}">
                <a16:creationId xmlns:a16="http://schemas.microsoft.com/office/drawing/2014/main" id="{E2F2A8B0-40DE-44CB-A035-D2642A5DDF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4" name="Picture 10">
            <a:extLst>
              <a:ext uri="{FF2B5EF4-FFF2-40B4-BE49-F238E27FC236}">
                <a16:creationId xmlns:a16="http://schemas.microsoft.com/office/drawing/2014/main" id="{E95DB7E3-E594-41A2-A4FC-A114E408CC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514" y="172825"/>
            <a:ext cx="11506199" cy="1143000"/>
          </a:xfrm>
        </p:spPr>
        <p:txBody>
          <a:bodyPr/>
          <a:lstStyle/>
          <a:p>
            <a:r>
              <a:rPr lang="en-GB" sz="3600" b="0" dirty="0">
                <a:solidFill>
                  <a:schemeClr val="accent2"/>
                </a:solidFill>
              </a:rPr>
              <a:t>Two aspects of decoupling</a:t>
            </a:r>
          </a:p>
        </p:txBody>
      </p:sp>
      <p:pic>
        <p:nvPicPr>
          <p:cNvPr id="4" name="Picture 3"/>
          <p:cNvPicPr>
            <a:picLocks noChangeAspect="1"/>
          </p:cNvPicPr>
          <p:nvPr/>
        </p:nvPicPr>
        <p:blipFill>
          <a:blip r:embed="rId3"/>
          <a:stretch>
            <a:fillRect/>
          </a:stretch>
        </p:blipFill>
        <p:spPr>
          <a:xfrm>
            <a:off x="2743200" y="1524000"/>
            <a:ext cx="8314828" cy="4464496"/>
          </a:xfrm>
          <a:prstGeom prst="rect">
            <a:avLst/>
          </a:prstGeom>
        </p:spPr>
      </p:pic>
      <p:sp>
        <p:nvSpPr>
          <p:cNvPr id="5" name="Rectangle 4"/>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6" name="Rectangle 5"/>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7" name="Rectangle 6"/>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8" name="Rectangle 7"/>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Activities at the international level</a:t>
            </a:r>
          </a:p>
        </p:txBody>
      </p:sp>
      <p:sp>
        <p:nvSpPr>
          <p:cNvPr id="9" name="Rectangle 8"/>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3" name="Espace réservé du numéro de diapositive 2"/>
          <p:cNvSpPr>
            <a:spLocks noGrp="1"/>
          </p:cNvSpPr>
          <p:nvPr>
            <p:ph type="sldNum" sz="quarter" idx="12"/>
          </p:nvPr>
        </p:nvSpPr>
        <p:spPr/>
        <p:txBody>
          <a:bodyPr/>
          <a:lstStyle/>
          <a:p>
            <a:pPr>
              <a:defRPr/>
            </a:pPr>
            <a:fld id="{D0734138-17A1-7049-A855-81525DA032A1}" type="slidenum">
              <a:rPr lang="en-US" altLang="en-US" smtClean="0"/>
              <a:pPr>
                <a:defRPr/>
              </a:pPr>
              <a:t>26</a:t>
            </a:fld>
            <a:endParaRPr lang="en-US" altLang="en-US" dirty="0"/>
          </a:p>
        </p:txBody>
      </p:sp>
      <p:sp>
        <p:nvSpPr>
          <p:cNvPr id="10" name="Rectangle 9">
            <a:extLst>
              <a:ext uri="{FF2B5EF4-FFF2-40B4-BE49-F238E27FC236}">
                <a16:creationId xmlns:a16="http://schemas.microsoft.com/office/drawing/2014/main" id="{17747D6B-A8CF-B749-AF40-E56B9BCB7AB5}"/>
              </a:ext>
            </a:extLst>
          </p:cNvPr>
          <p:cNvSpPr/>
          <p:nvPr/>
        </p:nvSpPr>
        <p:spPr>
          <a:xfrm>
            <a:off x="7815838" y="5865021"/>
            <a:ext cx="3950440" cy="369332"/>
          </a:xfrm>
          <a:prstGeom prst="rect">
            <a:avLst/>
          </a:prstGeom>
        </p:spPr>
        <p:txBody>
          <a:bodyPr wrap="none">
            <a:spAutoFit/>
          </a:bodyPr>
          <a:lstStyle/>
          <a:p>
            <a:r>
              <a:rPr lang="en-GB" dirty="0"/>
              <a:t>Source: International Resource Panel</a:t>
            </a:r>
            <a:endParaRPr lang="fr-FR" dirty="0"/>
          </a:p>
        </p:txBody>
      </p:sp>
      <p:pic>
        <p:nvPicPr>
          <p:cNvPr id="11" name="Picture 9">
            <a:extLst>
              <a:ext uri="{FF2B5EF4-FFF2-40B4-BE49-F238E27FC236}">
                <a16:creationId xmlns:a16="http://schemas.microsoft.com/office/drawing/2014/main" id="{B0DC89A2-00BE-4665-A22D-D217A1DD58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2" name="Picture 10">
            <a:extLst>
              <a:ext uri="{FF2B5EF4-FFF2-40B4-BE49-F238E27FC236}">
                <a16:creationId xmlns:a16="http://schemas.microsoft.com/office/drawing/2014/main" id="{E0CF9530-DD1C-42E8-A181-3A3DE9A9DF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1531317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438400" y="171451"/>
            <a:ext cx="9067800" cy="1143000"/>
          </a:xfrm>
        </p:spPr>
        <p:txBody>
          <a:bodyPr/>
          <a:lstStyle/>
          <a:p>
            <a:pPr eaLnBrk="1" hangingPunct="1">
              <a:defRPr/>
            </a:pPr>
            <a:r>
              <a:rPr lang="en-GB" b="0" dirty="0">
                <a:solidFill>
                  <a:schemeClr val="accent2"/>
                </a:solidFill>
                <a:ea typeface="+mj-ea"/>
              </a:rPr>
              <a:t>The need for resource efficiency</a:t>
            </a:r>
          </a:p>
        </p:txBody>
      </p:sp>
      <p:sp>
        <p:nvSpPr>
          <p:cNvPr id="99331" name="Rectangle 3"/>
          <p:cNvSpPr>
            <a:spLocks noGrp="1" noChangeArrowheads="1"/>
          </p:cNvSpPr>
          <p:nvPr>
            <p:ph idx="1"/>
          </p:nvPr>
        </p:nvSpPr>
        <p:spPr>
          <a:xfrm>
            <a:off x="2286000" y="1600200"/>
            <a:ext cx="8839200" cy="4800600"/>
          </a:xfrm>
        </p:spPr>
        <p:txBody>
          <a:bodyPr/>
          <a:lstStyle/>
          <a:p>
            <a:pPr algn="ctr" eaLnBrk="1" hangingPunct="1">
              <a:lnSpc>
                <a:spcPct val="80000"/>
              </a:lnSpc>
              <a:buClr>
                <a:schemeClr val="accent2"/>
              </a:buClr>
              <a:buFontTx/>
              <a:buNone/>
              <a:defRPr/>
            </a:pPr>
            <a:r>
              <a:rPr lang="en-GB" sz="2800" b="1" dirty="0"/>
              <a:t>Promoting sustainable consumption and production patterns</a:t>
            </a:r>
          </a:p>
          <a:p>
            <a:pPr algn="ctr" eaLnBrk="1" hangingPunct="1">
              <a:lnSpc>
                <a:spcPct val="80000"/>
              </a:lnSpc>
              <a:buClr>
                <a:schemeClr val="accent2"/>
              </a:buClr>
              <a:buFontTx/>
              <a:buNone/>
              <a:defRPr/>
            </a:pPr>
            <a:endParaRPr lang="en-GB" sz="2800" dirty="0"/>
          </a:p>
          <a:p>
            <a:pPr eaLnBrk="1" hangingPunct="1">
              <a:lnSpc>
                <a:spcPct val="80000"/>
              </a:lnSpc>
              <a:buClr>
                <a:schemeClr val="accent2"/>
              </a:buClr>
              <a:defRPr/>
            </a:pPr>
            <a:r>
              <a:rPr lang="en-GB" sz="2800" dirty="0"/>
              <a:t>New product-oriented strategies (life cycle perspective, design and manufacture)</a:t>
            </a:r>
          </a:p>
          <a:p>
            <a:pPr eaLnBrk="1" hangingPunct="1">
              <a:lnSpc>
                <a:spcPct val="80000"/>
              </a:lnSpc>
              <a:buClr>
                <a:schemeClr val="accent2"/>
              </a:buClr>
              <a:defRPr/>
            </a:pPr>
            <a:r>
              <a:rPr lang="en-GB" sz="2800" dirty="0"/>
              <a:t>Understanding consumption</a:t>
            </a:r>
          </a:p>
          <a:p>
            <a:pPr eaLnBrk="1" hangingPunct="1">
              <a:lnSpc>
                <a:spcPct val="80000"/>
              </a:lnSpc>
              <a:buClr>
                <a:schemeClr val="accent2"/>
              </a:buClr>
              <a:defRPr/>
            </a:pPr>
            <a:r>
              <a:rPr lang="en-GB" sz="2800" dirty="0"/>
              <a:t>Integrated approach of sustainable consumption and production.</a:t>
            </a:r>
          </a:p>
          <a:p>
            <a:pPr eaLnBrk="1" hangingPunct="1">
              <a:lnSpc>
                <a:spcPct val="80000"/>
              </a:lnSpc>
              <a:buClr>
                <a:schemeClr val="accent2"/>
              </a:buClr>
              <a:buFontTx/>
              <a:buNone/>
              <a:defRPr/>
            </a:pPr>
            <a:r>
              <a:rPr lang="en-US" sz="2600" dirty="0">
                <a:solidFill>
                  <a:schemeClr val="accent1"/>
                </a:solidFill>
                <a:sym typeface="Wingdings" pitchFamily="2" charset="2"/>
              </a:rPr>
              <a:t></a:t>
            </a:r>
            <a:r>
              <a:rPr lang="en-GB" sz="2800" b="1" dirty="0">
                <a:solidFill>
                  <a:schemeClr val="tx2"/>
                </a:solidFill>
              </a:rPr>
              <a:t>De-linking</a:t>
            </a:r>
            <a:r>
              <a:rPr lang="en-GB" sz="2800" b="1" dirty="0">
                <a:solidFill>
                  <a:schemeClr val="accent2"/>
                </a:solidFill>
              </a:rPr>
              <a:t> resource use and environmental impacts from economic growth</a:t>
            </a:r>
          </a:p>
          <a:p>
            <a:pPr eaLnBrk="1" hangingPunct="1">
              <a:lnSpc>
                <a:spcPct val="80000"/>
              </a:lnSpc>
              <a:buClr>
                <a:schemeClr val="accent2"/>
              </a:buClr>
              <a:buFontTx/>
              <a:buNone/>
              <a:defRPr/>
            </a:pPr>
            <a:r>
              <a:rPr lang="en-US" sz="2800" dirty="0">
                <a:solidFill>
                  <a:schemeClr val="accent1"/>
                </a:solidFill>
                <a:sym typeface="Wingdings" pitchFamily="2" charset="2"/>
              </a:rPr>
              <a:t></a:t>
            </a:r>
            <a:r>
              <a:rPr lang="en-US" sz="2800" b="1" dirty="0">
                <a:solidFill>
                  <a:schemeClr val="accent2"/>
                </a:solidFill>
                <a:sym typeface="Wingdings" pitchFamily="2" charset="2"/>
              </a:rPr>
              <a:t>And striving towards </a:t>
            </a:r>
            <a:r>
              <a:rPr lang="en-US" sz="2800" b="1" dirty="0">
                <a:solidFill>
                  <a:schemeClr val="tx2"/>
                </a:solidFill>
                <a:sym typeface="Wingdings" pitchFamily="2" charset="2"/>
              </a:rPr>
              <a:t>resource-efficiency</a:t>
            </a:r>
            <a:endParaRPr lang="en-GB" sz="2800" b="1" dirty="0">
              <a:solidFill>
                <a:schemeClr val="tx2"/>
              </a:solidFill>
            </a:endParaRPr>
          </a:p>
        </p:txBody>
      </p:sp>
      <p:sp>
        <p:nvSpPr>
          <p:cNvPr id="4" name="Rectangle 3"/>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8" name="Rectangle 7"/>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27</a:t>
            </a:fld>
            <a:endParaRPr lang="en-US" altLang="en-US" dirty="0"/>
          </a:p>
        </p:txBody>
      </p:sp>
      <p:pic>
        <p:nvPicPr>
          <p:cNvPr id="10" name="Picture 9">
            <a:extLst>
              <a:ext uri="{FF2B5EF4-FFF2-40B4-BE49-F238E27FC236}">
                <a16:creationId xmlns:a16="http://schemas.microsoft.com/office/drawing/2014/main" id="{5B0A604C-B556-4A3B-B861-C4772E97F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1" name="Picture 10">
            <a:extLst>
              <a:ext uri="{FF2B5EF4-FFF2-40B4-BE49-F238E27FC236}">
                <a16:creationId xmlns:a16="http://schemas.microsoft.com/office/drawing/2014/main" id="{5A23788D-DE6B-4D8C-A934-C370688637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p:cNvSpPr>
            <a:spLocks noGrp="1" noChangeArrowheads="1"/>
          </p:cNvSpPr>
          <p:nvPr>
            <p:ph type="title"/>
          </p:nvPr>
        </p:nvSpPr>
        <p:spPr>
          <a:xfrm>
            <a:off x="2028292" y="149281"/>
            <a:ext cx="9103784" cy="1143000"/>
          </a:xfrm>
          <a:noFill/>
        </p:spPr>
        <p:txBody>
          <a:bodyPr>
            <a:normAutofit/>
          </a:bodyPr>
          <a:lstStyle/>
          <a:p>
            <a:pPr algn="ctr" eaLnBrk="1" hangingPunct="1"/>
            <a:r>
              <a:rPr lang="en-GB" altLang="en-US" sz="3600" b="0" dirty="0">
                <a:solidFill>
                  <a:schemeClr val="accent2"/>
                </a:solidFill>
              </a:rPr>
              <a:t>Resource Efficiency</a:t>
            </a:r>
            <a:endParaRPr lang="en-US" altLang="en-US" sz="3600" b="0" dirty="0">
              <a:solidFill>
                <a:schemeClr val="accent2"/>
              </a:solidFill>
            </a:endParaRPr>
          </a:p>
        </p:txBody>
      </p:sp>
      <p:sp>
        <p:nvSpPr>
          <p:cNvPr id="14338" name="Rectangle 2"/>
          <p:cNvSpPr>
            <a:spLocks noGrp="1" noChangeArrowheads="1"/>
          </p:cNvSpPr>
          <p:nvPr>
            <p:ph idx="1"/>
          </p:nvPr>
        </p:nvSpPr>
        <p:spPr>
          <a:xfrm>
            <a:off x="2347893" y="1223904"/>
            <a:ext cx="8364539" cy="4913315"/>
          </a:xfrm>
          <a:noFill/>
        </p:spPr>
        <p:txBody>
          <a:bodyPr/>
          <a:lstStyle/>
          <a:p>
            <a:pPr marL="457189" indent="-457189" algn="ctr" eaLnBrk="1" hangingPunct="1">
              <a:lnSpc>
                <a:spcPct val="80000"/>
              </a:lnSpc>
              <a:spcBef>
                <a:spcPct val="50000"/>
              </a:spcBef>
              <a:buFont typeface="Wingdings" charset="2"/>
              <a:buChar char="§"/>
            </a:pPr>
            <a:r>
              <a:rPr lang="en-GB" altLang="ja-JP" sz="2000" b="1" dirty="0">
                <a:ea typeface="ＭＳ Ｐゴシック" charset="-128"/>
              </a:rPr>
              <a:t>Efficiency at economic level </a:t>
            </a:r>
          </a:p>
          <a:p>
            <a:pPr marL="0" indent="0" algn="ctr" eaLnBrk="1" hangingPunct="1">
              <a:lnSpc>
                <a:spcPct val="80000"/>
              </a:lnSpc>
              <a:spcBef>
                <a:spcPct val="50000"/>
              </a:spcBef>
              <a:buNone/>
            </a:pPr>
            <a:r>
              <a:rPr lang="en-GB" altLang="ja-JP" sz="2000" b="1" dirty="0">
                <a:ea typeface="ＭＳ Ｐゴシック" charset="-128"/>
              </a:rPr>
              <a:t>+</a:t>
            </a:r>
          </a:p>
          <a:p>
            <a:pPr marL="457189" indent="-457189" algn="ctr" eaLnBrk="1" hangingPunct="1">
              <a:lnSpc>
                <a:spcPct val="80000"/>
              </a:lnSpc>
              <a:spcBef>
                <a:spcPct val="50000"/>
              </a:spcBef>
              <a:buFont typeface="Wingdings" charset="2"/>
              <a:buChar char="§"/>
            </a:pPr>
            <a:r>
              <a:rPr lang="en-GB" altLang="ja-JP" sz="2000" b="1" dirty="0">
                <a:ea typeface="ＭＳ Ｐゴシック" charset="-128"/>
              </a:rPr>
              <a:t>Environmental dimension</a:t>
            </a:r>
          </a:p>
          <a:p>
            <a:pPr marL="0" indent="0" algn="ctr" eaLnBrk="1" hangingPunct="1">
              <a:lnSpc>
                <a:spcPct val="80000"/>
              </a:lnSpc>
              <a:spcBef>
                <a:spcPct val="50000"/>
              </a:spcBef>
              <a:buNone/>
            </a:pPr>
            <a:r>
              <a:rPr lang="en-GB" altLang="ja-JP" sz="2000" b="1" dirty="0">
                <a:ea typeface="ＭＳ Ｐゴシック" charset="-128"/>
              </a:rPr>
              <a:t>+</a:t>
            </a:r>
          </a:p>
          <a:p>
            <a:pPr marL="457189" indent="-457189" algn="ctr" eaLnBrk="1" hangingPunct="1">
              <a:lnSpc>
                <a:spcPct val="80000"/>
              </a:lnSpc>
              <a:spcBef>
                <a:spcPct val="50000"/>
              </a:spcBef>
              <a:buFont typeface="Wingdings" charset="2"/>
              <a:buChar char="§"/>
            </a:pPr>
            <a:r>
              <a:rPr lang="en-GB" altLang="ja-JP" sz="2000" b="1" dirty="0">
                <a:ea typeface="ＭＳ Ｐゴシック" charset="-128"/>
              </a:rPr>
              <a:t>Resource efficiency </a:t>
            </a:r>
            <a:br>
              <a:rPr lang="en-GB" altLang="ja-JP" sz="2000" b="1" dirty="0">
                <a:ea typeface="ＭＳ Ｐゴシック" charset="-128"/>
              </a:rPr>
            </a:br>
            <a:r>
              <a:rPr lang="en-GB" altLang="ja-JP" sz="2000" b="1" dirty="0">
                <a:ea typeface="ＭＳ Ｐゴシック" charset="-128"/>
              </a:rPr>
              <a:t>(raw materials, </a:t>
            </a:r>
            <a:r>
              <a:rPr lang="en-GB" altLang="ja-JP" sz="2000" b="1" dirty="0">
                <a:solidFill>
                  <a:schemeClr val="tx2"/>
                </a:solidFill>
                <a:ea typeface="ＭＳ Ｐゴシック" charset="-128"/>
              </a:rPr>
              <a:t>including CRM </a:t>
            </a:r>
            <a:r>
              <a:rPr lang="en-GB" altLang="ja-JP" sz="2000" b="1" dirty="0">
                <a:ea typeface="ＭＳ Ｐゴシック" charset="-128"/>
              </a:rPr>
              <a:t>, energy, water, biomass, land &amp; waste)</a:t>
            </a:r>
          </a:p>
          <a:p>
            <a:pPr marL="457189" indent="-457189" algn="ctr" eaLnBrk="1" hangingPunct="1">
              <a:lnSpc>
                <a:spcPct val="80000"/>
              </a:lnSpc>
              <a:spcBef>
                <a:spcPct val="50000"/>
              </a:spcBef>
              <a:buFont typeface="Wingdings" charset="2"/>
              <a:buChar char="§"/>
            </a:pPr>
            <a:endParaRPr lang="en-GB" altLang="ja-JP" sz="2000" b="1" dirty="0">
              <a:ea typeface="ＭＳ Ｐゴシック" charset="-128"/>
            </a:endParaRPr>
          </a:p>
          <a:p>
            <a:pPr marL="457189" indent="-457189" algn="ctr" eaLnBrk="1" hangingPunct="1">
              <a:lnSpc>
                <a:spcPct val="80000"/>
              </a:lnSpc>
              <a:spcBef>
                <a:spcPct val="50000"/>
              </a:spcBef>
              <a:buNone/>
            </a:pPr>
            <a:endParaRPr lang="en-GB" altLang="ja-JP" sz="1400" b="1" dirty="0">
              <a:ea typeface="ＭＳ Ｐゴシック" charset="-128"/>
            </a:endParaRPr>
          </a:p>
          <a:p>
            <a:pPr marL="457189" indent="-457189" algn="ctr" eaLnBrk="1" hangingPunct="1">
              <a:lnSpc>
                <a:spcPct val="80000"/>
              </a:lnSpc>
              <a:spcBef>
                <a:spcPct val="50000"/>
              </a:spcBef>
              <a:buFont typeface="Wingdings" charset="2"/>
              <a:buChar char="§"/>
            </a:pPr>
            <a:endParaRPr lang="en-GB" altLang="ja-JP" sz="1400" dirty="0">
              <a:ea typeface="ＭＳ Ｐゴシック" charset="-128"/>
            </a:endParaRPr>
          </a:p>
          <a:p>
            <a:pPr marL="457189" indent="-457189" algn="ctr" eaLnBrk="1" hangingPunct="1">
              <a:lnSpc>
                <a:spcPct val="80000"/>
              </a:lnSpc>
              <a:spcBef>
                <a:spcPct val="50000"/>
              </a:spcBef>
              <a:buFont typeface="Wingdings" charset="2"/>
              <a:buChar char="§"/>
            </a:pPr>
            <a:endParaRPr lang="en-GB" altLang="ja-JP" sz="1400" dirty="0">
              <a:ea typeface="ＭＳ Ｐゴシック" charset="-128"/>
            </a:endParaRPr>
          </a:p>
          <a:p>
            <a:pPr marL="457189" indent="-457189" algn="ctr" eaLnBrk="1" hangingPunct="1">
              <a:lnSpc>
                <a:spcPct val="80000"/>
              </a:lnSpc>
              <a:spcBef>
                <a:spcPct val="50000"/>
              </a:spcBef>
              <a:buFont typeface="Wingdings" charset="2"/>
              <a:buChar char="§"/>
            </a:pPr>
            <a:r>
              <a:rPr lang="en-GB" altLang="ja-JP" sz="1400" dirty="0">
                <a:ea typeface="ＭＳ Ｐゴシック" charset="-128"/>
              </a:rPr>
              <a:t> </a:t>
            </a:r>
          </a:p>
          <a:p>
            <a:pPr marL="457189" indent="-457189" eaLnBrk="1" hangingPunct="1">
              <a:lnSpc>
                <a:spcPct val="80000"/>
              </a:lnSpc>
              <a:spcBef>
                <a:spcPct val="50000"/>
              </a:spcBef>
              <a:buFont typeface="Wingdings" charset="2"/>
              <a:buChar char="§"/>
            </a:pPr>
            <a:endParaRPr lang="en-GB" altLang="ja-JP" sz="1400" dirty="0">
              <a:ea typeface="ＭＳ Ｐゴシック" charset="-128"/>
              <a:sym typeface="Wingdings" charset="2"/>
            </a:endParaRPr>
          </a:p>
          <a:p>
            <a:pPr marL="457189" indent="-457189" eaLnBrk="1" hangingPunct="1">
              <a:lnSpc>
                <a:spcPct val="80000"/>
              </a:lnSpc>
              <a:spcBef>
                <a:spcPct val="50000"/>
              </a:spcBef>
              <a:buFont typeface="Wingdings" charset="2"/>
              <a:buChar char="§"/>
            </a:pPr>
            <a:r>
              <a:rPr lang="en-GB" altLang="ja-JP" sz="1800" dirty="0">
                <a:ea typeface="ＭＳ Ｐゴシック" charset="-128"/>
                <a:sym typeface="Wingdings" charset="2"/>
              </a:rPr>
              <a:t> </a:t>
            </a:r>
            <a:r>
              <a:rPr lang="en-GB" altLang="ja-JP" sz="1800" dirty="0">
                <a:ea typeface="ＭＳ Ｐゴシック" charset="-128"/>
              </a:rPr>
              <a:t>By producing more wellbeing with less material consumption, RE enhances the means to meet human needs while respecting the ecological carrying capacity of the Earth.</a:t>
            </a:r>
          </a:p>
        </p:txBody>
      </p:sp>
      <p:sp>
        <p:nvSpPr>
          <p:cNvPr id="14340" name="Rectangle 4"/>
          <p:cNvSpPr>
            <a:spLocks noChangeArrowheads="1"/>
          </p:cNvSpPr>
          <p:nvPr/>
        </p:nvSpPr>
        <p:spPr bwMode="auto">
          <a:xfrm>
            <a:off x="3641719" y="3657600"/>
            <a:ext cx="5876930" cy="1384995"/>
          </a:xfrm>
          <a:prstGeom prst="rect">
            <a:avLst/>
          </a:prstGeom>
          <a:solidFill>
            <a:srgbClr val="CCFFCC"/>
          </a:solidFill>
          <a:ln w="31750">
            <a:solidFill>
              <a:srgbClr val="000066"/>
            </a:solidFill>
            <a:miter lim="800000"/>
            <a:headEnd/>
            <a:tailEnd/>
          </a:ln>
        </p:spPr>
        <p:txBody>
          <a:bodyPr wrap="none" anchor="ctr">
            <a:spAutoFit/>
          </a:bodyPr>
          <a:lstStyle>
            <a:lvl1pPr eaLnBrk="0" hangingPunct="0">
              <a:defRPr sz="3600">
                <a:solidFill>
                  <a:schemeClr val="tx1"/>
                </a:solidFill>
                <a:latin typeface="Times New Roman" charset="0"/>
              </a:defRPr>
            </a:lvl1pPr>
            <a:lvl2pPr marL="742950" indent="-285750" eaLnBrk="0" hangingPunct="0">
              <a:defRPr sz="3600">
                <a:solidFill>
                  <a:schemeClr val="tx1"/>
                </a:solidFill>
                <a:latin typeface="Times New Roman" charset="0"/>
              </a:defRPr>
            </a:lvl2pPr>
            <a:lvl3pPr marL="1143000" indent="-228600" eaLnBrk="0" hangingPunct="0">
              <a:defRPr sz="3600">
                <a:solidFill>
                  <a:schemeClr val="tx1"/>
                </a:solidFill>
                <a:latin typeface="Times New Roman" charset="0"/>
              </a:defRPr>
            </a:lvl3pPr>
            <a:lvl4pPr marL="1600200" indent="-228600" eaLnBrk="0" hangingPunct="0">
              <a:defRPr sz="3600">
                <a:solidFill>
                  <a:schemeClr val="tx1"/>
                </a:solidFill>
                <a:latin typeface="Times New Roman" charset="0"/>
              </a:defRPr>
            </a:lvl4pPr>
            <a:lvl5pPr marL="2057400" indent="-228600" eaLnBrk="0" hangingPunct="0">
              <a:defRPr sz="3600">
                <a:solidFill>
                  <a:schemeClr val="tx1"/>
                </a:solidFill>
                <a:latin typeface="Times New Roman" charset="0"/>
              </a:defRPr>
            </a:lvl5pPr>
            <a:lvl6pPr marL="2514600" indent="-228600" eaLnBrk="0" fontAlgn="base" hangingPunct="0">
              <a:spcBef>
                <a:spcPct val="0"/>
              </a:spcBef>
              <a:spcAft>
                <a:spcPct val="0"/>
              </a:spcAft>
              <a:defRPr sz="3600">
                <a:solidFill>
                  <a:schemeClr val="tx1"/>
                </a:solidFill>
                <a:latin typeface="Times New Roman" charset="0"/>
              </a:defRPr>
            </a:lvl6pPr>
            <a:lvl7pPr marL="2971800" indent="-228600" eaLnBrk="0" fontAlgn="base" hangingPunct="0">
              <a:spcBef>
                <a:spcPct val="0"/>
              </a:spcBef>
              <a:spcAft>
                <a:spcPct val="0"/>
              </a:spcAft>
              <a:defRPr sz="3600">
                <a:solidFill>
                  <a:schemeClr val="tx1"/>
                </a:solidFill>
                <a:latin typeface="Times New Roman" charset="0"/>
              </a:defRPr>
            </a:lvl7pPr>
            <a:lvl8pPr marL="3429000" indent="-228600" eaLnBrk="0" fontAlgn="base" hangingPunct="0">
              <a:spcBef>
                <a:spcPct val="0"/>
              </a:spcBef>
              <a:spcAft>
                <a:spcPct val="0"/>
              </a:spcAft>
              <a:defRPr sz="3600">
                <a:solidFill>
                  <a:schemeClr val="tx1"/>
                </a:solidFill>
                <a:latin typeface="Times New Roman" charset="0"/>
              </a:defRPr>
            </a:lvl8pPr>
            <a:lvl9pPr marL="3886200" indent="-228600" eaLnBrk="0" fontAlgn="base" hangingPunct="0">
              <a:spcBef>
                <a:spcPct val="0"/>
              </a:spcBef>
              <a:spcAft>
                <a:spcPct val="0"/>
              </a:spcAft>
              <a:defRPr sz="3600">
                <a:solidFill>
                  <a:schemeClr val="tx1"/>
                </a:solidFill>
                <a:latin typeface="Times New Roman" charset="0"/>
              </a:defRPr>
            </a:lvl9pPr>
          </a:lstStyle>
          <a:p>
            <a:pPr algn="ctr" eaLnBrk="1" hangingPunct="1">
              <a:lnSpc>
                <a:spcPct val="140000"/>
              </a:lnSpc>
              <a:buClr>
                <a:srgbClr val="FF3300"/>
              </a:buClr>
              <a:buFont typeface="Wingdings" charset="2"/>
              <a:buNone/>
            </a:pPr>
            <a:r>
              <a:rPr lang="en-GB" altLang="ja-JP" sz="2000" b="1" dirty="0">
                <a:solidFill>
                  <a:srgbClr val="006600"/>
                </a:solidFill>
                <a:latin typeface="Arial" charset="0"/>
                <a:ea typeface="ＭＳ Ｐゴシック" charset="-128"/>
                <a:cs typeface="Times New Roman" charset="0"/>
              </a:rPr>
              <a:t>Reducing the environmental impact </a:t>
            </a:r>
            <a:br>
              <a:rPr lang="en-GB" altLang="ja-JP" sz="2000" b="1" dirty="0">
                <a:solidFill>
                  <a:srgbClr val="006600"/>
                </a:solidFill>
                <a:latin typeface="Arial" charset="0"/>
                <a:ea typeface="ＭＳ Ｐゴシック" charset="-128"/>
                <a:cs typeface="Times New Roman" charset="0"/>
              </a:rPr>
            </a:br>
            <a:r>
              <a:rPr lang="en-GB" altLang="ja-JP" sz="2000" b="1" dirty="0">
                <a:solidFill>
                  <a:srgbClr val="006600"/>
                </a:solidFill>
                <a:latin typeface="Arial" charset="0"/>
                <a:ea typeface="ＭＳ Ｐゴシック" charset="-128"/>
                <a:cs typeface="Times New Roman" charset="0"/>
              </a:rPr>
              <a:t>of consumption and production </a:t>
            </a:r>
            <a:br>
              <a:rPr lang="en-GB" altLang="ja-JP" sz="2000" b="1" dirty="0">
                <a:solidFill>
                  <a:srgbClr val="006600"/>
                </a:solidFill>
                <a:latin typeface="Arial" charset="0"/>
                <a:ea typeface="ＭＳ Ｐゴシック" charset="-128"/>
                <a:cs typeface="Times New Roman" charset="0"/>
              </a:rPr>
            </a:br>
            <a:r>
              <a:rPr lang="en-GB" altLang="ja-JP" sz="2000" b="1" dirty="0">
                <a:solidFill>
                  <a:srgbClr val="006600"/>
                </a:solidFill>
                <a:latin typeface="Arial" charset="0"/>
                <a:ea typeface="ＭＳ Ｐゴシック" charset="-128"/>
                <a:cs typeface="Times New Roman" charset="0"/>
              </a:rPr>
              <a:t>of goods and services over their </a:t>
            </a:r>
            <a:r>
              <a:rPr lang="en-GB" altLang="ja-JP" sz="2000" b="1" i="1" dirty="0">
                <a:solidFill>
                  <a:srgbClr val="006600"/>
                </a:solidFill>
                <a:latin typeface="Arial" charset="0"/>
                <a:ea typeface="ＭＳ Ｐゴシック" charset="-128"/>
                <a:cs typeface="Times New Roman" charset="0"/>
              </a:rPr>
              <a:t>full life cycles</a:t>
            </a:r>
            <a:endParaRPr lang="en-US" altLang="en-US" sz="2000" b="1" i="1" dirty="0">
              <a:solidFill>
                <a:srgbClr val="006600"/>
              </a:solidFill>
              <a:latin typeface="Arial" charset="0"/>
              <a:ea typeface="ＭＳ Ｐゴシック" charset="-128"/>
              <a:cs typeface="Times New Roman" charset="0"/>
            </a:endParaRPr>
          </a:p>
        </p:txBody>
      </p:sp>
      <p:sp>
        <p:nvSpPr>
          <p:cNvPr id="5" name="Rectangle 4"/>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6" name="Rectangle 5"/>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7" name="Rectangle 6"/>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8" name="Rectangle 7"/>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9" name="Rectangle 8"/>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28</a:t>
            </a:fld>
            <a:endParaRPr lang="en-US" altLang="en-US" dirty="0"/>
          </a:p>
        </p:txBody>
      </p:sp>
      <p:pic>
        <p:nvPicPr>
          <p:cNvPr id="11" name="Picture 9">
            <a:extLst>
              <a:ext uri="{FF2B5EF4-FFF2-40B4-BE49-F238E27FC236}">
                <a16:creationId xmlns:a16="http://schemas.microsoft.com/office/drawing/2014/main" id="{03EACBFA-4D2C-4C2F-84D6-A6A194BE3D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2" name="Picture 10">
            <a:extLst>
              <a:ext uri="{FF2B5EF4-FFF2-40B4-BE49-F238E27FC236}">
                <a16:creationId xmlns:a16="http://schemas.microsoft.com/office/drawing/2014/main" id="{74F39685-7564-43BE-900E-6FF00D9870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776863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3" name="Group 2"/>
          <p:cNvGrpSpPr>
            <a:grpSpLocks/>
          </p:cNvGrpSpPr>
          <p:nvPr/>
        </p:nvGrpSpPr>
        <p:grpSpPr bwMode="auto">
          <a:xfrm>
            <a:off x="3963827" y="2057400"/>
            <a:ext cx="6705600" cy="3717925"/>
            <a:chOff x="432" y="1127"/>
            <a:chExt cx="4224" cy="2342"/>
          </a:xfrm>
        </p:grpSpPr>
        <p:grpSp>
          <p:nvGrpSpPr>
            <p:cNvPr id="110613" name="Group 3"/>
            <p:cNvGrpSpPr>
              <a:grpSpLocks/>
            </p:cNvGrpSpPr>
            <p:nvPr/>
          </p:nvGrpSpPr>
          <p:grpSpPr bwMode="auto">
            <a:xfrm>
              <a:off x="432" y="1645"/>
              <a:ext cx="4224" cy="1824"/>
              <a:chOff x="432" y="1584"/>
              <a:chExt cx="4368" cy="1920"/>
            </a:xfrm>
          </p:grpSpPr>
          <p:pic>
            <p:nvPicPr>
              <p:cNvPr id="11061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 y="1584"/>
                <a:ext cx="4176" cy="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0616" name="Rectangle 5"/>
              <p:cNvSpPr>
                <a:spLocks noChangeArrowheads="1"/>
              </p:cNvSpPr>
              <p:nvPr/>
            </p:nvSpPr>
            <p:spPr bwMode="auto">
              <a:xfrm>
                <a:off x="432" y="2112"/>
                <a:ext cx="768" cy="1392"/>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lIns="54000" tIns="54000" rIns="54000" bIns="54000"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grpSp>
        <p:sp>
          <p:nvSpPr>
            <p:cNvPr id="110614" name="Rectangle 6"/>
            <p:cNvSpPr>
              <a:spLocks noChangeArrowheads="1"/>
            </p:cNvSpPr>
            <p:nvPr/>
          </p:nvSpPr>
          <p:spPr bwMode="auto">
            <a:xfrm>
              <a:off x="576" y="1127"/>
              <a:ext cx="1728" cy="592"/>
            </a:xfrm>
            <a:prstGeom prst="rect">
              <a:avLst/>
            </a:prstGeom>
            <a:solidFill>
              <a:schemeClr val="folHlink"/>
            </a:solidFill>
            <a:ln w="19050">
              <a:solidFill>
                <a:schemeClr val="folHlink"/>
              </a:solidFill>
              <a:miter lim="800000"/>
              <a:headEnd/>
              <a:tailEnd/>
            </a:ln>
          </p:spPr>
          <p:txBody>
            <a:bodyPr lIns="54000" tIns="54000" rIns="54000" bIns="54000" anchor="ct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de-DE" altLang="en-US" sz="1800">
                  <a:solidFill>
                    <a:schemeClr val="bg1"/>
                  </a:solidFill>
                  <a:latin typeface="Arial" charset="0"/>
                </a:rPr>
                <a:t>Global system of production and consumption</a:t>
              </a:r>
            </a:p>
          </p:txBody>
        </p:sp>
      </p:grpSp>
      <p:sp>
        <p:nvSpPr>
          <p:cNvPr id="210951" name="Rectangle 7"/>
          <p:cNvSpPr>
            <a:spLocks noGrp="1" noChangeArrowheads="1"/>
          </p:cNvSpPr>
          <p:nvPr>
            <p:ph type="title"/>
          </p:nvPr>
        </p:nvSpPr>
        <p:spPr>
          <a:xfrm>
            <a:off x="2104865" y="136076"/>
            <a:ext cx="9906000" cy="1620219"/>
          </a:xfrm>
        </p:spPr>
        <p:txBody>
          <a:bodyPr>
            <a:normAutofit/>
          </a:bodyPr>
          <a:lstStyle/>
          <a:p>
            <a:pPr eaLnBrk="1" hangingPunct="1">
              <a:defRPr/>
            </a:pPr>
            <a:r>
              <a:rPr lang="en-GB" sz="3600" b="0" dirty="0">
                <a:solidFill>
                  <a:schemeClr val="accent2"/>
                </a:solidFill>
              </a:rPr>
              <a:t>Spotlight on global systems of production and consumption</a:t>
            </a:r>
          </a:p>
        </p:txBody>
      </p:sp>
      <p:grpSp>
        <p:nvGrpSpPr>
          <p:cNvPr id="110595" name="Group 8"/>
          <p:cNvGrpSpPr>
            <a:grpSpLocks/>
          </p:cNvGrpSpPr>
          <p:nvPr/>
        </p:nvGrpSpPr>
        <p:grpSpPr bwMode="auto">
          <a:xfrm>
            <a:off x="4162265" y="2613027"/>
            <a:ext cx="6858000" cy="3040063"/>
            <a:chOff x="576" y="1549"/>
            <a:chExt cx="4320" cy="1872"/>
          </a:xfrm>
        </p:grpSpPr>
        <p:grpSp>
          <p:nvGrpSpPr>
            <p:cNvPr id="110598" name="Group 9"/>
            <p:cNvGrpSpPr>
              <a:grpSpLocks/>
            </p:cNvGrpSpPr>
            <p:nvPr/>
          </p:nvGrpSpPr>
          <p:grpSpPr bwMode="auto">
            <a:xfrm>
              <a:off x="816" y="2032"/>
              <a:ext cx="4032" cy="811"/>
              <a:chOff x="800" y="1616"/>
              <a:chExt cx="4032" cy="811"/>
            </a:xfrm>
          </p:grpSpPr>
          <p:sp>
            <p:nvSpPr>
              <p:cNvPr id="110600" name="AutoShape 10"/>
              <p:cNvSpPr>
                <a:spLocks noChangeArrowheads="1"/>
              </p:cNvSpPr>
              <p:nvPr/>
            </p:nvSpPr>
            <p:spPr bwMode="auto">
              <a:xfrm>
                <a:off x="800" y="1659"/>
                <a:ext cx="4032" cy="768"/>
              </a:xfrm>
              <a:prstGeom prst="rightArrow">
                <a:avLst>
                  <a:gd name="adj1" fmla="val 58009"/>
                  <a:gd name="adj2" fmla="val 48635"/>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eaLnBrk="1" hangingPunct="1">
                  <a:spcBef>
                    <a:spcPct val="0"/>
                  </a:spcBef>
                  <a:buClrTx/>
                  <a:buSzTx/>
                  <a:buFontTx/>
                  <a:buNone/>
                </a:pPr>
                <a:endParaRPr lang="de-DE" altLang="en-US" sz="1800" b="1">
                  <a:latin typeface="Arial" charset="0"/>
                </a:endParaRPr>
              </a:p>
            </p:txBody>
          </p:sp>
          <p:sp>
            <p:nvSpPr>
              <p:cNvPr id="110601" name="Text Box 11"/>
              <p:cNvSpPr txBox="1">
                <a:spLocks noChangeArrowheads="1"/>
              </p:cNvSpPr>
              <p:nvPr/>
            </p:nvSpPr>
            <p:spPr bwMode="auto">
              <a:xfrm>
                <a:off x="2781" y="1616"/>
                <a:ext cx="116"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eaLnBrk="1" hangingPunct="1">
                  <a:spcBef>
                    <a:spcPct val="50000"/>
                  </a:spcBef>
                  <a:buClrTx/>
                  <a:buSzTx/>
                  <a:buFontTx/>
                  <a:buNone/>
                </a:pPr>
                <a:endParaRPr lang="de-DE" altLang="en-US" sz="1800" b="1">
                  <a:latin typeface="Arial" charset="0"/>
                </a:endParaRPr>
              </a:p>
            </p:txBody>
          </p:sp>
          <p:sp>
            <p:nvSpPr>
              <p:cNvPr id="110602" name="Rectangle 12"/>
              <p:cNvSpPr>
                <a:spLocks noChangeArrowheads="1"/>
              </p:cNvSpPr>
              <p:nvPr/>
            </p:nvSpPr>
            <p:spPr bwMode="auto">
              <a:xfrm>
                <a:off x="3008" y="1947"/>
                <a:ext cx="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sp>
            <p:nvSpPr>
              <p:cNvPr id="110603" name="Rectangle 13"/>
              <p:cNvSpPr>
                <a:spLocks noChangeArrowheads="1"/>
              </p:cNvSpPr>
              <p:nvPr/>
            </p:nvSpPr>
            <p:spPr bwMode="auto">
              <a:xfrm>
                <a:off x="3536" y="1947"/>
                <a:ext cx="9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sp>
            <p:nvSpPr>
              <p:cNvPr id="110604" name="Rectangle 14"/>
              <p:cNvSpPr>
                <a:spLocks noChangeArrowheads="1"/>
              </p:cNvSpPr>
              <p:nvPr/>
            </p:nvSpPr>
            <p:spPr bwMode="auto">
              <a:xfrm>
                <a:off x="3776" y="1947"/>
                <a:ext cx="624" cy="240"/>
              </a:xfrm>
              <a:prstGeom prst="rect">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eaLnBrk="1" hangingPunct="1">
                  <a:spcBef>
                    <a:spcPct val="0"/>
                  </a:spcBef>
                  <a:buClrTx/>
                  <a:buSzTx/>
                  <a:buFontTx/>
                  <a:buNone/>
                </a:pPr>
                <a:r>
                  <a:rPr lang="en-GB" altLang="en-US" sz="1300">
                    <a:solidFill>
                      <a:schemeClr val="bg1"/>
                    </a:solidFill>
                    <a:latin typeface="Arial" charset="0"/>
                  </a:rPr>
                  <a:t>End-of-life</a:t>
                </a:r>
              </a:p>
              <a:p>
                <a:pPr algn="ctr" eaLnBrk="1" hangingPunct="1">
                  <a:spcBef>
                    <a:spcPct val="0"/>
                  </a:spcBef>
                  <a:buClrTx/>
                  <a:buSzTx/>
                  <a:buFontTx/>
                  <a:buNone/>
                </a:pPr>
                <a:r>
                  <a:rPr lang="en-GB" altLang="en-US" sz="1300">
                    <a:solidFill>
                      <a:schemeClr val="bg1"/>
                    </a:solidFill>
                    <a:latin typeface="Arial" charset="0"/>
                  </a:rPr>
                  <a:t>managers</a:t>
                </a:r>
              </a:p>
            </p:txBody>
          </p:sp>
          <p:sp>
            <p:nvSpPr>
              <p:cNvPr id="110605" name="AutoShape 15"/>
              <p:cNvSpPr>
                <a:spLocks noChangeArrowheads="1"/>
              </p:cNvSpPr>
              <p:nvPr/>
            </p:nvSpPr>
            <p:spPr bwMode="auto">
              <a:xfrm>
                <a:off x="3584" y="1995"/>
                <a:ext cx="213" cy="192"/>
              </a:xfrm>
              <a:prstGeom prst="rightArrow">
                <a:avLst>
                  <a:gd name="adj1" fmla="val 54167"/>
                  <a:gd name="adj2" fmla="val 48535"/>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sp>
            <p:nvSpPr>
              <p:cNvPr id="110606" name="Rectangle 16"/>
              <p:cNvSpPr>
                <a:spLocks noChangeArrowheads="1"/>
              </p:cNvSpPr>
              <p:nvPr/>
            </p:nvSpPr>
            <p:spPr bwMode="auto">
              <a:xfrm>
                <a:off x="3008" y="1947"/>
                <a:ext cx="624" cy="240"/>
              </a:xfrm>
              <a:prstGeom prst="rect">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eaLnBrk="1" hangingPunct="1">
                  <a:spcBef>
                    <a:spcPct val="0"/>
                  </a:spcBef>
                  <a:buClrTx/>
                  <a:buSzTx/>
                  <a:buFontTx/>
                  <a:buNone/>
                </a:pPr>
                <a:r>
                  <a:rPr lang="en-GB" altLang="en-US" sz="1300">
                    <a:solidFill>
                      <a:schemeClr val="bg1"/>
                    </a:solidFill>
                    <a:latin typeface="Arial" charset="0"/>
                  </a:rPr>
                  <a:t>Consumers</a:t>
                </a:r>
              </a:p>
            </p:txBody>
          </p:sp>
          <p:sp>
            <p:nvSpPr>
              <p:cNvPr id="110607" name="AutoShape 17"/>
              <p:cNvSpPr>
                <a:spLocks noChangeArrowheads="1"/>
              </p:cNvSpPr>
              <p:nvPr/>
            </p:nvSpPr>
            <p:spPr bwMode="auto">
              <a:xfrm>
                <a:off x="2816" y="1995"/>
                <a:ext cx="213" cy="192"/>
              </a:xfrm>
              <a:prstGeom prst="rightArrow">
                <a:avLst>
                  <a:gd name="adj1" fmla="val 54167"/>
                  <a:gd name="adj2" fmla="val 48535"/>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sp>
            <p:nvSpPr>
              <p:cNvPr id="110608" name="Rectangle 18"/>
              <p:cNvSpPr>
                <a:spLocks noChangeArrowheads="1"/>
              </p:cNvSpPr>
              <p:nvPr/>
            </p:nvSpPr>
            <p:spPr bwMode="auto">
              <a:xfrm>
                <a:off x="2384" y="1947"/>
                <a:ext cx="480" cy="240"/>
              </a:xfrm>
              <a:prstGeom prst="rect">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eaLnBrk="1" hangingPunct="1">
                  <a:spcBef>
                    <a:spcPct val="0"/>
                  </a:spcBef>
                  <a:buClrTx/>
                  <a:buSzTx/>
                  <a:buFontTx/>
                  <a:buNone/>
                </a:pPr>
                <a:r>
                  <a:rPr lang="en-GB" altLang="en-US" sz="1300">
                    <a:solidFill>
                      <a:schemeClr val="bg1"/>
                    </a:solidFill>
                    <a:latin typeface="Arial" charset="0"/>
                  </a:rPr>
                  <a:t>Retailers</a:t>
                </a:r>
              </a:p>
            </p:txBody>
          </p:sp>
          <p:sp>
            <p:nvSpPr>
              <p:cNvPr id="110609" name="AutoShape 19"/>
              <p:cNvSpPr>
                <a:spLocks noChangeArrowheads="1"/>
              </p:cNvSpPr>
              <p:nvPr/>
            </p:nvSpPr>
            <p:spPr bwMode="auto">
              <a:xfrm>
                <a:off x="2192" y="1995"/>
                <a:ext cx="213" cy="192"/>
              </a:xfrm>
              <a:prstGeom prst="rightArrow">
                <a:avLst>
                  <a:gd name="adj1" fmla="val 54167"/>
                  <a:gd name="adj2" fmla="val 48535"/>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sp>
            <p:nvSpPr>
              <p:cNvPr id="110610" name="Rectangle 20"/>
              <p:cNvSpPr>
                <a:spLocks noChangeArrowheads="1"/>
              </p:cNvSpPr>
              <p:nvPr/>
            </p:nvSpPr>
            <p:spPr bwMode="auto">
              <a:xfrm>
                <a:off x="1664" y="1947"/>
                <a:ext cx="576" cy="240"/>
              </a:xfrm>
              <a:prstGeom prst="rect">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eaLnBrk="1" hangingPunct="1">
                  <a:spcBef>
                    <a:spcPct val="0"/>
                  </a:spcBef>
                  <a:buClrTx/>
                  <a:buSzTx/>
                  <a:buFontTx/>
                  <a:buNone/>
                </a:pPr>
                <a:r>
                  <a:rPr lang="en-GB" altLang="en-US" sz="1300">
                    <a:solidFill>
                      <a:schemeClr val="bg1"/>
                    </a:solidFill>
                    <a:latin typeface="Arial" charset="0"/>
                  </a:rPr>
                  <a:t>Producers</a:t>
                </a:r>
              </a:p>
            </p:txBody>
          </p:sp>
          <p:sp>
            <p:nvSpPr>
              <p:cNvPr id="110611" name="AutoShape 21"/>
              <p:cNvSpPr>
                <a:spLocks noChangeArrowheads="1"/>
              </p:cNvSpPr>
              <p:nvPr/>
            </p:nvSpPr>
            <p:spPr bwMode="auto">
              <a:xfrm>
                <a:off x="1472" y="1995"/>
                <a:ext cx="213" cy="192"/>
              </a:xfrm>
              <a:prstGeom prst="rightArrow">
                <a:avLst>
                  <a:gd name="adj1" fmla="val 54167"/>
                  <a:gd name="adj2" fmla="val 48535"/>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sp>
            <p:nvSpPr>
              <p:cNvPr id="110612" name="Rectangle 22"/>
              <p:cNvSpPr>
                <a:spLocks noChangeArrowheads="1"/>
              </p:cNvSpPr>
              <p:nvPr/>
            </p:nvSpPr>
            <p:spPr bwMode="auto">
              <a:xfrm>
                <a:off x="944" y="1947"/>
                <a:ext cx="576" cy="240"/>
              </a:xfrm>
              <a:prstGeom prst="rect">
                <a:avLst/>
              </a:prstGeom>
              <a:solidFill>
                <a:schemeClr val="folHlink"/>
              </a:solidFill>
              <a:ln w="19050">
                <a:solidFill>
                  <a:schemeClr val="bg1"/>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eaLnBrk="1" hangingPunct="1">
                  <a:spcBef>
                    <a:spcPct val="0"/>
                  </a:spcBef>
                  <a:buClrTx/>
                  <a:buSzTx/>
                  <a:buFontTx/>
                  <a:buNone/>
                </a:pPr>
                <a:r>
                  <a:rPr lang="en-GB" altLang="en-US" sz="1300">
                    <a:solidFill>
                      <a:schemeClr val="bg1"/>
                    </a:solidFill>
                    <a:latin typeface="Arial" charset="0"/>
                  </a:rPr>
                  <a:t>Resource </a:t>
                </a:r>
              </a:p>
              <a:p>
                <a:pPr algn="ctr" eaLnBrk="1" hangingPunct="1">
                  <a:spcBef>
                    <a:spcPct val="0"/>
                  </a:spcBef>
                  <a:buClrTx/>
                  <a:buSzTx/>
                  <a:buFontTx/>
                  <a:buNone/>
                </a:pPr>
                <a:r>
                  <a:rPr lang="en-GB" altLang="en-US" sz="1300">
                    <a:solidFill>
                      <a:schemeClr val="bg1"/>
                    </a:solidFill>
                    <a:latin typeface="Arial" charset="0"/>
                  </a:rPr>
                  <a:t>Extraction</a:t>
                </a:r>
              </a:p>
            </p:txBody>
          </p:sp>
        </p:grpSp>
        <p:sp>
          <p:nvSpPr>
            <p:cNvPr id="110599" name="Rectangle 23"/>
            <p:cNvSpPr>
              <a:spLocks noChangeArrowheads="1"/>
            </p:cNvSpPr>
            <p:nvPr/>
          </p:nvSpPr>
          <p:spPr bwMode="auto">
            <a:xfrm>
              <a:off x="576" y="1549"/>
              <a:ext cx="4320" cy="1872"/>
            </a:xfrm>
            <a:prstGeom prst="rect">
              <a:avLst/>
            </a:prstGeom>
            <a:noFill/>
            <a:ln w="19050">
              <a:solidFill>
                <a:schemeClr val="folHlink"/>
              </a:solidFill>
              <a:miter lim="800000"/>
              <a:headEnd/>
              <a:tailEnd/>
            </a:ln>
            <a:extLst>
              <a:ext uri="{909E8E84-426E-40DD-AFC4-6F175D3DCCD1}">
                <a14:hiddenFill xmlns:a14="http://schemas.microsoft.com/office/drawing/2010/main">
                  <a:solidFill>
                    <a:srgbClr val="FFFFFF"/>
                  </a:solidFill>
                </a14:hiddenFill>
              </a:ext>
            </a:extLst>
          </p:spPr>
          <p:txBody>
            <a:bodyPr lIns="54000" tIns="54000" rIns="54000" bIns="54000" anchor="ctr"/>
            <a:lstStyle>
              <a:lvl1pPr marL="185738" indent="-185738">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de-DE" altLang="en-US" sz="6000">
                <a:latin typeface="Arial" charset="0"/>
              </a:endParaRPr>
            </a:p>
          </p:txBody>
        </p:sp>
      </p:grpSp>
      <p:pic>
        <p:nvPicPr>
          <p:cNvPr id="110596" name="Picture 24"/>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65255" y="1593847"/>
            <a:ext cx="2378075"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7" name="Rectangle 25"/>
          <p:cNvSpPr>
            <a:spLocks noChangeArrowheads="1"/>
          </p:cNvSpPr>
          <p:nvPr/>
        </p:nvSpPr>
        <p:spPr bwMode="auto">
          <a:xfrm>
            <a:off x="8859681" y="5926138"/>
            <a:ext cx="20161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601788">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defTabSz="1601788">
              <a:spcBef>
                <a:spcPct val="20000"/>
              </a:spcBef>
              <a:buFont typeface="Tahoma" charset="0"/>
              <a:buChar char="–"/>
              <a:defRPr sz="2800">
                <a:solidFill>
                  <a:schemeClr val="tx1"/>
                </a:solidFill>
                <a:latin typeface="Tahoma" charset="0"/>
                <a:ea typeface="MS PGothic" charset="-128"/>
              </a:defRPr>
            </a:lvl2pPr>
            <a:lvl3pPr marL="1143000" indent="-228600" defTabSz="1601788">
              <a:spcBef>
                <a:spcPct val="20000"/>
              </a:spcBef>
              <a:buClr>
                <a:schemeClr val="hlink"/>
              </a:buClr>
              <a:buSzPct val="120000"/>
              <a:buChar char="•"/>
              <a:defRPr sz="2400">
                <a:solidFill>
                  <a:schemeClr val="tx1"/>
                </a:solidFill>
                <a:latin typeface="Tahoma" charset="0"/>
                <a:ea typeface="MS PGothic" charset="-128"/>
              </a:defRPr>
            </a:lvl3pPr>
            <a:lvl4pPr marL="1600200" indent="-228600" defTabSz="1601788">
              <a:spcBef>
                <a:spcPct val="20000"/>
              </a:spcBef>
              <a:buFont typeface="Tahoma" charset="0"/>
              <a:buChar char="–"/>
              <a:defRPr sz="2000">
                <a:solidFill>
                  <a:schemeClr val="tx1"/>
                </a:solidFill>
                <a:latin typeface="Tahoma" charset="0"/>
                <a:ea typeface="MS PGothic" charset="-128"/>
              </a:defRPr>
            </a:lvl4pPr>
            <a:lvl5pPr marL="2057400" indent="-228600" defTabSz="1601788">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nSpc>
                <a:spcPct val="90000"/>
              </a:lnSpc>
              <a:spcBef>
                <a:spcPct val="50000"/>
              </a:spcBef>
              <a:buClrTx/>
              <a:buSzTx/>
              <a:buFontTx/>
              <a:buNone/>
            </a:pPr>
            <a:r>
              <a:rPr lang="en-US" altLang="en-US" sz="2000" dirty="0">
                <a:latin typeface="Arial" charset="0"/>
              </a:rPr>
              <a:t>Source: CSCP</a:t>
            </a:r>
          </a:p>
        </p:txBody>
      </p:sp>
      <p:sp>
        <p:nvSpPr>
          <p:cNvPr id="26" name="Rectangle 25"/>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27" name="Rectangle 26"/>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28" name="Rectangle 27"/>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29" name="Rectangle 28"/>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30" name="Rectangle 29"/>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29</a:t>
            </a:fld>
            <a:endParaRPr lang="en-US" altLang="en-US" dirty="0"/>
          </a:p>
        </p:txBody>
      </p:sp>
      <p:cxnSp>
        <p:nvCxnSpPr>
          <p:cNvPr id="4" name="Straight Arrow Connector 3">
            <a:extLst>
              <a:ext uri="{FF2B5EF4-FFF2-40B4-BE49-F238E27FC236}">
                <a16:creationId xmlns:a16="http://schemas.microsoft.com/office/drawing/2014/main" id="{9D3D1405-999B-7542-ABDD-6F4B78422126}"/>
              </a:ext>
            </a:extLst>
          </p:cNvPr>
          <p:cNvCxnSpPr/>
          <p:nvPr/>
        </p:nvCxnSpPr>
        <p:spPr>
          <a:xfrm flipV="1">
            <a:off x="3352800" y="4876800"/>
            <a:ext cx="1190465" cy="104933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2975AAD-3D3A-5049-9586-099157AA7DF1}"/>
              </a:ext>
            </a:extLst>
          </p:cNvPr>
          <p:cNvSpPr txBox="1"/>
          <p:nvPr/>
        </p:nvSpPr>
        <p:spPr>
          <a:xfrm>
            <a:off x="2409272" y="6016107"/>
            <a:ext cx="1887055" cy="369332"/>
          </a:xfrm>
          <a:prstGeom prst="rect">
            <a:avLst/>
          </a:prstGeom>
          <a:noFill/>
        </p:spPr>
        <p:txBody>
          <a:bodyPr wrap="none" rtlCol="0">
            <a:spAutoFit/>
          </a:bodyPr>
          <a:lstStyle/>
          <a:p>
            <a:r>
              <a:rPr lang="en-GB" b="1" dirty="0"/>
              <a:t>Including CRM</a:t>
            </a:r>
          </a:p>
        </p:txBody>
      </p:sp>
      <p:pic>
        <p:nvPicPr>
          <p:cNvPr id="34" name="Picture 9">
            <a:extLst>
              <a:ext uri="{FF2B5EF4-FFF2-40B4-BE49-F238E27FC236}">
                <a16:creationId xmlns:a16="http://schemas.microsoft.com/office/drawing/2014/main" id="{9E4E91A0-8285-48E2-9016-08874C791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35" name="Picture 10">
            <a:extLst>
              <a:ext uri="{FF2B5EF4-FFF2-40B4-BE49-F238E27FC236}">
                <a16:creationId xmlns:a16="http://schemas.microsoft.com/office/drawing/2014/main" id="{DA5975F7-EDA3-483F-A0F4-277FDCF285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3"/>
          <p:cNvSpPr>
            <a:spLocks noGrp="1" noChangeArrowheads="1"/>
          </p:cNvSpPr>
          <p:nvPr>
            <p:ph idx="1"/>
          </p:nvPr>
        </p:nvSpPr>
        <p:spPr>
          <a:xfrm>
            <a:off x="2667000" y="1987550"/>
            <a:ext cx="7772400" cy="4495800"/>
          </a:xfrm>
        </p:spPr>
        <p:txBody>
          <a:bodyPr/>
          <a:lstStyle/>
          <a:p>
            <a:pPr indent="-219069" algn="ctr" eaLnBrk="1" hangingPunct="1">
              <a:buNone/>
              <a:defRPr/>
            </a:pPr>
            <a:endParaRPr lang="en-GB" sz="2400" b="1" dirty="0">
              <a:latin typeface="Times New Roman" pitchFamily="18" charset="0"/>
            </a:endParaRPr>
          </a:p>
          <a:p>
            <a:pPr indent="-219069" eaLnBrk="1" hangingPunct="1">
              <a:buNone/>
              <a:defRPr/>
            </a:pPr>
            <a:r>
              <a:rPr lang="ja-JP" altLang="en-US" sz="2800" dirty="0">
                <a:latin typeface="Times New Roman" pitchFamily="18" charset="0"/>
              </a:rPr>
              <a:t>“</a:t>
            </a:r>
            <a:r>
              <a:rPr lang="en-US" altLang="ja-JP" sz="2800" dirty="0"/>
              <a:t>The major cause of the continued deterioration of the global environment is the </a:t>
            </a:r>
            <a:r>
              <a:rPr lang="en-US" altLang="ja-JP" sz="2800" b="1" i="1" dirty="0"/>
              <a:t>unsustainable patterns of consumption and production</a:t>
            </a:r>
            <a:r>
              <a:rPr lang="en-US" altLang="ja-JP" sz="2800" dirty="0"/>
              <a:t>, particularly in industrialized countries, which is a matter of grave concern, aggravating poverty and imbalances.</a:t>
            </a:r>
            <a:r>
              <a:rPr lang="ja-JP" altLang="en-US" sz="2800" dirty="0"/>
              <a:t>”</a:t>
            </a:r>
            <a:endParaRPr lang="en-US" altLang="ja-JP" sz="2800" dirty="0"/>
          </a:p>
          <a:p>
            <a:pPr indent="-219069" eaLnBrk="1" hangingPunct="1">
              <a:lnSpc>
                <a:spcPct val="90000"/>
              </a:lnSpc>
              <a:buNone/>
              <a:defRPr/>
            </a:pPr>
            <a:endParaRPr lang="en-US" sz="2800" dirty="0">
              <a:cs typeface="Times New Roman" pitchFamily="18" charset="0"/>
            </a:endParaRPr>
          </a:p>
          <a:p>
            <a:pPr indent="-219069" eaLnBrk="1" hangingPunct="1">
              <a:lnSpc>
                <a:spcPct val="90000"/>
              </a:lnSpc>
              <a:buNone/>
              <a:defRPr/>
            </a:pPr>
            <a:r>
              <a:rPr lang="en-US" sz="2400" dirty="0">
                <a:cs typeface="Times New Roman" pitchFamily="18" charset="0"/>
              </a:rPr>
              <a:t>		Agenda 21 (Chap. 4.3), Earth Summit, Rio 1992</a:t>
            </a:r>
            <a:r>
              <a:rPr lang="en-US" sz="2400" dirty="0"/>
              <a:t> </a:t>
            </a:r>
          </a:p>
        </p:txBody>
      </p:sp>
      <p:sp>
        <p:nvSpPr>
          <p:cNvPr id="6" name="Titre 1"/>
          <p:cNvSpPr>
            <a:spLocks noGrp="1"/>
          </p:cNvSpPr>
          <p:nvPr>
            <p:ph type="title"/>
          </p:nvPr>
        </p:nvSpPr>
        <p:spPr>
          <a:xfrm>
            <a:off x="2438400" y="533400"/>
            <a:ext cx="9067800" cy="1330324"/>
          </a:xfrm>
        </p:spPr>
        <p:txBody>
          <a:bodyPr/>
          <a:lstStyle/>
          <a:p>
            <a:r>
              <a:rPr lang="en-US" sz="3600" b="0" dirty="0">
                <a:solidFill>
                  <a:schemeClr val="accent2"/>
                </a:solidFill>
              </a:rPr>
              <a:t>What is the problem? </a:t>
            </a:r>
            <a:br>
              <a:rPr lang="en-US" dirty="0">
                <a:solidFill>
                  <a:schemeClr val="accent2"/>
                </a:solidFill>
              </a:rPr>
            </a:br>
            <a:endParaRPr lang="en-US" dirty="0">
              <a:solidFill>
                <a:schemeClr val="accent2"/>
              </a:solidFill>
            </a:endParaRPr>
          </a:p>
        </p:txBody>
      </p:sp>
      <p:sp>
        <p:nvSpPr>
          <p:cNvPr id="4" name="Rectangle 3"/>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7" name="Rectangle 6"/>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8" name="Rectangle 7"/>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9" name="Rectangle 8"/>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3</a:t>
            </a:fld>
            <a:endParaRPr lang="en-US" altLang="en-US" dirty="0"/>
          </a:p>
        </p:txBody>
      </p:sp>
      <p:pic>
        <p:nvPicPr>
          <p:cNvPr id="10" name="Picture 9">
            <a:extLst>
              <a:ext uri="{FF2B5EF4-FFF2-40B4-BE49-F238E27FC236}">
                <a16:creationId xmlns:a16="http://schemas.microsoft.com/office/drawing/2014/main" id="{7F9A0773-6B61-411B-873D-3925BCF095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1" name="Picture 10">
            <a:extLst>
              <a:ext uri="{FF2B5EF4-FFF2-40B4-BE49-F238E27FC236}">
                <a16:creationId xmlns:a16="http://schemas.microsoft.com/office/drawing/2014/main" id="{2F7B8985-2E9E-46CD-A1A2-44F290C647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2362200" y="126205"/>
            <a:ext cx="9525000" cy="1062041"/>
          </a:xfrm>
        </p:spPr>
        <p:txBody>
          <a:bodyPr/>
          <a:lstStyle/>
          <a:p>
            <a:pPr eaLnBrk="1" hangingPunct="1">
              <a:defRPr/>
            </a:pPr>
            <a:r>
              <a:rPr lang="en-GB" sz="3600" b="0" dirty="0">
                <a:solidFill>
                  <a:schemeClr val="accent2"/>
                </a:solidFill>
              </a:rPr>
              <a:t>Increasing evidence for burden shifting</a:t>
            </a:r>
          </a:p>
        </p:txBody>
      </p:sp>
      <p:pic>
        <p:nvPicPr>
          <p:cNvPr id="1126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837" y="1143000"/>
            <a:ext cx="6659563"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2643" name="Rectangle 4"/>
          <p:cNvSpPr>
            <a:spLocks noChangeArrowheads="1"/>
          </p:cNvSpPr>
          <p:nvPr/>
        </p:nvSpPr>
        <p:spPr bwMode="auto">
          <a:xfrm>
            <a:off x="4468816" y="6038847"/>
            <a:ext cx="7720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601788">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defTabSz="1601788">
              <a:spcBef>
                <a:spcPct val="20000"/>
              </a:spcBef>
              <a:buFont typeface="Tahoma" charset="0"/>
              <a:buChar char="–"/>
              <a:defRPr sz="2800">
                <a:solidFill>
                  <a:schemeClr val="tx1"/>
                </a:solidFill>
                <a:latin typeface="Tahoma" charset="0"/>
                <a:ea typeface="MS PGothic" charset="-128"/>
              </a:defRPr>
            </a:lvl2pPr>
            <a:lvl3pPr marL="1143000" indent="-228600" defTabSz="1601788">
              <a:spcBef>
                <a:spcPct val="20000"/>
              </a:spcBef>
              <a:buClr>
                <a:schemeClr val="hlink"/>
              </a:buClr>
              <a:buSzPct val="120000"/>
              <a:buChar char="•"/>
              <a:defRPr sz="2400">
                <a:solidFill>
                  <a:schemeClr val="tx1"/>
                </a:solidFill>
                <a:latin typeface="Tahoma" charset="0"/>
                <a:ea typeface="MS PGothic" charset="-128"/>
              </a:defRPr>
            </a:lvl3pPr>
            <a:lvl4pPr marL="1600200" indent="-228600" defTabSz="1601788">
              <a:spcBef>
                <a:spcPct val="20000"/>
              </a:spcBef>
              <a:buFont typeface="Tahoma" charset="0"/>
              <a:buChar char="–"/>
              <a:defRPr sz="2000">
                <a:solidFill>
                  <a:schemeClr val="tx1"/>
                </a:solidFill>
                <a:latin typeface="Tahoma" charset="0"/>
                <a:ea typeface="MS PGothic" charset="-128"/>
              </a:defRPr>
            </a:lvl4pPr>
            <a:lvl5pPr marL="2057400" indent="-228600" defTabSz="1601788">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nSpc>
                <a:spcPct val="90000"/>
              </a:lnSpc>
              <a:spcBef>
                <a:spcPct val="50000"/>
              </a:spcBef>
              <a:buClrTx/>
              <a:buSzTx/>
              <a:buFontTx/>
              <a:buNone/>
            </a:pPr>
            <a:r>
              <a:rPr lang="en-US" altLang="en-US" sz="2000" b="1" dirty="0">
                <a:latin typeface="Arial" charset="0"/>
              </a:rPr>
              <a:t>Data from Wuppertal Institute for European situation of E-15 </a:t>
            </a:r>
          </a:p>
        </p:txBody>
      </p:sp>
      <p:sp>
        <p:nvSpPr>
          <p:cNvPr id="112644" name="AutoShape 5"/>
          <p:cNvSpPr>
            <a:spLocks noChangeArrowheads="1"/>
          </p:cNvSpPr>
          <p:nvPr/>
        </p:nvSpPr>
        <p:spPr bwMode="auto">
          <a:xfrm>
            <a:off x="2222499" y="2151059"/>
            <a:ext cx="2197100" cy="2819400"/>
          </a:xfrm>
          <a:prstGeom prst="roundRect">
            <a:avLst>
              <a:gd name="adj" fmla="val 16667"/>
            </a:avLst>
          </a:prstGeom>
          <a:solidFill>
            <a:schemeClr val="accent2"/>
          </a:solidFill>
          <a:ln w="28575">
            <a:solidFill>
              <a:schemeClr val="hlink"/>
            </a:solidFill>
            <a:round/>
            <a:headEnd/>
            <a:tailEnd/>
          </a:ln>
        </p:spPr>
        <p:txBody>
          <a:bodyPr lIns="54000" tIns="54000" rIns="54000" bIns="54000"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0"/>
              </a:spcBef>
              <a:buClrTx/>
              <a:buSzTx/>
              <a:buFontTx/>
              <a:buNone/>
            </a:pPr>
            <a:r>
              <a:rPr lang="en-GB" altLang="en-US" sz="1800" dirty="0">
                <a:latin typeface="Arial" charset="0"/>
              </a:rPr>
              <a:t>Global systems of production and consumption lead to rising resource extraction in developing countries....</a:t>
            </a:r>
          </a:p>
        </p:txBody>
      </p:sp>
      <p:sp>
        <p:nvSpPr>
          <p:cNvPr id="6" name="Rectangle 5"/>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7" name="Rectangle 6"/>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8" name="Rectangle 7"/>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9" name="Rectangle 8"/>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Activities at the international level</a:t>
            </a:r>
          </a:p>
        </p:txBody>
      </p:sp>
      <p:sp>
        <p:nvSpPr>
          <p:cNvPr id="10" name="Rectangle 9"/>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30</a:t>
            </a:fld>
            <a:endParaRPr lang="en-US" altLang="en-US" dirty="0"/>
          </a:p>
        </p:txBody>
      </p:sp>
      <p:pic>
        <p:nvPicPr>
          <p:cNvPr id="12" name="Picture 9">
            <a:extLst>
              <a:ext uri="{FF2B5EF4-FFF2-40B4-BE49-F238E27FC236}">
                <a16:creationId xmlns:a16="http://schemas.microsoft.com/office/drawing/2014/main" id="{1155D7D8-09EE-49BD-85DD-86B02CA27B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3" name="Picture 10">
            <a:extLst>
              <a:ext uri="{FF2B5EF4-FFF2-40B4-BE49-F238E27FC236}">
                <a16:creationId xmlns:a16="http://schemas.microsoft.com/office/drawing/2014/main" id="{C543D544-D357-4FBF-B05A-3F783E4BA8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1904998" y="142082"/>
            <a:ext cx="10287002" cy="954088"/>
          </a:xfrm>
        </p:spPr>
        <p:txBody>
          <a:bodyPr anchor="t">
            <a:noAutofit/>
          </a:bodyPr>
          <a:lstStyle/>
          <a:p>
            <a:pPr eaLnBrk="1" hangingPunct="1">
              <a:defRPr/>
            </a:pPr>
            <a:r>
              <a:rPr lang="en-GB" sz="3600" b="0" dirty="0">
                <a:solidFill>
                  <a:schemeClr val="accent2"/>
                </a:solidFill>
              </a:rPr>
              <a:t>Understanding supply chain and use-phase issues</a:t>
            </a:r>
          </a:p>
        </p:txBody>
      </p:sp>
      <p:sp>
        <p:nvSpPr>
          <p:cNvPr id="114690" name="Text Box 3"/>
          <p:cNvSpPr txBox="1">
            <a:spLocks noChangeArrowheads="1"/>
          </p:cNvSpPr>
          <p:nvPr/>
        </p:nvSpPr>
        <p:spPr bwMode="auto">
          <a:xfrm>
            <a:off x="3328986" y="1447802"/>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50000"/>
              </a:spcBef>
              <a:buClrTx/>
              <a:buSzTx/>
              <a:buFontTx/>
              <a:buNone/>
            </a:pPr>
            <a:r>
              <a:rPr lang="en-GB" altLang="en-US" sz="1600">
                <a:latin typeface="Arial" charset="0"/>
              </a:rPr>
              <a:t>high</a:t>
            </a:r>
          </a:p>
        </p:txBody>
      </p:sp>
      <p:sp>
        <p:nvSpPr>
          <p:cNvPr id="114691" name="Text Box 4"/>
          <p:cNvSpPr txBox="1">
            <a:spLocks noChangeArrowheads="1"/>
          </p:cNvSpPr>
          <p:nvPr/>
        </p:nvSpPr>
        <p:spPr bwMode="auto">
          <a:xfrm>
            <a:off x="3328986" y="4038602"/>
            <a:ext cx="6858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50000"/>
              </a:spcBef>
              <a:buClrTx/>
              <a:buSzTx/>
              <a:buFontTx/>
              <a:buNone/>
            </a:pPr>
            <a:r>
              <a:rPr lang="en-GB" altLang="en-US" sz="1600">
                <a:latin typeface="Arial" charset="0"/>
              </a:rPr>
              <a:t>low</a:t>
            </a:r>
          </a:p>
        </p:txBody>
      </p:sp>
      <p:sp>
        <p:nvSpPr>
          <p:cNvPr id="114692" name="Text Box 5"/>
          <p:cNvSpPr txBox="1">
            <a:spLocks noChangeArrowheads="1"/>
          </p:cNvSpPr>
          <p:nvPr/>
        </p:nvSpPr>
        <p:spPr bwMode="auto">
          <a:xfrm rot="-5400000">
            <a:off x="9280525" y="2726324"/>
            <a:ext cx="3346451" cy="338554"/>
          </a:xfrm>
          <a:prstGeom prst="rect">
            <a:avLst/>
          </a:prstGeom>
          <a:solidFill>
            <a:srgbClr val="0033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1600">
                <a:solidFill>
                  <a:schemeClr val="bg1"/>
                </a:solidFill>
                <a:latin typeface="Arial" charset="0"/>
              </a:rPr>
              <a:t>Management effort</a:t>
            </a:r>
          </a:p>
        </p:txBody>
      </p:sp>
      <p:sp>
        <p:nvSpPr>
          <p:cNvPr id="114693" name="Freeform 6"/>
          <p:cNvSpPr>
            <a:spLocks/>
          </p:cNvSpPr>
          <p:nvPr/>
        </p:nvSpPr>
        <p:spPr bwMode="auto">
          <a:xfrm flipV="1">
            <a:off x="4521202" y="2689229"/>
            <a:ext cx="5554663" cy="1577975"/>
          </a:xfrm>
          <a:custGeom>
            <a:avLst/>
            <a:gdLst>
              <a:gd name="T0" fmla="*/ 0 w 3499"/>
              <a:gd name="T1" fmla="*/ 2147483646 h 994"/>
              <a:gd name="T2" fmla="*/ 2147483646 w 3499"/>
              <a:gd name="T3" fmla="*/ 2147483646 h 994"/>
              <a:gd name="T4" fmla="*/ 2147483646 w 3499"/>
              <a:gd name="T5" fmla="*/ 2147483646 h 994"/>
              <a:gd name="T6" fmla="*/ 0 60000 65536"/>
              <a:gd name="T7" fmla="*/ 0 60000 65536"/>
              <a:gd name="T8" fmla="*/ 0 60000 65536"/>
              <a:gd name="T9" fmla="*/ 0 w 3499"/>
              <a:gd name="T10" fmla="*/ 0 h 994"/>
              <a:gd name="T11" fmla="*/ 3499 w 3499"/>
              <a:gd name="T12" fmla="*/ 994 h 994"/>
            </a:gdLst>
            <a:ahLst/>
            <a:cxnLst>
              <a:cxn ang="T6">
                <a:pos x="T0" y="T1"/>
              </a:cxn>
              <a:cxn ang="T7">
                <a:pos x="T2" y="T3"/>
              </a:cxn>
              <a:cxn ang="T8">
                <a:pos x="T4" y="T5"/>
              </a:cxn>
            </a:cxnLst>
            <a:rect l="T9" t="T10" r="T11" b="T12"/>
            <a:pathLst>
              <a:path w="3499" h="994">
                <a:moveTo>
                  <a:pt x="0" y="70"/>
                </a:moveTo>
                <a:cubicBezTo>
                  <a:pt x="1328" y="0"/>
                  <a:pt x="528" y="976"/>
                  <a:pt x="1750" y="985"/>
                </a:cubicBezTo>
                <a:cubicBezTo>
                  <a:pt x="2972" y="994"/>
                  <a:pt x="2136" y="62"/>
                  <a:pt x="3499" y="62"/>
                </a:cubicBezTo>
              </a:path>
            </a:pathLst>
          </a:custGeom>
          <a:noFill/>
          <a:ln w="38100" cmpd="sng">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14694" name="Text Box 7"/>
          <p:cNvSpPr txBox="1">
            <a:spLocks noChangeArrowheads="1"/>
          </p:cNvSpPr>
          <p:nvPr/>
        </p:nvSpPr>
        <p:spPr bwMode="auto">
          <a:xfrm>
            <a:off x="6300786" y="1600202"/>
            <a:ext cx="1981200" cy="83099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10000"/>
              </a:spcBef>
              <a:buClrTx/>
              <a:buSzTx/>
              <a:buFontTx/>
              <a:buNone/>
            </a:pPr>
            <a:r>
              <a:rPr lang="en-GB" altLang="en-US" sz="1600" dirty="0">
                <a:solidFill>
                  <a:schemeClr val="bg1"/>
                </a:solidFill>
                <a:latin typeface="Arial" charset="0"/>
              </a:rPr>
              <a:t>Policy, performance and reputation opportunities</a:t>
            </a:r>
          </a:p>
        </p:txBody>
      </p:sp>
      <p:sp>
        <p:nvSpPr>
          <p:cNvPr id="114695" name="Line 8"/>
          <p:cNvSpPr>
            <a:spLocks noChangeShapeType="1"/>
          </p:cNvSpPr>
          <p:nvPr/>
        </p:nvSpPr>
        <p:spPr bwMode="auto">
          <a:xfrm flipV="1">
            <a:off x="3297237" y="1219200"/>
            <a:ext cx="0" cy="40386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4696" name="Text Box 9"/>
          <p:cNvSpPr txBox="1">
            <a:spLocks noChangeArrowheads="1"/>
          </p:cNvSpPr>
          <p:nvPr/>
        </p:nvSpPr>
        <p:spPr bwMode="auto">
          <a:xfrm>
            <a:off x="6300786" y="3352803"/>
            <a:ext cx="1981200" cy="83099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10000"/>
              </a:spcBef>
              <a:buClrTx/>
              <a:buSzTx/>
              <a:buFontTx/>
              <a:buNone/>
            </a:pPr>
            <a:r>
              <a:rPr lang="en-GB" altLang="en-US" sz="1600" dirty="0">
                <a:solidFill>
                  <a:schemeClr val="bg1"/>
                </a:solidFill>
                <a:latin typeface="Arial" charset="0"/>
              </a:rPr>
              <a:t>80% of overall efforts focus on 20% of the total risk</a:t>
            </a:r>
          </a:p>
        </p:txBody>
      </p:sp>
      <p:sp>
        <p:nvSpPr>
          <p:cNvPr id="114697" name="Freeform 10"/>
          <p:cNvSpPr>
            <a:spLocks/>
          </p:cNvSpPr>
          <p:nvPr/>
        </p:nvSpPr>
        <p:spPr bwMode="auto">
          <a:xfrm>
            <a:off x="4521202" y="1366843"/>
            <a:ext cx="5554663" cy="1577975"/>
          </a:xfrm>
          <a:custGeom>
            <a:avLst/>
            <a:gdLst>
              <a:gd name="T0" fmla="*/ 0 w 3499"/>
              <a:gd name="T1" fmla="*/ 2147483646 h 994"/>
              <a:gd name="T2" fmla="*/ 2147483646 w 3499"/>
              <a:gd name="T3" fmla="*/ 2147483646 h 994"/>
              <a:gd name="T4" fmla="*/ 2147483646 w 3499"/>
              <a:gd name="T5" fmla="*/ 2147483646 h 994"/>
              <a:gd name="T6" fmla="*/ 0 60000 65536"/>
              <a:gd name="T7" fmla="*/ 0 60000 65536"/>
              <a:gd name="T8" fmla="*/ 0 60000 65536"/>
              <a:gd name="T9" fmla="*/ 0 w 3499"/>
              <a:gd name="T10" fmla="*/ 0 h 994"/>
              <a:gd name="T11" fmla="*/ 3499 w 3499"/>
              <a:gd name="T12" fmla="*/ 994 h 994"/>
            </a:gdLst>
            <a:ahLst/>
            <a:cxnLst>
              <a:cxn ang="T6">
                <a:pos x="T0" y="T1"/>
              </a:cxn>
              <a:cxn ang="T7">
                <a:pos x="T2" y="T3"/>
              </a:cxn>
              <a:cxn ang="T8">
                <a:pos x="T4" y="T5"/>
              </a:cxn>
            </a:cxnLst>
            <a:rect l="T9" t="T10" r="T11" b="T12"/>
            <a:pathLst>
              <a:path w="3499" h="994">
                <a:moveTo>
                  <a:pt x="0" y="70"/>
                </a:moveTo>
                <a:cubicBezTo>
                  <a:pt x="1328" y="0"/>
                  <a:pt x="528" y="976"/>
                  <a:pt x="1750" y="985"/>
                </a:cubicBezTo>
                <a:cubicBezTo>
                  <a:pt x="2972" y="994"/>
                  <a:pt x="2136" y="62"/>
                  <a:pt x="3499" y="62"/>
                </a:cubicBezTo>
              </a:path>
            </a:pathLst>
          </a:custGeom>
          <a:noFill/>
          <a:ln w="38100" cmpd="sng">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114698" name="Line 11"/>
          <p:cNvSpPr>
            <a:spLocks noChangeShapeType="1"/>
          </p:cNvSpPr>
          <p:nvPr/>
        </p:nvSpPr>
        <p:spPr bwMode="auto">
          <a:xfrm flipV="1">
            <a:off x="7291386" y="2819400"/>
            <a:ext cx="0" cy="7620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4699" name="Line 12"/>
          <p:cNvSpPr>
            <a:spLocks noChangeShapeType="1"/>
          </p:cNvSpPr>
          <p:nvPr/>
        </p:nvSpPr>
        <p:spPr bwMode="auto">
          <a:xfrm rot="13651886" flipV="1">
            <a:off x="5929315" y="2033592"/>
            <a:ext cx="23813" cy="979487"/>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4700" name="Rectangle 13"/>
          <p:cNvSpPr>
            <a:spLocks noChangeArrowheads="1"/>
          </p:cNvSpPr>
          <p:nvPr/>
        </p:nvSpPr>
        <p:spPr bwMode="auto">
          <a:xfrm>
            <a:off x="8815386" y="1371600"/>
            <a:ext cx="1752600" cy="2971800"/>
          </a:xfrm>
          <a:prstGeom prst="rect">
            <a:avLst/>
          </a:prstGeom>
          <a:solidFill>
            <a:schemeClr val="accent2">
              <a:alpha val="50195"/>
            </a:schemeClr>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54000" tIns="54000" rIns="54000" bIns="54000" anchor="ctr"/>
          <a:lstStyle>
            <a:lvl1pPr marL="185738" indent="-185738">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pPr>
            <a:r>
              <a:rPr lang="de-DE" altLang="en-US" sz="1800">
                <a:latin typeface="Arial" charset="0"/>
              </a:rPr>
              <a:t>Consumption and EoL</a:t>
            </a:r>
            <a:endParaRPr lang="de-DE" altLang="en-US" sz="6000">
              <a:latin typeface="Arial" charset="0"/>
            </a:endParaRPr>
          </a:p>
        </p:txBody>
      </p:sp>
      <p:sp>
        <p:nvSpPr>
          <p:cNvPr id="114701" name="Rectangle 14"/>
          <p:cNvSpPr>
            <a:spLocks noChangeArrowheads="1"/>
          </p:cNvSpPr>
          <p:nvPr/>
        </p:nvSpPr>
        <p:spPr bwMode="auto">
          <a:xfrm>
            <a:off x="3862386" y="1355725"/>
            <a:ext cx="1752600" cy="2971800"/>
          </a:xfrm>
          <a:prstGeom prst="rect">
            <a:avLst/>
          </a:prstGeom>
          <a:solidFill>
            <a:schemeClr val="accent2">
              <a:alpha val="50195"/>
            </a:schemeClr>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54000" tIns="54000" rIns="54000" bIns="54000" anchor="ctr"/>
          <a:lstStyle>
            <a:lvl1pPr marL="185738" indent="-185738">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pPr>
            <a:r>
              <a:rPr lang="de-DE" altLang="en-US" sz="1800" dirty="0" err="1">
                <a:latin typeface="Arial" charset="0"/>
              </a:rPr>
              <a:t>Resource</a:t>
            </a:r>
            <a:r>
              <a:rPr lang="de-DE" altLang="en-US" sz="1800" dirty="0">
                <a:latin typeface="Arial" charset="0"/>
              </a:rPr>
              <a:t> </a:t>
            </a:r>
            <a:r>
              <a:rPr lang="de-DE" altLang="en-US" sz="1800" dirty="0" err="1">
                <a:latin typeface="Arial" charset="0"/>
              </a:rPr>
              <a:t>use</a:t>
            </a:r>
            <a:endParaRPr lang="de-DE" altLang="en-US" sz="6000" dirty="0">
              <a:latin typeface="Arial" charset="0"/>
            </a:endParaRPr>
          </a:p>
        </p:txBody>
      </p:sp>
      <p:sp>
        <p:nvSpPr>
          <p:cNvPr id="114702" name="Line 15"/>
          <p:cNvSpPr>
            <a:spLocks noChangeShapeType="1"/>
          </p:cNvSpPr>
          <p:nvPr/>
        </p:nvSpPr>
        <p:spPr bwMode="auto">
          <a:xfrm rot="8078101" flipV="1">
            <a:off x="8485981" y="2032795"/>
            <a:ext cx="25400" cy="938212"/>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4703" name="Rectangle 16"/>
          <p:cNvSpPr>
            <a:spLocks noChangeArrowheads="1"/>
          </p:cNvSpPr>
          <p:nvPr/>
        </p:nvSpPr>
        <p:spPr bwMode="auto">
          <a:xfrm>
            <a:off x="3328986" y="4584700"/>
            <a:ext cx="7239000" cy="685800"/>
          </a:xfrm>
          <a:prstGeom prst="rect">
            <a:avLst/>
          </a:prstGeom>
          <a:solidFill>
            <a:schemeClr val="folHlink"/>
          </a:solidFill>
          <a:ln w="38100">
            <a:solidFill>
              <a:schemeClr val="folHlink"/>
            </a:solidFill>
            <a:miter lim="800000"/>
            <a:headEnd/>
            <a:tailEnd/>
          </a:ln>
        </p:spPr>
        <p:txBody>
          <a:bodyPr wrap="none" anchor="ct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endParaRPr lang="fr-FR" altLang="en-US" sz="1800"/>
          </a:p>
        </p:txBody>
      </p:sp>
      <p:sp>
        <p:nvSpPr>
          <p:cNvPr id="114704" name="Text Box 17"/>
          <p:cNvSpPr txBox="1">
            <a:spLocks noChangeArrowheads="1"/>
          </p:cNvSpPr>
          <p:nvPr/>
        </p:nvSpPr>
        <p:spPr bwMode="auto">
          <a:xfrm>
            <a:off x="5405440" y="5424650"/>
            <a:ext cx="3581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1600" dirty="0">
                <a:latin typeface="Arial" charset="0"/>
              </a:rPr>
              <a:t>Life Cycle</a:t>
            </a:r>
          </a:p>
        </p:txBody>
      </p:sp>
      <p:sp>
        <p:nvSpPr>
          <p:cNvPr id="114705" name="Text Box 18"/>
          <p:cNvSpPr txBox="1">
            <a:spLocks noChangeArrowheads="1"/>
          </p:cNvSpPr>
          <p:nvPr/>
        </p:nvSpPr>
        <p:spPr bwMode="auto">
          <a:xfrm>
            <a:off x="3786186" y="4495804"/>
            <a:ext cx="129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1600">
                <a:solidFill>
                  <a:schemeClr val="bg1"/>
                </a:solidFill>
                <a:latin typeface="Arial" charset="0"/>
              </a:rPr>
              <a:t>Natural Resources</a:t>
            </a:r>
          </a:p>
        </p:txBody>
      </p:sp>
      <p:sp>
        <p:nvSpPr>
          <p:cNvPr id="114706" name="Text Box 19"/>
          <p:cNvSpPr txBox="1">
            <a:spLocks noChangeArrowheads="1"/>
          </p:cNvSpPr>
          <p:nvPr/>
        </p:nvSpPr>
        <p:spPr bwMode="auto">
          <a:xfrm>
            <a:off x="4967286" y="4749802"/>
            <a:ext cx="16002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1600">
                <a:solidFill>
                  <a:schemeClr val="bg1"/>
                </a:solidFill>
                <a:latin typeface="Arial" charset="0"/>
              </a:rPr>
              <a:t>Transportation</a:t>
            </a:r>
          </a:p>
        </p:txBody>
      </p:sp>
      <p:sp>
        <p:nvSpPr>
          <p:cNvPr id="114707" name="Text Box 20"/>
          <p:cNvSpPr txBox="1">
            <a:spLocks noChangeArrowheads="1"/>
          </p:cNvSpPr>
          <p:nvPr/>
        </p:nvSpPr>
        <p:spPr bwMode="auto">
          <a:xfrm>
            <a:off x="6529386" y="4572004"/>
            <a:ext cx="152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1600">
                <a:solidFill>
                  <a:schemeClr val="bg1"/>
                </a:solidFill>
                <a:latin typeface="Arial" charset="0"/>
              </a:rPr>
              <a:t>Manufacturing sites</a:t>
            </a:r>
          </a:p>
        </p:txBody>
      </p:sp>
      <p:sp>
        <p:nvSpPr>
          <p:cNvPr id="114708" name="Text Box 21"/>
          <p:cNvSpPr txBox="1">
            <a:spLocks noChangeArrowheads="1"/>
          </p:cNvSpPr>
          <p:nvPr/>
        </p:nvSpPr>
        <p:spPr bwMode="auto">
          <a:xfrm>
            <a:off x="8015286" y="4495804"/>
            <a:ext cx="1295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1600">
                <a:solidFill>
                  <a:schemeClr val="bg1"/>
                </a:solidFill>
                <a:latin typeface="Arial" charset="0"/>
              </a:rPr>
              <a:t>Product distribution</a:t>
            </a:r>
          </a:p>
        </p:txBody>
      </p:sp>
      <p:sp>
        <p:nvSpPr>
          <p:cNvPr id="114709" name="Text Box 22"/>
          <p:cNvSpPr txBox="1">
            <a:spLocks noChangeArrowheads="1"/>
          </p:cNvSpPr>
          <p:nvPr/>
        </p:nvSpPr>
        <p:spPr bwMode="auto">
          <a:xfrm>
            <a:off x="9272586" y="4749802"/>
            <a:ext cx="12954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1600">
                <a:solidFill>
                  <a:schemeClr val="bg1"/>
                </a:solidFill>
                <a:latin typeface="Arial" charset="0"/>
              </a:rPr>
              <a:t>Consumers</a:t>
            </a:r>
          </a:p>
        </p:txBody>
      </p:sp>
      <p:sp>
        <p:nvSpPr>
          <p:cNvPr id="114710" name="Line 23"/>
          <p:cNvSpPr>
            <a:spLocks noChangeShapeType="1"/>
          </p:cNvSpPr>
          <p:nvPr/>
        </p:nvSpPr>
        <p:spPr bwMode="auto">
          <a:xfrm flipV="1">
            <a:off x="10569574" y="1295400"/>
            <a:ext cx="0" cy="4038600"/>
          </a:xfrm>
          <a:prstGeom prst="line">
            <a:avLst/>
          </a:prstGeom>
          <a:noFill/>
          <a:ln w="38100">
            <a:solidFill>
              <a:schemeClr val="folHlink"/>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fr-FR"/>
          </a:p>
        </p:txBody>
      </p:sp>
      <p:sp>
        <p:nvSpPr>
          <p:cNvPr id="114712" name="Text Box 25"/>
          <p:cNvSpPr txBox="1">
            <a:spLocks noChangeArrowheads="1"/>
          </p:cNvSpPr>
          <p:nvPr/>
        </p:nvSpPr>
        <p:spPr bwMode="auto">
          <a:xfrm rot="-5400000">
            <a:off x="1216023" y="2726324"/>
            <a:ext cx="3346451" cy="338554"/>
          </a:xfrm>
          <a:prstGeom prst="rect">
            <a:avLst/>
          </a:prstGeom>
          <a:solidFill>
            <a:srgbClr val="008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gn="ctr">
              <a:spcBef>
                <a:spcPct val="50000"/>
              </a:spcBef>
              <a:buClrTx/>
              <a:buSzTx/>
              <a:buFontTx/>
              <a:buNone/>
            </a:pPr>
            <a:r>
              <a:rPr lang="en-GB" altLang="en-US" sz="1600">
                <a:solidFill>
                  <a:schemeClr val="bg1"/>
                </a:solidFill>
                <a:latin typeface="Arial" charset="0"/>
              </a:rPr>
              <a:t>Environmental Impact</a:t>
            </a:r>
            <a:endParaRPr lang="en-GB" altLang="en-US" sz="1600">
              <a:solidFill>
                <a:srgbClr val="008000"/>
              </a:solidFill>
              <a:latin typeface="Arial" charset="0"/>
            </a:endParaRPr>
          </a:p>
        </p:txBody>
      </p:sp>
      <p:sp>
        <p:nvSpPr>
          <p:cNvPr id="114713" name="Rectangle 26"/>
          <p:cNvSpPr>
            <a:spLocks noChangeArrowheads="1"/>
          </p:cNvSpPr>
          <p:nvPr/>
        </p:nvSpPr>
        <p:spPr bwMode="auto">
          <a:xfrm>
            <a:off x="10575935" y="5255069"/>
            <a:ext cx="1545241" cy="44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defTabSz="1601788">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defTabSz="1601788">
              <a:spcBef>
                <a:spcPct val="20000"/>
              </a:spcBef>
              <a:buFont typeface="Tahoma" charset="0"/>
              <a:buChar char="–"/>
              <a:defRPr sz="2800">
                <a:solidFill>
                  <a:schemeClr val="tx1"/>
                </a:solidFill>
                <a:latin typeface="Tahoma" charset="0"/>
                <a:ea typeface="MS PGothic" charset="-128"/>
              </a:defRPr>
            </a:lvl2pPr>
            <a:lvl3pPr marL="1143000" indent="-228600" defTabSz="1601788">
              <a:spcBef>
                <a:spcPct val="20000"/>
              </a:spcBef>
              <a:buClr>
                <a:schemeClr val="hlink"/>
              </a:buClr>
              <a:buSzPct val="120000"/>
              <a:buChar char="•"/>
              <a:defRPr sz="2400">
                <a:solidFill>
                  <a:schemeClr val="tx1"/>
                </a:solidFill>
                <a:latin typeface="Tahoma" charset="0"/>
                <a:ea typeface="MS PGothic" charset="-128"/>
              </a:defRPr>
            </a:lvl3pPr>
            <a:lvl4pPr marL="1600200" indent="-228600" defTabSz="1601788">
              <a:spcBef>
                <a:spcPct val="20000"/>
              </a:spcBef>
              <a:buFont typeface="Tahoma" charset="0"/>
              <a:buChar char="–"/>
              <a:defRPr sz="2000">
                <a:solidFill>
                  <a:schemeClr val="tx1"/>
                </a:solidFill>
                <a:latin typeface="Tahoma" charset="0"/>
                <a:ea typeface="MS PGothic" charset="-128"/>
              </a:defRPr>
            </a:lvl4pPr>
            <a:lvl5pPr marL="2057400" indent="-228600" defTabSz="1601788">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defTabSz="1601788"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nSpc>
                <a:spcPct val="90000"/>
              </a:lnSpc>
              <a:spcBef>
                <a:spcPct val="50000"/>
              </a:spcBef>
              <a:buClrTx/>
              <a:buSzTx/>
              <a:buFontTx/>
              <a:buNone/>
            </a:pPr>
            <a:r>
              <a:rPr lang="en-US" altLang="en-US" sz="1600" dirty="0">
                <a:latin typeface="Arial" charset="0"/>
              </a:rPr>
              <a:t>Based on a source of CSCP</a:t>
            </a:r>
          </a:p>
        </p:txBody>
      </p:sp>
      <p:sp>
        <p:nvSpPr>
          <p:cNvPr id="27" name="Rectangle 26"/>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28" name="Rectangle 27"/>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29" name="Rectangle 28"/>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30" name="Rectangle 29"/>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31" name="Rectangle 30"/>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31</a:t>
            </a:fld>
            <a:endParaRPr lang="en-US" altLang="en-US" dirty="0"/>
          </a:p>
        </p:txBody>
      </p:sp>
      <p:cxnSp>
        <p:nvCxnSpPr>
          <p:cNvPr id="32" name="Straight Arrow Connector 31">
            <a:extLst>
              <a:ext uri="{FF2B5EF4-FFF2-40B4-BE49-F238E27FC236}">
                <a16:creationId xmlns:a16="http://schemas.microsoft.com/office/drawing/2014/main" id="{A97465D4-ABBF-964C-99E0-2DC3EED6D9F6}"/>
              </a:ext>
            </a:extLst>
          </p:cNvPr>
          <p:cNvCxnSpPr>
            <a:cxnSpLocks/>
          </p:cNvCxnSpPr>
          <p:nvPr/>
        </p:nvCxnSpPr>
        <p:spPr>
          <a:xfrm flipV="1">
            <a:off x="3128797" y="5424650"/>
            <a:ext cx="986003" cy="53750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EB1396F-731D-5C42-85A2-585256F01375}"/>
              </a:ext>
            </a:extLst>
          </p:cNvPr>
          <p:cNvSpPr txBox="1"/>
          <p:nvPr/>
        </p:nvSpPr>
        <p:spPr>
          <a:xfrm>
            <a:off x="1983996" y="6014591"/>
            <a:ext cx="1887055" cy="369332"/>
          </a:xfrm>
          <a:prstGeom prst="rect">
            <a:avLst/>
          </a:prstGeom>
          <a:noFill/>
        </p:spPr>
        <p:txBody>
          <a:bodyPr wrap="square" rtlCol="0">
            <a:spAutoFit/>
          </a:bodyPr>
          <a:lstStyle/>
          <a:p>
            <a:r>
              <a:rPr lang="en-GB" b="1" dirty="0"/>
              <a:t>Mining of CRM</a:t>
            </a:r>
          </a:p>
        </p:txBody>
      </p:sp>
      <p:cxnSp>
        <p:nvCxnSpPr>
          <p:cNvPr id="35" name="Straight Arrow Connector 34">
            <a:extLst>
              <a:ext uri="{FF2B5EF4-FFF2-40B4-BE49-F238E27FC236}">
                <a16:creationId xmlns:a16="http://schemas.microsoft.com/office/drawing/2014/main" id="{B06FDF0D-B0CC-B449-8B56-A37BE4A53D12}"/>
              </a:ext>
            </a:extLst>
          </p:cNvPr>
          <p:cNvCxnSpPr>
            <a:cxnSpLocks/>
          </p:cNvCxnSpPr>
          <p:nvPr/>
        </p:nvCxnSpPr>
        <p:spPr>
          <a:xfrm flipH="1" flipV="1">
            <a:off x="10075865" y="5370512"/>
            <a:ext cx="687566" cy="572812"/>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17F0EEB-E501-8840-B7EA-A46BA8ED1E21}"/>
              </a:ext>
            </a:extLst>
          </p:cNvPr>
          <p:cNvSpPr txBox="1"/>
          <p:nvPr/>
        </p:nvSpPr>
        <p:spPr>
          <a:xfrm>
            <a:off x="9920286" y="5839345"/>
            <a:ext cx="2500314" cy="369332"/>
          </a:xfrm>
          <a:prstGeom prst="rect">
            <a:avLst/>
          </a:prstGeom>
          <a:noFill/>
        </p:spPr>
        <p:txBody>
          <a:bodyPr wrap="square" rtlCol="0">
            <a:spAutoFit/>
          </a:bodyPr>
          <a:lstStyle/>
          <a:p>
            <a:r>
              <a:rPr lang="en-GB" b="1" dirty="0"/>
              <a:t>Recycling of CRM</a:t>
            </a:r>
          </a:p>
        </p:txBody>
      </p:sp>
      <p:cxnSp>
        <p:nvCxnSpPr>
          <p:cNvPr id="38" name="Straight Arrow Connector 37">
            <a:extLst>
              <a:ext uri="{FF2B5EF4-FFF2-40B4-BE49-F238E27FC236}">
                <a16:creationId xmlns:a16="http://schemas.microsoft.com/office/drawing/2014/main" id="{635C2508-D1C6-464C-84F8-BAF4E017617D}"/>
              </a:ext>
            </a:extLst>
          </p:cNvPr>
          <p:cNvCxnSpPr>
            <a:cxnSpLocks/>
          </p:cNvCxnSpPr>
          <p:nvPr/>
        </p:nvCxnSpPr>
        <p:spPr>
          <a:xfrm flipV="1">
            <a:off x="8484574" y="5296077"/>
            <a:ext cx="149045" cy="61834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C5B3EDE-89A1-8B42-BCA3-8B850E8D87B5}"/>
              </a:ext>
            </a:extLst>
          </p:cNvPr>
          <p:cNvSpPr txBox="1"/>
          <p:nvPr/>
        </p:nvSpPr>
        <p:spPr>
          <a:xfrm>
            <a:off x="6746879" y="5811403"/>
            <a:ext cx="3328986" cy="584775"/>
          </a:xfrm>
          <a:prstGeom prst="rect">
            <a:avLst/>
          </a:prstGeom>
          <a:noFill/>
        </p:spPr>
        <p:txBody>
          <a:bodyPr wrap="square" rtlCol="0">
            <a:spAutoFit/>
          </a:bodyPr>
          <a:lstStyle/>
          <a:p>
            <a:r>
              <a:rPr lang="en-GB" sz="1600" b="1" dirty="0"/>
              <a:t>Design for a Circular Economy </a:t>
            </a:r>
            <a:br>
              <a:rPr lang="en-GB" sz="1600" b="1" dirty="0"/>
            </a:br>
            <a:r>
              <a:rPr lang="en-GB" sz="1600" b="1" dirty="0"/>
              <a:t>of CRM containing products</a:t>
            </a:r>
          </a:p>
        </p:txBody>
      </p:sp>
      <p:cxnSp>
        <p:nvCxnSpPr>
          <p:cNvPr id="41" name="Straight Arrow Connector 40">
            <a:extLst>
              <a:ext uri="{FF2B5EF4-FFF2-40B4-BE49-F238E27FC236}">
                <a16:creationId xmlns:a16="http://schemas.microsoft.com/office/drawing/2014/main" id="{8F770A73-5A2C-3248-A43E-06DC52105C23}"/>
              </a:ext>
            </a:extLst>
          </p:cNvPr>
          <p:cNvCxnSpPr>
            <a:cxnSpLocks/>
          </p:cNvCxnSpPr>
          <p:nvPr/>
        </p:nvCxnSpPr>
        <p:spPr>
          <a:xfrm flipV="1">
            <a:off x="5696286" y="5460668"/>
            <a:ext cx="762000" cy="501488"/>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4774FFB-C5BA-244F-958C-0A2BAAD0CCC0}"/>
              </a:ext>
            </a:extLst>
          </p:cNvPr>
          <p:cNvSpPr txBox="1"/>
          <p:nvPr/>
        </p:nvSpPr>
        <p:spPr>
          <a:xfrm>
            <a:off x="4074672" y="5999046"/>
            <a:ext cx="2614041" cy="369332"/>
          </a:xfrm>
          <a:prstGeom prst="rect">
            <a:avLst/>
          </a:prstGeom>
          <a:noFill/>
        </p:spPr>
        <p:txBody>
          <a:bodyPr wrap="square" rtlCol="0">
            <a:spAutoFit/>
          </a:bodyPr>
          <a:lstStyle/>
          <a:p>
            <a:r>
              <a:rPr lang="en-GB" b="1" dirty="0"/>
              <a:t>Substitution of CRM</a:t>
            </a:r>
          </a:p>
        </p:txBody>
      </p:sp>
      <p:pic>
        <p:nvPicPr>
          <p:cNvPr id="40" name="Picture 9">
            <a:extLst>
              <a:ext uri="{FF2B5EF4-FFF2-40B4-BE49-F238E27FC236}">
                <a16:creationId xmlns:a16="http://schemas.microsoft.com/office/drawing/2014/main" id="{B6DC6295-306F-498E-8A29-0563DB5F55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43" name="Picture 10">
            <a:extLst>
              <a:ext uri="{FF2B5EF4-FFF2-40B4-BE49-F238E27FC236}">
                <a16:creationId xmlns:a16="http://schemas.microsoft.com/office/drawing/2014/main" id="{7D9A789A-2357-423B-9AA1-CF56872DD2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5746" y="6397325"/>
            <a:ext cx="5423977" cy="4882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Activities at the international level</a:t>
            </a:r>
          </a:p>
        </p:txBody>
      </p:sp>
      <p:sp>
        <p:nvSpPr>
          <p:cNvPr id="8" name="Rectangle 7"/>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pic>
        <p:nvPicPr>
          <p:cNvPr id="98312" name="Picture 8" descr="tes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503" b="9642"/>
          <a:stretch/>
        </p:blipFill>
        <p:spPr bwMode="auto">
          <a:xfrm>
            <a:off x="1981200" y="2"/>
            <a:ext cx="8458200" cy="6299102"/>
          </a:xfrm>
          <a:prstGeom prst="rect">
            <a:avLst/>
          </a:prstGeom>
          <a:noFill/>
          <a:extLst>
            <a:ext uri="{909E8E84-426E-40DD-AFC4-6F175D3DCCD1}">
              <a14:hiddenFill xmlns:a14="http://schemas.microsoft.com/office/drawing/2010/main">
                <a:solidFill>
                  <a:srgbClr val="FFFFFF"/>
                </a:solidFill>
              </a14:hiddenFill>
            </a:ext>
          </a:extLst>
        </p:spPr>
      </p:pic>
      <p:sp>
        <p:nvSpPr>
          <p:cNvPr id="217090" name="Rectangle 2"/>
          <p:cNvSpPr>
            <a:spLocks noGrp="1" noChangeArrowheads="1"/>
          </p:cNvSpPr>
          <p:nvPr>
            <p:ph type="title"/>
          </p:nvPr>
        </p:nvSpPr>
        <p:spPr>
          <a:xfrm>
            <a:off x="4724400" y="46357"/>
            <a:ext cx="7277100" cy="565151"/>
          </a:xfrm>
        </p:spPr>
        <p:txBody>
          <a:bodyPr anchor="t"/>
          <a:lstStyle/>
          <a:p>
            <a:pPr eaLnBrk="1" hangingPunct="1">
              <a:defRPr/>
            </a:pPr>
            <a:r>
              <a:rPr lang="en-GB" sz="3200" b="0" dirty="0">
                <a:solidFill>
                  <a:schemeClr val="accent2"/>
                </a:solidFill>
              </a:rPr>
              <a:t>Moving towards a Circular Economy (CE</a:t>
            </a:r>
            <a:r>
              <a:rPr lang="en-GB" sz="3200" dirty="0">
                <a:solidFill>
                  <a:schemeClr val="accent2"/>
                </a:solidFill>
              </a:rPr>
              <a:t>)</a:t>
            </a:r>
          </a:p>
        </p:txBody>
      </p:sp>
      <p:pic>
        <p:nvPicPr>
          <p:cNvPr id="13" name="Picture 8" descr="tes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2700" t="90358" b="4532"/>
          <a:stretch/>
        </p:blipFill>
        <p:spPr bwMode="auto">
          <a:xfrm rot="16200000">
            <a:off x="10010117" y="2647291"/>
            <a:ext cx="3754166"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32</a:t>
            </a:fld>
            <a:endParaRPr lang="en-US" altLang="en-US" dirty="0"/>
          </a:p>
        </p:txBody>
      </p:sp>
      <p:cxnSp>
        <p:nvCxnSpPr>
          <p:cNvPr id="11" name="Straight Arrow Connector 10">
            <a:extLst>
              <a:ext uri="{FF2B5EF4-FFF2-40B4-BE49-F238E27FC236}">
                <a16:creationId xmlns:a16="http://schemas.microsoft.com/office/drawing/2014/main" id="{4D3F503A-C320-2141-BE7B-E1719EBE798C}"/>
              </a:ext>
            </a:extLst>
          </p:cNvPr>
          <p:cNvCxnSpPr>
            <a:cxnSpLocks/>
          </p:cNvCxnSpPr>
          <p:nvPr/>
        </p:nvCxnSpPr>
        <p:spPr>
          <a:xfrm flipH="1" flipV="1">
            <a:off x="9829800" y="4724400"/>
            <a:ext cx="700167" cy="1087333"/>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4D2B69A-AD1A-DE46-AB22-4F1647BA02DC}"/>
              </a:ext>
            </a:extLst>
          </p:cNvPr>
          <p:cNvSpPr txBox="1"/>
          <p:nvPr/>
        </p:nvSpPr>
        <p:spPr>
          <a:xfrm>
            <a:off x="9586439" y="6031468"/>
            <a:ext cx="2415061" cy="369332"/>
          </a:xfrm>
          <a:prstGeom prst="rect">
            <a:avLst/>
          </a:prstGeom>
          <a:noFill/>
        </p:spPr>
        <p:txBody>
          <a:bodyPr wrap="square" rtlCol="0">
            <a:spAutoFit/>
          </a:bodyPr>
          <a:lstStyle/>
          <a:p>
            <a:r>
              <a:rPr lang="en-GB" b="1" dirty="0"/>
              <a:t>Aim: Circular CRM</a:t>
            </a:r>
          </a:p>
        </p:txBody>
      </p:sp>
      <p:pic>
        <p:nvPicPr>
          <p:cNvPr id="14" name="Picture 9">
            <a:extLst>
              <a:ext uri="{FF2B5EF4-FFF2-40B4-BE49-F238E27FC236}">
                <a16:creationId xmlns:a16="http://schemas.microsoft.com/office/drawing/2014/main" id="{4CBE94F4-A55D-4652-AF89-FC53308A8C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5" name="Picture 10">
            <a:extLst>
              <a:ext uri="{FF2B5EF4-FFF2-40B4-BE49-F238E27FC236}">
                <a16:creationId xmlns:a16="http://schemas.microsoft.com/office/drawing/2014/main" id="{05A407BC-DEE3-466F-8C51-77B85D288B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1684769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57400" y="1981200"/>
            <a:ext cx="9829800" cy="4114800"/>
          </a:xfrm>
        </p:spPr>
        <p:txBody>
          <a:bodyPr/>
          <a:lstStyle/>
          <a:p>
            <a:r>
              <a:rPr lang="en-GB" dirty="0"/>
              <a:t>The global response to the threat of climate change by keeping a global temperature rise this century well </a:t>
            </a:r>
            <a:r>
              <a:rPr lang="en-GB" b="1" dirty="0"/>
              <a:t>below 2 degrees Celsius </a:t>
            </a:r>
            <a:r>
              <a:rPr lang="en-GB" dirty="0"/>
              <a:t>above pre-industrial levels and to pursue efforts to limit the temperature increase </a:t>
            </a:r>
            <a:r>
              <a:rPr lang="en-GB" b="1" dirty="0"/>
              <a:t>even further to 1.5 degrees Celsius. </a:t>
            </a:r>
          </a:p>
          <a:p>
            <a:r>
              <a:rPr lang="en-GB" dirty="0"/>
              <a:t>The ability of countries to deal with the impacts of climate change. </a:t>
            </a:r>
          </a:p>
        </p:txBody>
      </p:sp>
      <p:sp>
        <p:nvSpPr>
          <p:cNvPr id="4" name="Title 1"/>
          <p:cNvSpPr txBox="1">
            <a:spLocks/>
          </p:cNvSpPr>
          <p:nvPr/>
        </p:nvSpPr>
        <p:spPr bwMode="auto">
          <a:xfrm>
            <a:off x="1752600" y="439741"/>
            <a:ext cx="10591800" cy="13128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itchFamily="34" charset="-128"/>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itchFamily="34" charset="-128"/>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itchFamily="34" charset="-128"/>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ea typeface="MS PGothic" pitchFamily="34" charset="-128"/>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a:lstStyle>
          <a:p>
            <a:pPr algn="ctr"/>
            <a:r>
              <a:rPr lang="en-GB" kern="0" dirty="0">
                <a:solidFill>
                  <a:schemeClr val="accent2"/>
                </a:solidFill>
                <a:effectLst/>
              </a:rPr>
              <a:t>Achievements in 2015 (1):</a:t>
            </a:r>
            <a:br>
              <a:rPr lang="en-GB" b="1" kern="0" dirty="0">
                <a:effectLst/>
              </a:rPr>
            </a:br>
            <a:r>
              <a:rPr lang="en-GB" b="1" kern="0" dirty="0">
                <a:solidFill>
                  <a:srgbClr val="D08D29"/>
                </a:solidFill>
                <a:effectLst/>
              </a:rPr>
              <a:t>Paris agreement aims to strengthen: </a:t>
            </a:r>
          </a:p>
        </p:txBody>
      </p:sp>
      <p:sp>
        <p:nvSpPr>
          <p:cNvPr id="5" name="Rectangle 4"/>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6" name="Rectangle 5"/>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7" name="Rectangle 6"/>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8" name="Rectangle 7"/>
          <p:cNvSpPr/>
          <p:nvPr/>
        </p:nvSpPr>
        <p:spPr>
          <a:xfrm>
            <a:off x="0" y="4114800"/>
            <a:ext cx="1905000" cy="14287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solidFill>
                  <a:schemeClr val="tx1"/>
                </a:solidFill>
              </a:rPr>
              <a:t>Sustainable Development Goals</a:t>
            </a:r>
            <a:endParaRPr lang="en-US" dirty="0">
              <a:solidFill>
                <a:schemeClr val="tx1"/>
              </a:solidFill>
            </a:endParaRPr>
          </a:p>
        </p:txBody>
      </p:sp>
      <p:sp>
        <p:nvSpPr>
          <p:cNvPr id="9" name="Rectangle 8"/>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33</a:t>
            </a:fld>
            <a:endParaRPr lang="en-US" altLang="en-US" dirty="0"/>
          </a:p>
        </p:txBody>
      </p:sp>
    </p:spTree>
    <p:extLst>
      <p:ext uri="{BB962C8B-B14F-4D97-AF65-F5344CB8AC3E}">
        <p14:creationId xmlns:p14="http://schemas.microsoft.com/office/powerpoint/2010/main" val="3502457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1800" y="41054"/>
            <a:ext cx="8229600" cy="1273397"/>
          </a:xfrm>
        </p:spPr>
        <p:txBody>
          <a:bodyPr/>
          <a:lstStyle/>
          <a:p>
            <a:pPr algn="ctr"/>
            <a:r>
              <a:rPr lang="en-GB" b="0" dirty="0">
                <a:solidFill>
                  <a:schemeClr val="accent2"/>
                </a:solidFill>
              </a:rPr>
              <a:t>Achievements in 2015 (2):</a:t>
            </a:r>
            <a:br>
              <a:rPr lang="en-GB" b="0" dirty="0"/>
            </a:br>
            <a:r>
              <a:rPr lang="en-GB" b="1" dirty="0">
                <a:solidFill>
                  <a:srgbClr val="D08D29"/>
                </a:solidFill>
              </a:rPr>
              <a:t>The 2030 agenda</a:t>
            </a:r>
          </a:p>
        </p:txBody>
      </p:sp>
      <p:pic>
        <p:nvPicPr>
          <p:cNvPr id="4" name="Picture 3"/>
          <p:cNvPicPr>
            <a:picLocks noChangeAspect="1"/>
          </p:cNvPicPr>
          <p:nvPr/>
        </p:nvPicPr>
        <p:blipFill>
          <a:blip r:embed="rId3"/>
          <a:stretch>
            <a:fillRect/>
          </a:stretch>
        </p:blipFill>
        <p:spPr>
          <a:xfrm>
            <a:off x="2362200" y="1266350"/>
            <a:ext cx="9144000" cy="5591649"/>
          </a:xfrm>
          <a:prstGeom prst="rect">
            <a:avLst/>
          </a:prstGeom>
        </p:spPr>
      </p:pic>
      <p:sp>
        <p:nvSpPr>
          <p:cNvPr id="5" name="Rectangle 4"/>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6" name="Rectangle 5"/>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7" name="Rectangle 6"/>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8" name="Rectangle 7"/>
          <p:cNvSpPr/>
          <p:nvPr/>
        </p:nvSpPr>
        <p:spPr>
          <a:xfrm>
            <a:off x="0" y="4114800"/>
            <a:ext cx="1905000" cy="14287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solidFill>
                  <a:schemeClr val="tx1"/>
                </a:solidFill>
              </a:rPr>
              <a:t>Sustainable Development Goals</a:t>
            </a:r>
            <a:endParaRPr lang="en-US" dirty="0">
              <a:solidFill>
                <a:schemeClr val="tx1"/>
              </a:solidFill>
            </a:endParaRPr>
          </a:p>
        </p:txBody>
      </p:sp>
      <p:sp>
        <p:nvSpPr>
          <p:cNvPr id="9" name="Rectangle 8"/>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3" name="Espace réservé du numéro de diapositive 2"/>
          <p:cNvSpPr>
            <a:spLocks noGrp="1"/>
          </p:cNvSpPr>
          <p:nvPr>
            <p:ph type="sldNum" sz="quarter" idx="12"/>
          </p:nvPr>
        </p:nvSpPr>
        <p:spPr/>
        <p:txBody>
          <a:bodyPr/>
          <a:lstStyle/>
          <a:p>
            <a:pPr>
              <a:defRPr/>
            </a:pPr>
            <a:fld id="{D0734138-17A1-7049-A855-81525DA032A1}" type="slidenum">
              <a:rPr lang="en-US" altLang="en-US" smtClean="0"/>
              <a:pPr>
                <a:defRPr/>
              </a:pPr>
              <a:t>34</a:t>
            </a:fld>
            <a:endParaRPr lang="en-US" altLang="en-US" dirty="0"/>
          </a:p>
        </p:txBody>
      </p:sp>
    </p:spTree>
    <p:extLst>
      <p:ext uri="{BB962C8B-B14F-4D97-AF65-F5344CB8AC3E}">
        <p14:creationId xmlns:p14="http://schemas.microsoft.com/office/powerpoint/2010/main" val="898051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DD93-4472-FB44-B896-500ACE630B85}"/>
              </a:ext>
            </a:extLst>
          </p:cNvPr>
          <p:cNvSpPr>
            <a:spLocks noGrp="1"/>
          </p:cNvSpPr>
          <p:nvPr>
            <p:ph type="title"/>
          </p:nvPr>
        </p:nvSpPr>
        <p:spPr>
          <a:xfrm>
            <a:off x="1997032" y="-40013"/>
            <a:ext cx="8229600" cy="990600"/>
          </a:xfrm>
        </p:spPr>
        <p:txBody>
          <a:bodyPr>
            <a:normAutofit/>
          </a:bodyPr>
          <a:lstStyle/>
          <a:p>
            <a:pPr algn="ctr"/>
            <a:r>
              <a:rPr lang="en-GB" sz="3200" b="0" dirty="0">
                <a:solidFill>
                  <a:schemeClr val="accent2"/>
                </a:solidFill>
              </a:rPr>
              <a:t>Clustering of SDGs</a:t>
            </a:r>
            <a:r>
              <a:rPr lang="en-GB" sz="3200" b="0" dirty="0"/>
              <a:t> </a:t>
            </a:r>
          </a:p>
        </p:txBody>
      </p:sp>
      <p:sp>
        <p:nvSpPr>
          <p:cNvPr id="4" name="TextBox 3">
            <a:extLst>
              <a:ext uri="{FF2B5EF4-FFF2-40B4-BE49-F238E27FC236}">
                <a16:creationId xmlns:a16="http://schemas.microsoft.com/office/drawing/2014/main" id="{E505C901-D9A8-6F41-BB66-E26A21464E04}"/>
              </a:ext>
            </a:extLst>
          </p:cNvPr>
          <p:cNvSpPr txBox="1"/>
          <p:nvPr/>
        </p:nvSpPr>
        <p:spPr>
          <a:xfrm>
            <a:off x="1524000" y="0"/>
            <a:ext cx="5735782" cy="369332"/>
          </a:xfrm>
          <a:prstGeom prst="rect">
            <a:avLst/>
          </a:prstGeom>
          <a:noFill/>
        </p:spPr>
        <p:txBody>
          <a:bodyPr wrap="square" rtlCol="0">
            <a:spAutoFit/>
          </a:bodyPr>
          <a:lstStyle/>
          <a:p>
            <a:r>
              <a:rPr lang="en-GB" dirty="0">
                <a:solidFill>
                  <a:schemeClr val="bg1"/>
                </a:solidFill>
              </a:rPr>
              <a:t>2nd IRTC Round Table, Oct 9, 2018, Tokyo</a:t>
            </a:r>
          </a:p>
        </p:txBody>
      </p:sp>
      <p:pic>
        <p:nvPicPr>
          <p:cNvPr id="2050" name="Picture 2" descr="https://www.dnvgl.it/Images/SDGs-wedding-cake_tcm16-80759.png">
            <a:extLst>
              <a:ext uri="{FF2B5EF4-FFF2-40B4-BE49-F238E27FC236}">
                <a16:creationId xmlns:a16="http://schemas.microsoft.com/office/drawing/2014/main" id="{AFA150A6-464A-7244-A149-BEBD5ED85D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0707" y="729415"/>
            <a:ext cx="6036262" cy="57437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AF22585-76F9-2340-96F7-18B65E98C29C}"/>
              </a:ext>
            </a:extLst>
          </p:cNvPr>
          <p:cNvPicPr>
            <a:picLocks noChangeAspect="1"/>
          </p:cNvPicPr>
          <p:nvPr/>
        </p:nvPicPr>
        <p:blipFill>
          <a:blip r:embed="rId4"/>
          <a:stretch>
            <a:fillRect/>
          </a:stretch>
        </p:blipFill>
        <p:spPr>
          <a:xfrm>
            <a:off x="9312985" y="5541050"/>
            <a:ext cx="2188048" cy="1276937"/>
          </a:xfrm>
          <a:prstGeom prst="rect">
            <a:avLst/>
          </a:prstGeom>
        </p:spPr>
      </p:pic>
      <p:sp>
        <p:nvSpPr>
          <p:cNvPr id="6" name="Rectangle 5">
            <a:extLst>
              <a:ext uri="{FF2B5EF4-FFF2-40B4-BE49-F238E27FC236}">
                <a16:creationId xmlns:a16="http://schemas.microsoft.com/office/drawing/2014/main" id="{E1AC7B6E-A8D6-F748-9B7B-AAD25130EE87}"/>
              </a:ext>
            </a:extLst>
          </p:cNvPr>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7" name="Rectangle 6">
            <a:extLst>
              <a:ext uri="{FF2B5EF4-FFF2-40B4-BE49-F238E27FC236}">
                <a16:creationId xmlns:a16="http://schemas.microsoft.com/office/drawing/2014/main" id="{9FE9BC94-07D2-4949-97B8-9C1A982DE0C3}"/>
              </a:ext>
            </a:extLst>
          </p:cNvPr>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8" name="Rectangle 7">
            <a:extLst>
              <a:ext uri="{FF2B5EF4-FFF2-40B4-BE49-F238E27FC236}">
                <a16:creationId xmlns:a16="http://schemas.microsoft.com/office/drawing/2014/main" id="{24DDEE9E-0A1D-DD40-8C94-1F01DD3548D6}"/>
              </a:ext>
            </a:extLst>
          </p:cNvPr>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9" name="Rectangle 8">
            <a:extLst>
              <a:ext uri="{FF2B5EF4-FFF2-40B4-BE49-F238E27FC236}">
                <a16:creationId xmlns:a16="http://schemas.microsoft.com/office/drawing/2014/main" id="{E58CD05A-1235-304F-8159-75F35D3FF686}"/>
              </a:ext>
            </a:extLst>
          </p:cNvPr>
          <p:cNvSpPr/>
          <p:nvPr/>
        </p:nvSpPr>
        <p:spPr>
          <a:xfrm>
            <a:off x="0" y="4114800"/>
            <a:ext cx="1905000" cy="14287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solidFill>
                  <a:schemeClr val="tx1"/>
                </a:solidFill>
              </a:rPr>
              <a:t>Sustainable Development Goals</a:t>
            </a:r>
            <a:endParaRPr lang="en-US" dirty="0">
              <a:solidFill>
                <a:schemeClr val="tx1"/>
              </a:solidFill>
            </a:endParaRPr>
          </a:p>
        </p:txBody>
      </p:sp>
      <p:sp>
        <p:nvSpPr>
          <p:cNvPr id="10" name="Rectangle 9">
            <a:extLst>
              <a:ext uri="{FF2B5EF4-FFF2-40B4-BE49-F238E27FC236}">
                <a16:creationId xmlns:a16="http://schemas.microsoft.com/office/drawing/2014/main" id="{5D2213EA-30D8-B347-9C69-74E6F65579E9}"/>
              </a:ext>
            </a:extLst>
          </p:cNvPr>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pic>
        <p:nvPicPr>
          <p:cNvPr id="11" name="Picture 9">
            <a:extLst>
              <a:ext uri="{FF2B5EF4-FFF2-40B4-BE49-F238E27FC236}">
                <a16:creationId xmlns:a16="http://schemas.microsoft.com/office/drawing/2014/main" id="{1BC121F7-379A-4064-87DB-0689AEF7C3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2" name="Picture 10">
            <a:extLst>
              <a:ext uri="{FF2B5EF4-FFF2-40B4-BE49-F238E27FC236}">
                <a16:creationId xmlns:a16="http://schemas.microsoft.com/office/drawing/2014/main" id="{F68301E0-85E1-4BF0-81F3-4B89690708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241115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DD93-4472-FB44-B896-500ACE630B85}"/>
              </a:ext>
            </a:extLst>
          </p:cNvPr>
          <p:cNvSpPr>
            <a:spLocks noGrp="1"/>
          </p:cNvSpPr>
          <p:nvPr>
            <p:ph type="title"/>
          </p:nvPr>
        </p:nvSpPr>
        <p:spPr>
          <a:xfrm>
            <a:off x="2091034" y="211143"/>
            <a:ext cx="9190069" cy="990600"/>
          </a:xfrm>
        </p:spPr>
        <p:txBody>
          <a:bodyPr>
            <a:normAutofit/>
          </a:bodyPr>
          <a:lstStyle/>
          <a:p>
            <a:pPr algn="ctr"/>
            <a:r>
              <a:rPr lang="en-GB" sz="3600" b="0" dirty="0">
                <a:solidFill>
                  <a:schemeClr val="accent2"/>
                </a:solidFill>
              </a:rPr>
              <a:t>The role of the Circular Economy (CE)</a:t>
            </a:r>
          </a:p>
        </p:txBody>
      </p:sp>
      <p:sp>
        <p:nvSpPr>
          <p:cNvPr id="4" name="TextBox 3">
            <a:extLst>
              <a:ext uri="{FF2B5EF4-FFF2-40B4-BE49-F238E27FC236}">
                <a16:creationId xmlns:a16="http://schemas.microsoft.com/office/drawing/2014/main" id="{E505C901-D9A8-6F41-BB66-E26A21464E04}"/>
              </a:ext>
            </a:extLst>
          </p:cNvPr>
          <p:cNvSpPr txBox="1"/>
          <p:nvPr/>
        </p:nvSpPr>
        <p:spPr>
          <a:xfrm>
            <a:off x="2137103" y="0"/>
            <a:ext cx="5735782" cy="369332"/>
          </a:xfrm>
          <a:prstGeom prst="rect">
            <a:avLst/>
          </a:prstGeom>
          <a:noFill/>
        </p:spPr>
        <p:txBody>
          <a:bodyPr wrap="square" rtlCol="0">
            <a:spAutoFit/>
          </a:bodyPr>
          <a:lstStyle/>
          <a:p>
            <a:r>
              <a:rPr lang="en-GB" dirty="0">
                <a:solidFill>
                  <a:schemeClr val="bg1"/>
                </a:solidFill>
              </a:rPr>
              <a:t>2nd IRTC Round Table, Oct 9, 2018, Tokyo</a:t>
            </a:r>
          </a:p>
        </p:txBody>
      </p:sp>
      <p:pic>
        <p:nvPicPr>
          <p:cNvPr id="6" name="Picture 5">
            <a:extLst>
              <a:ext uri="{FF2B5EF4-FFF2-40B4-BE49-F238E27FC236}">
                <a16:creationId xmlns:a16="http://schemas.microsoft.com/office/drawing/2014/main" id="{942E93D3-EBA5-7042-8C5F-C2AAB37E8477}"/>
              </a:ext>
            </a:extLst>
          </p:cNvPr>
          <p:cNvPicPr>
            <a:picLocks noChangeAspect="1"/>
          </p:cNvPicPr>
          <p:nvPr/>
        </p:nvPicPr>
        <p:blipFill>
          <a:blip r:embed="rId3"/>
          <a:stretch>
            <a:fillRect/>
          </a:stretch>
        </p:blipFill>
        <p:spPr>
          <a:xfrm>
            <a:off x="1371600" y="5231818"/>
            <a:ext cx="5209167" cy="969552"/>
          </a:xfrm>
          <a:prstGeom prst="rect">
            <a:avLst/>
          </a:prstGeom>
        </p:spPr>
      </p:pic>
      <p:pic>
        <p:nvPicPr>
          <p:cNvPr id="9" name="Picture 8">
            <a:extLst>
              <a:ext uri="{FF2B5EF4-FFF2-40B4-BE49-F238E27FC236}">
                <a16:creationId xmlns:a16="http://schemas.microsoft.com/office/drawing/2014/main" id="{8E045499-D4B9-B546-92FC-22D0F93B87FF}"/>
              </a:ext>
            </a:extLst>
          </p:cNvPr>
          <p:cNvPicPr>
            <a:picLocks noChangeAspect="1"/>
          </p:cNvPicPr>
          <p:nvPr/>
        </p:nvPicPr>
        <p:blipFill>
          <a:blip r:embed="rId4"/>
          <a:stretch>
            <a:fillRect/>
          </a:stretch>
        </p:blipFill>
        <p:spPr>
          <a:xfrm>
            <a:off x="7486865" y="3837026"/>
            <a:ext cx="3637368" cy="2509739"/>
          </a:xfrm>
          <a:prstGeom prst="rect">
            <a:avLst/>
          </a:prstGeom>
        </p:spPr>
      </p:pic>
      <p:sp>
        <p:nvSpPr>
          <p:cNvPr id="10" name="Curved Down Arrow 9">
            <a:extLst>
              <a:ext uri="{FF2B5EF4-FFF2-40B4-BE49-F238E27FC236}">
                <a16:creationId xmlns:a16="http://schemas.microsoft.com/office/drawing/2014/main" id="{787D091E-E915-A445-BDD8-1726B71B73F9}"/>
              </a:ext>
            </a:extLst>
          </p:cNvPr>
          <p:cNvSpPr/>
          <p:nvPr/>
        </p:nvSpPr>
        <p:spPr>
          <a:xfrm rot="18405424">
            <a:off x="5652162" y="3787747"/>
            <a:ext cx="3505896" cy="1403499"/>
          </a:xfrm>
          <a:prstGeom prst="curvedDownArrow">
            <a:avLst>
              <a:gd name="adj1" fmla="val 25000"/>
              <a:gd name="adj2" fmla="val 40331"/>
              <a:gd name="adj3" fmla="val 229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3" name="Picture 12">
            <a:extLst>
              <a:ext uri="{FF2B5EF4-FFF2-40B4-BE49-F238E27FC236}">
                <a16:creationId xmlns:a16="http://schemas.microsoft.com/office/drawing/2014/main" id="{50C942CF-78C8-7842-B31A-20913ADF2102}"/>
              </a:ext>
            </a:extLst>
          </p:cNvPr>
          <p:cNvPicPr>
            <a:picLocks noChangeAspect="1"/>
          </p:cNvPicPr>
          <p:nvPr/>
        </p:nvPicPr>
        <p:blipFill>
          <a:blip r:embed="rId5"/>
          <a:stretch>
            <a:fillRect/>
          </a:stretch>
        </p:blipFill>
        <p:spPr>
          <a:xfrm>
            <a:off x="7120143" y="1606655"/>
            <a:ext cx="4370811" cy="1431611"/>
          </a:xfrm>
          <a:prstGeom prst="rect">
            <a:avLst/>
          </a:prstGeom>
        </p:spPr>
      </p:pic>
      <p:pic>
        <p:nvPicPr>
          <p:cNvPr id="15" name="Picture 14">
            <a:extLst>
              <a:ext uri="{FF2B5EF4-FFF2-40B4-BE49-F238E27FC236}">
                <a16:creationId xmlns:a16="http://schemas.microsoft.com/office/drawing/2014/main" id="{DB7EAC3F-8FA0-4643-8329-2FC1BD8E3638}"/>
              </a:ext>
            </a:extLst>
          </p:cNvPr>
          <p:cNvPicPr>
            <a:picLocks noChangeAspect="1"/>
          </p:cNvPicPr>
          <p:nvPr/>
        </p:nvPicPr>
        <p:blipFill>
          <a:blip r:embed="rId6"/>
          <a:stretch>
            <a:fillRect/>
          </a:stretch>
        </p:blipFill>
        <p:spPr>
          <a:xfrm>
            <a:off x="2091034" y="2693456"/>
            <a:ext cx="4004966" cy="1295223"/>
          </a:xfrm>
          <a:prstGeom prst="rect">
            <a:avLst/>
          </a:prstGeom>
        </p:spPr>
      </p:pic>
      <p:sp>
        <p:nvSpPr>
          <p:cNvPr id="16" name="Oval 15">
            <a:extLst>
              <a:ext uri="{FF2B5EF4-FFF2-40B4-BE49-F238E27FC236}">
                <a16:creationId xmlns:a16="http://schemas.microsoft.com/office/drawing/2014/main" id="{01213855-1B07-CB47-AB17-291A5CD7E16D}"/>
              </a:ext>
            </a:extLst>
          </p:cNvPr>
          <p:cNvSpPr/>
          <p:nvPr/>
        </p:nvSpPr>
        <p:spPr>
          <a:xfrm>
            <a:off x="4953000" y="3175159"/>
            <a:ext cx="1149887" cy="10920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53BF0F4-40C3-BF46-95EA-20C354C207A4}"/>
              </a:ext>
            </a:extLst>
          </p:cNvPr>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20" name="Rectangle 19">
            <a:extLst>
              <a:ext uri="{FF2B5EF4-FFF2-40B4-BE49-F238E27FC236}">
                <a16:creationId xmlns:a16="http://schemas.microsoft.com/office/drawing/2014/main" id="{18E23FB2-03B1-0349-97BD-C8510ED2090B}"/>
              </a:ext>
            </a:extLst>
          </p:cNvPr>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21" name="Rectangle 20">
            <a:extLst>
              <a:ext uri="{FF2B5EF4-FFF2-40B4-BE49-F238E27FC236}">
                <a16:creationId xmlns:a16="http://schemas.microsoft.com/office/drawing/2014/main" id="{5CBC001C-DD23-F34C-A733-6E56B95371FB}"/>
              </a:ext>
            </a:extLst>
          </p:cNvPr>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22" name="Rectangle 21">
            <a:extLst>
              <a:ext uri="{FF2B5EF4-FFF2-40B4-BE49-F238E27FC236}">
                <a16:creationId xmlns:a16="http://schemas.microsoft.com/office/drawing/2014/main" id="{F0C7F0FB-1BA7-FD46-9C2A-BA8D2AE323E9}"/>
              </a:ext>
            </a:extLst>
          </p:cNvPr>
          <p:cNvSpPr/>
          <p:nvPr/>
        </p:nvSpPr>
        <p:spPr>
          <a:xfrm>
            <a:off x="0" y="4114800"/>
            <a:ext cx="1905000" cy="14287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solidFill>
                  <a:schemeClr val="tx1"/>
                </a:solidFill>
              </a:rPr>
              <a:t>Sustainable Development Goals</a:t>
            </a:r>
            <a:endParaRPr lang="en-US" dirty="0">
              <a:solidFill>
                <a:schemeClr val="tx1"/>
              </a:solidFill>
            </a:endParaRPr>
          </a:p>
        </p:txBody>
      </p:sp>
      <p:sp>
        <p:nvSpPr>
          <p:cNvPr id="23" name="Rectangle 22">
            <a:extLst>
              <a:ext uri="{FF2B5EF4-FFF2-40B4-BE49-F238E27FC236}">
                <a16:creationId xmlns:a16="http://schemas.microsoft.com/office/drawing/2014/main" id="{A2FE5681-F18A-5846-B040-D33F558A38B0}"/>
              </a:ext>
            </a:extLst>
          </p:cNvPr>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pic>
        <p:nvPicPr>
          <p:cNvPr id="17" name="Picture 9">
            <a:extLst>
              <a:ext uri="{FF2B5EF4-FFF2-40B4-BE49-F238E27FC236}">
                <a16:creationId xmlns:a16="http://schemas.microsoft.com/office/drawing/2014/main" id="{897F7C3E-C627-4FAA-9AB9-7D88704C97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8" name="Picture 10">
            <a:extLst>
              <a:ext uri="{FF2B5EF4-FFF2-40B4-BE49-F238E27FC236}">
                <a16:creationId xmlns:a16="http://schemas.microsoft.com/office/drawing/2014/main" id="{53B3BC1A-75BA-4954-BBD2-AAC4F3979C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1547500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schemeClr val="bg2">
                <a:shade val="45000"/>
                <a:satMod val="135000"/>
              </a:schemeClr>
              <a:prstClr val="white"/>
            </a:duotone>
          </a:blip>
          <a:stretch>
            <a:fillRect/>
          </a:stretch>
        </p:blipFill>
        <p:spPr>
          <a:xfrm>
            <a:off x="2362200" y="671564"/>
            <a:ext cx="9144000" cy="5591649"/>
          </a:xfrm>
          <a:prstGeom prst="rect">
            <a:avLst/>
          </a:prstGeom>
        </p:spPr>
      </p:pic>
      <p:pic>
        <p:nvPicPr>
          <p:cNvPr id="6" name="Picture 3"/>
          <p:cNvPicPr>
            <a:picLocks noChangeAspect="1"/>
          </p:cNvPicPr>
          <p:nvPr/>
        </p:nvPicPr>
        <p:blipFill rotWithShape="1">
          <a:blip r:embed="rId3"/>
          <a:srcRect l="82500" t="46853" b="27255"/>
          <a:stretch/>
        </p:blipFill>
        <p:spPr>
          <a:xfrm>
            <a:off x="9918032" y="3357944"/>
            <a:ext cx="1600200" cy="1447800"/>
          </a:xfrm>
          <a:prstGeom prst="rect">
            <a:avLst/>
          </a:prstGeom>
        </p:spPr>
      </p:pic>
      <p:pic>
        <p:nvPicPr>
          <p:cNvPr id="7" name="Picture 3"/>
          <p:cNvPicPr>
            <a:picLocks noChangeAspect="1"/>
          </p:cNvPicPr>
          <p:nvPr/>
        </p:nvPicPr>
        <p:blipFill rotWithShape="1">
          <a:blip r:embed="rId3"/>
          <a:srcRect b="79039"/>
          <a:stretch/>
        </p:blipFill>
        <p:spPr>
          <a:xfrm>
            <a:off x="2362200" y="728426"/>
            <a:ext cx="9144000" cy="1172049"/>
          </a:xfrm>
          <a:prstGeom prst="rect">
            <a:avLst/>
          </a:prstGeom>
        </p:spPr>
      </p:pic>
      <p:sp>
        <p:nvSpPr>
          <p:cNvPr id="8" name="Rectangle 7"/>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9" name="Rectangle 8"/>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0" name="Rectangle 9"/>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1" name="Rectangle 10"/>
          <p:cNvSpPr/>
          <p:nvPr/>
        </p:nvSpPr>
        <p:spPr>
          <a:xfrm>
            <a:off x="0" y="4114800"/>
            <a:ext cx="1905000" cy="14287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dirty="0">
                <a:solidFill>
                  <a:schemeClr val="tx1"/>
                </a:solidFill>
              </a:rPr>
              <a:t>Sustainable Development Goals</a:t>
            </a:r>
            <a:endParaRPr lang="en-US" dirty="0">
              <a:solidFill>
                <a:schemeClr val="tx1"/>
              </a:solidFill>
            </a:endParaRPr>
          </a:p>
        </p:txBody>
      </p:sp>
      <p:sp>
        <p:nvSpPr>
          <p:cNvPr id="12" name="Rectangle 11"/>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14" name="Title 1"/>
          <p:cNvSpPr txBox="1">
            <a:spLocks/>
          </p:cNvSpPr>
          <p:nvPr/>
        </p:nvSpPr>
        <p:spPr bwMode="auto">
          <a:xfrm>
            <a:off x="2819400" y="-257654"/>
            <a:ext cx="8229600" cy="127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kern="1200">
                <a:solidFill>
                  <a:srgbClr val="376092"/>
                </a:solidFill>
                <a:latin typeface="+mj-lt"/>
                <a:ea typeface="MS PGothic" pitchFamily="34" charset="-128"/>
                <a:cs typeface="+mj-cs"/>
              </a:defRPr>
            </a:lvl1pPr>
            <a:lvl2pPr algn="ctr" rtl="0" eaLnBrk="0" fontAlgn="base" hangingPunct="0">
              <a:spcBef>
                <a:spcPct val="0"/>
              </a:spcBef>
              <a:spcAft>
                <a:spcPct val="0"/>
              </a:spcAft>
              <a:defRPr sz="4000" b="1">
                <a:solidFill>
                  <a:srgbClr val="376092"/>
                </a:solidFill>
                <a:latin typeface="Calibri" pitchFamily="34" charset="0"/>
                <a:ea typeface="MS PGothic" pitchFamily="34" charset="-128"/>
              </a:defRPr>
            </a:lvl2pPr>
            <a:lvl3pPr algn="ctr" rtl="0" eaLnBrk="0" fontAlgn="base" hangingPunct="0">
              <a:spcBef>
                <a:spcPct val="0"/>
              </a:spcBef>
              <a:spcAft>
                <a:spcPct val="0"/>
              </a:spcAft>
              <a:defRPr sz="4000" b="1">
                <a:solidFill>
                  <a:srgbClr val="376092"/>
                </a:solidFill>
                <a:latin typeface="Calibri" pitchFamily="34" charset="0"/>
                <a:ea typeface="MS PGothic" pitchFamily="34" charset="-128"/>
              </a:defRPr>
            </a:lvl3pPr>
            <a:lvl4pPr algn="ctr" rtl="0" eaLnBrk="0" fontAlgn="base" hangingPunct="0">
              <a:spcBef>
                <a:spcPct val="0"/>
              </a:spcBef>
              <a:spcAft>
                <a:spcPct val="0"/>
              </a:spcAft>
              <a:defRPr sz="4000" b="1">
                <a:solidFill>
                  <a:srgbClr val="376092"/>
                </a:solidFill>
                <a:latin typeface="Calibri" pitchFamily="34" charset="0"/>
                <a:ea typeface="MS PGothic" pitchFamily="34" charset="-128"/>
              </a:defRPr>
            </a:lvl4pPr>
            <a:lvl5pPr algn="ctr" rtl="0" eaLnBrk="0" fontAlgn="base" hangingPunct="0">
              <a:spcBef>
                <a:spcPct val="0"/>
              </a:spcBef>
              <a:spcAft>
                <a:spcPct val="0"/>
              </a:spcAft>
              <a:defRPr sz="4000" b="1">
                <a:solidFill>
                  <a:srgbClr val="376092"/>
                </a:solidFill>
                <a:latin typeface="Calibri" pitchFamily="34" charset="0"/>
                <a:ea typeface="MS PGothic" pitchFamily="34" charset="-128"/>
              </a:defRPr>
            </a:lvl5pPr>
            <a:lvl6pPr marL="457189" algn="ctr" rtl="0" fontAlgn="base">
              <a:spcBef>
                <a:spcPct val="0"/>
              </a:spcBef>
              <a:spcAft>
                <a:spcPct val="0"/>
              </a:spcAft>
              <a:defRPr sz="4000" b="1">
                <a:solidFill>
                  <a:srgbClr val="376092"/>
                </a:solidFill>
                <a:latin typeface="Calibri" pitchFamily="34" charset="0"/>
                <a:ea typeface="MS PGothic" pitchFamily="34" charset="-128"/>
              </a:defRPr>
            </a:lvl6pPr>
            <a:lvl7pPr marL="914377" algn="ctr" rtl="0" fontAlgn="base">
              <a:spcBef>
                <a:spcPct val="0"/>
              </a:spcBef>
              <a:spcAft>
                <a:spcPct val="0"/>
              </a:spcAft>
              <a:defRPr sz="4000" b="1">
                <a:solidFill>
                  <a:srgbClr val="376092"/>
                </a:solidFill>
                <a:latin typeface="Calibri" pitchFamily="34" charset="0"/>
                <a:ea typeface="MS PGothic" pitchFamily="34" charset="-128"/>
              </a:defRPr>
            </a:lvl7pPr>
            <a:lvl8pPr marL="1371566" algn="ctr" rtl="0" fontAlgn="base">
              <a:spcBef>
                <a:spcPct val="0"/>
              </a:spcBef>
              <a:spcAft>
                <a:spcPct val="0"/>
              </a:spcAft>
              <a:defRPr sz="4000" b="1">
                <a:solidFill>
                  <a:srgbClr val="376092"/>
                </a:solidFill>
                <a:latin typeface="Calibri" pitchFamily="34" charset="0"/>
                <a:ea typeface="MS PGothic" pitchFamily="34" charset="-128"/>
              </a:defRPr>
            </a:lvl8pPr>
            <a:lvl9pPr marL="1828754" algn="ctr" rtl="0" fontAlgn="base">
              <a:spcBef>
                <a:spcPct val="0"/>
              </a:spcBef>
              <a:spcAft>
                <a:spcPct val="0"/>
              </a:spcAft>
              <a:defRPr sz="4000" b="1">
                <a:solidFill>
                  <a:srgbClr val="376092"/>
                </a:solidFill>
                <a:latin typeface="Calibri" pitchFamily="34" charset="0"/>
                <a:ea typeface="MS PGothic" pitchFamily="34" charset="-128"/>
              </a:defRPr>
            </a:lvl9pPr>
          </a:lstStyle>
          <a:p>
            <a:r>
              <a:rPr lang="en-GB" sz="3200" b="0" dirty="0">
                <a:solidFill>
                  <a:schemeClr val="accent2"/>
                </a:solidFill>
              </a:rPr>
              <a:t>The key role of Goal 12 in the SDGs</a:t>
            </a:r>
            <a:endParaRPr lang="en-GB" sz="3200" b="0" dirty="0">
              <a:solidFill>
                <a:srgbClr val="D08D29"/>
              </a:solidFill>
            </a:endParaRPr>
          </a:p>
        </p:txBody>
      </p:sp>
      <p:sp>
        <p:nvSpPr>
          <p:cNvPr id="5" name="Espace réservé du numéro de diapositive 4"/>
          <p:cNvSpPr>
            <a:spLocks noGrp="1"/>
          </p:cNvSpPr>
          <p:nvPr>
            <p:ph type="sldNum" sz="quarter" idx="12"/>
          </p:nvPr>
        </p:nvSpPr>
        <p:spPr/>
        <p:txBody>
          <a:bodyPr/>
          <a:lstStyle/>
          <a:p>
            <a:pPr>
              <a:defRPr/>
            </a:pPr>
            <a:fld id="{D0734138-17A1-7049-A855-81525DA032A1}" type="slidenum">
              <a:rPr lang="en-US" altLang="en-US" smtClean="0"/>
              <a:pPr>
                <a:defRPr/>
              </a:pPr>
              <a:t>37</a:t>
            </a:fld>
            <a:endParaRPr lang="en-US" altLang="en-US" dirty="0"/>
          </a:p>
        </p:txBody>
      </p:sp>
      <p:pic>
        <p:nvPicPr>
          <p:cNvPr id="13" name="Picture 9">
            <a:extLst>
              <a:ext uri="{FF2B5EF4-FFF2-40B4-BE49-F238E27FC236}">
                <a16:creationId xmlns:a16="http://schemas.microsoft.com/office/drawing/2014/main" id="{208449CD-AEA5-426A-9B02-B2FE85DECC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5" name="Picture 10">
            <a:extLst>
              <a:ext uri="{FF2B5EF4-FFF2-40B4-BE49-F238E27FC236}">
                <a16:creationId xmlns:a16="http://schemas.microsoft.com/office/drawing/2014/main" id="{2CF56372-3033-4C6A-A321-1A9217DF6D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19533208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9800" y="2286001"/>
            <a:ext cx="9448800" cy="3771900"/>
          </a:xfrm>
        </p:spPr>
        <p:txBody>
          <a:bodyPr/>
          <a:lstStyle/>
          <a:p>
            <a:r>
              <a:rPr lang="en-US" dirty="0"/>
              <a:t>Implement the </a:t>
            </a:r>
            <a:r>
              <a:rPr lang="en-US" b="1" dirty="0"/>
              <a:t>10-year framework of </a:t>
            </a:r>
            <a:r>
              <a:rPr lang="en-US" b="1" dirty="0" err="1"/>
              <a:t>programmes</a:t>
            </a:r>
            <a:r>
              <a:rPr lang="en-US" b="1" dirty="0"/>
              <a:t> on sustainable consumption and production</a:t>
            </a:r>
            <a:r>
              <a:rPr lang="en-US" dirty="0"/>
              <a:t>, all countries taking action, with developed countries taking the lead, taking into account the development and capabilities of developing countries</a:t>
            </a:r>
          </a:p>
          <a:p>
            <a:r>
              <a:rPr lang="en-US" dirty="0"/>
              <a:t>By 2030, achieve the sustainable management and </a:t>
            </a:r>
            <a:r>
              <a:rPr lang="en-US" b="1" dirty="0"/>
              <a:t>efficient use of natural resources</a:t>
            </a:r>
          </a:p>
          <a:p>
            <a:pPr marL="0" indent="0">
              <a:buNone/>
            </a:pPr>
            <a:endParaRPr lang="fr-FR" dirty="0"/>
          </a:p>
        </p:txBody>
      </p:sp>
      <p:sp>
        <p:nvSpPr>
          <p:cNvPr id="4" name="Rectangle 3"/>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8" name="Rectangle 7"/>
          <p:cNvSpPr/>
          <p:nvPr/>
        </p:nvSpPr>
        <p:spPr>
          <a:xfrm>
            <a:off x="3048" y="5543548"/>
            <a:ext cx="1901952" cy="13144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eaLnBrk="1" hangingPunct="1">
              <a:defRPr/>
            </a:pPr>
            <a:r>
              <a:rPr lang="en-US" dirty="0"/>
              <a:t>Role of critical raw materials</a:t>
            </a:r>
          </a:p>
        </p:txBody>
      </p:sp>
      <p:sp>
        <p:nvSpPr>
          <p:cNvPr id="9" name="Espace réservé du numéro de diapositive 8"/>
          <p:cNvSpPr>
            <a:spLocks noGrp="1"/>
          </p:cNvSpPr>
          <p:nvPr>
            <p:ph type="sldNum" sz="quarter" idx="12"/>
          </p:nvPr>
        </p:nvSpPr>
        <p:spPr/>
        <p:txBody>
          <a:bodyPr/>
          <a:lstStyle/>
          <a:p>
            <a:pPr>
              <a:defRPr/>
            </a:pPr>
            <a:fld id="{D0734138-17A1-7049-A855-81525DA032A1}" type="slidenum">
              <a:rPr lang="en-US" altLang="en-US" smtClean="0"/>
              <a:pPr>
                <a:defRPr/>
              </a:pPr>
              <a:t>38</a:t>
            </a:fld>
            <a:endParaRPr lang="en-US" altLang="en-US" dirty="0"/>
          </a:p>
        </p:txBody>
      </p:sp>
      <p:sp>
        <p:nvSpPr>
          <p:cNvPr id="11" name="Title 1">
            <a:extLst>
              <a:ext uri="{FF2B5EF4-FFF2-40B4-BE49-F238E27FC236}">
                <a16:creationId xmlns:a16="http://schemas.microsoft.com/office/drawing/2014/main" id="{397B61A8-60EA-4361-BA1D-84DAEE817303}"/>
              </a:ext>
            </a:extLst>
          </p:cNvPr>
          <p:cNvSpPr txBox="1">
            <a:spLocks/>
          </p:cNvSpPr>
          <p:nvPr/>
        </p:nvSpPr>
        <p:spPr bwMode="auto">
          <a:xfrm>
            <a:off x="2133600" y="342900"/>
            <a:ext cx="922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000" b="1" kern="1200">
                <a:solidFill>
                  <a:srgbClr val="376092"/>
                </a:solidFill>
                <a:latin typeface="+mj-lt"/>
                <a:ea typeface="MS PGothic" pitchFamily="34" charset="-128"/>
                <a:cs typeface="+mj-cs"/>
              </a:defRPr>
            </a:lvl1pPr>
            <a:lvl2pPr algn="ctr" rtl="0" eaLnBrk="0" fontAlgn="base" hangingPunct="0">
              <a:spcBef>
                <a:spcPct val="0"/>
              </a:spcBef>
              <a:spcAft>
                <a:spcPct val="0"/>
              </a:spcAft>
              <a:defRPr sz="4000" b="1">
                <a:solidFill>
                  <a:srgbClr val="376092"/>
                </a:solidFill>
                <a:latin typeface="Calibri" pitchFamily="34" charset="0"/>
                <a:ea typeface="MS PGothic" pitchFamily="34" charset="-128"/>
              </a:defRPr>
            </a:lvl2pPr>
            <a:lvl3pPr algn="ctr" rtl="0" eaLnBrk="0" fontAlgn="base" hangingPunct="0">
              <a:spcBef>
                <a:spcPct val="0"/>
              </a:spcBef>
              <a:spcAft>
                <a:spcPct val="0"/>
              </a:spcAft>
              <a:defRPr sz="4000" b="1">
                <a:solidFill>
                  <a:srgbClr val="376092"/>
                </a:solidFill>
                <a:latin typeface="Calibri" pitchFamily="34" charset="0"/>
                <a:ea typeface="MS PGothic" pitchFamily="34" charset="-128"/>
              </a:defRPr>
            </a:lvl3pPr>
            <a:lvl4pPr algn="ctr" rtl="0" eaLnBrk="0" fontAlgn="base" hangingPunct="0">
              <a:spcBef>
                <a:spcPct val="0"/>
              </a:spcBef>
              <a:spcAft>
                <a:spcPct val="0"/>
              </a:spcAft>
              <a:defRPr sz="4000" b="1">
                <a:solidFill>
                  <a:srgbClr val="376092"/>
                </a:solidFill>
                <a:latin typeface="Calibri" pitchFamily="34" charset="0"/>
                <a:ea typeface="MS PGothic" pitchFamily="34" charset="-128"/>
              </a:defRPr>
            </a:lvl4pPr>
            <a:lvl5pPr algn="ctr" rtl="0" eaLnBrk="0" fontAlgn="base" hangingPunct="0">
              <a:spcBef>
                <a:spcPct val="0"/>
              </a:spcBef>
              <a:spcAft>
                <a:spcPct val="0"/>
              </a:spcAft>
              <a:defRPr sz="4000" b="1">
                <a:solidFill>
                  <a:srgbClr val="376092"/>
                </a:solidFill>
                <a:latin typeface="Calibri" pitchFamily="34" charset="0"/>
                <a:ea typeface="MS PGothic" pitchFamily="34" charset="-128"/>
              </a:defRPr>
            </a:lvl5pPr>
            <a:lvl6pPr marL="457189" algn="ctr" rtl="0" fontAlgn="base">
              <a:spcBef>
                <a:spcPct val="0"/>
              </a:spcBef>
              <a:spcAft>
                <a:spcPct val="0"/>
              </a:spcAft>
              <a:defRPr sz="4000" b="1">
                <a:solidFill>
                  <a:srgbClr val="376092"/>
                </a:solidFill>
                <a:latin typeface="Calibri" pitchFamily="34" charset="0"/>
                <a:ea typeface="MS PGothic" pitchFamily="34" charset="-128"/>
              </a:defRPr>
            </a:lvl6pPr>
            <a:lvl7pPr marL="914377" algn="ctr" rtl="0" fontAlgn="base">
              <a:spcBef>
                <a:spcPct val="0"/>
              </a:spcBef>
              <a:spcAft>
                <a:spcPct val="0"/>
              </a:spcAft>
              <a:defRPr sz="4000" b="1">
                <a:solidFill>
                  <a:srgbClr val="376092"/>
                </a:solidFill>
                <a:latin typeface="Calibri" pitchFamily="34" charset="0"/>
                <a:ea typeface="MS PGothic" pitchFamily="34" charset="-128"/>
              </a:defRPr>
            </a:lvl7pPr>
            <a:lvl8pPr marL="1371566" algn="ctr" rtl="0" fontAlgn="base">
              <a:spcBef>
                <a:spcPct val="0"/>
              </a:spcBef>
              <a:spcAft>
                <a:spcPct val="0"/>
              </a:spcAft>
              <a:defRPr sz="4000" b="1">
                <a:solidFill>
                  <a:srgbClr val="376092"/>
                </a:solidFill>
                <a:latin typeface="Calibri" pitchFamily="34" charset="0"/>
                <a:ea typeface="MS PGothic" pitchFamily="34" charset="-128"/>
              </a:defRPr>
            </a:lvl8pPr>
            <a:lvl9pPr marL="1828754" algn="ctr" rtl="0" fontAlgn="base">
              <a:spcBef>
                <a:spcPct val="0"/>
              </a:spcBef>
              <a:spcAft>
                <a:spcPct val="0"/>
              </a:spcAft>
              <a:defRPr sz="4000" b="1">
                <a:solidFill>
                  <a:srgbClr val="376092"/>
                </a:solidFill>
                <a:latin typeface="Calibri" pitchFamily="34" charset="0"/>
                <a:ea typeface="MS PGothic" pitchFamily="34" charset="-128"/>
              </a:defRPr>
            </a:lvl9pPr>
          </a:lstStyle>
          <a:p>
            <a:r>
              <a:rPr lang="en-GB" b="0" dirty="0">
                <a:solidFill>
                  <a:schemeClr val="accent2"/>
                </a:solidFill>
              </a:rPr>
              <a:t>Goal 12 targets (1): </a:t>
            </a:r>
            <a:br>
              <a:rPr lang="en-GB" dirty="0">
                <a:solidFill>
                  <a:schemeClr val="accent1"/>
                </a:solidFill>
              </a:rPr>
            </a:br>
            <a:r>
              <a:rPr lang="en-GB" sz="3800" dirty="0">
                <a:solidFill>
                  <a:srgbClr val="D08D29"/>
                </a:solidFill>
              </a:rPr>
              <a:t>Ensure sustainable consumption and production patterns</a:t>
            </a:r>
          </a:p>
        </p:txBody>
      </p:sp>
    </p:spTree>
    <p:extLst>
      <p:ext uri="{BB962C8B-B14F-4D97-AF65-F5344CB8AC3E}">
        <p14:creationId xmlns:p14="http://schemas.microsoft.com/office/powerpoint/2010/main" val="22316053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2209800"/>
            <a:ext cx="9144000" cy="4114800"/>
          </a:xfrm>
        </p:spPr>
        <p:txBody>
          <a:bodyPr>
            <a:normAutofit/>
          </a:bodyPr>
          <a:lstStyle/>
          <a:p>
            <a:r>
              <a:rPr lang="en-US" dirty="0"/>
              <a:t>By 2030, substantially </a:t>
            </a:r>
            <a:r>
              <a:rPr lang="en-US" b="1" dirty="0"/>
              <a:t>reduce waste generation through prevention, reduction, recycling and reuse</a:t>
            </a:r>
          </a:p>
          <a:p>
            <a:r>
              <a:rPr lang="en-US" dirty="0"/>
              <a:t>By 2030, halve per capita global </a:t>
            </a:r>
            <a:r>
              <a:rPr lang="en-US" b="1" dirty="0"/>
              <a:t>food waste</a:t>
            </a:r>
            <a:r>
              <a:rPr lang="en-US" dirty="0"/>
              <a:t> at the retail and consumer levels</a:t>
            </a:r>
          </a:p>
          <a:p>
            <a:r>
              <a:rPr lang="en-US" dirty="0"/>
              <a:t>Promote </a:t>
            </a:r>
            <a:r>
              <a:rPr lang="en-US" b="1" dirty="0"/>
              <a:t>public procurement </a:t>
            </a:r>
            <a:r>
              <a:rPr lang="en-US" dirty="0"/>
              <a:t>practices that are sustainable, in accordance with national policies and priorities</a:t>
            </a:r>
          </a:p>
        </p:txBody>
      </p:sp>
      <p:sp>
        <p:nvSpPr>
          <p:cNvPr id="4" name="Rectangle 3"/>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9" name="Rectangle 8"/>
          <p:cNvSpPr/>
          <p:nvPr/>
        </p:nvSpPr>
        <p:spPr>
          <a:xfrm>
            <a:off x="3048" y="5543548"/>
            <a:ext cx="1901952" cy="13144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eaLnBrk="1" hangingPunct="1">
              <a:defRPr/>
            </a:pPr>
            <a:r>
              <a:rPr lang="en-US" dirty="0"/>
              <a:t>Role of critical raw materials</a:t>
            </a:r>
          </a:p>
        </p:txBody>
      </p:sp>
      <p:sp>
        <p:nvSpPr>
          <p:cNvPr id="10" name="Title 1"/>
          <p:cNvSpPr txBox="1">
            <a:spLocks/>
          </p:cNvSpPr>
          <p:nvPr/>
        </p:nvSpPr>
        <p:spPr bwMode="auto">
          <a:xfrm>
            <a:off x="2133600" y="342900"/>
            <a:ext cx="922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000" b="1" kern="1200">
                <a:solidFill>
                  <a:srgbClr val="376092"/>
                </a:solidFill>
                <a:latin typeface="+mj-lt"/>
                <a:ea typeface="MS PGothic" pitchFamily="34" charset="-128"/>
                <a:cs typeface="+mj-cs"/>
              </a:defRPr>
            </a:lvl1pPr>
            <a:lvl2pPr algn="ctr" rtl="0" eaLnBrk="0" fontAlgn="base" hangingPunct="0">
              <a:spcBef>
                <a:spcPct val="0"/>
              </a:spcBef>
              <a:spcAft>
                <a:spcPct val="0"/>
              </a:spcAft>
              <a:defRPr sz="4000" b="1">
                <a:solidFill>
                  <a:srgbClr val="376092"/>
                </a:solidFill>
                <a:latin typeface="Calibri" pitchFamily="34" charset="0"/>
                <a:ea typeface="MS PGothic" pitchFamily="34" charset="-128"/>
              </a:defRPr>
            </a:lvl2pPr>
            <a:lvl3pPr algn="ctr" rtl="0" eaLnBrk="0" fontAlgn="base" hangingPunct="0">
              <a:spcBef>
                <a:spcPct val="0"/>
              </a:spcBef>
              <a:spcAft>
                <a:spcPct val="0"/>
              </a:spcAft>
              <a:defRPr sz="4000" b="1">
                <a:solidFill>
                  <a:srgbClr val="376092"/>
                </a:solidFill>
                <a:latin typeface="Calibri" pitchFamily="34" charset="0"/>
                <a:ea typeface="MS PGothic" pitchFamily="34" charset="-128"/>
              </a:defRPr>
            </a:lvl3pPr>
            <a:lvl4pPr algn="ctr" rtl="0" eaLnBrk="0" fontAlgn="base" hangingPunct="0">
              <a:spcBef>
                <a:spcPct val="0"/>
              </a:spcBef>
              <a:spcAft>
                <a:spcPct val="0"/>
              </a:spcAft>
              <a:defRPr sz="4000" b="1">
                <a:solidFill>
                  <a:srgbClr val="376092"/>
                </a:solidFill>
                <a:latin typeface="Calibri" pitchFamily="34" charset="0"/>
                <a:ea typeface="MS PGothic" pitchFamily="34" charset="-128"/>
              </a:defRPr>
            </a:lvl4pPr>
            <a:lvl5pPr algn="ctr" rtl="0" eaLnBrk="0" fontAlgn="base" hangingPunct="0">
              <a:spcBef>
                <a:spcPct val="0"/>
              </a:spcBef>
              <a:spcAft>
                <a:spcPct val="0"/>
              </a:spcAft>
              <a:defRPr sz="4000" b="1">
                <a:solidFill>
                  <a:srgbClr val="376092"/>
                </a:solidFill>
                <a:latin typeface="Calibri" pitchFamily="34" charset="0"/>
                <a:ea typeface="MS PGothic" pitchFamily="34" charset="-128"/>
              </a:defRPr>
            </a:lvl5pPr>
            <a:lvl6pPr marL="457189" algn="ctr" rtl="0" fontAlgn="base">
              <a:spcBef>
                <a:spcPct val="0"/>
              </a:spcBef>
              <a:spcAft>
                <a:spcPct val="0"/>
              </a:spcAft>
              <a:defRPr sz="4000" b="1">
                <a:solidFill>
                  <a:srgbClr val="376092"/>
                </a:solidFill>
                <a:latin typeface="Calibri" pitchFamily="34" charset="0"/>
                <a:ea typeface="MS PGothic" pitchFamily="34" charset="-128"/>
              </a:defRPr>
            </a:lvl6pPr>
            <a:lvl7pPr marL="914377" algn="ctr" rtl="0" fontAlgn="base">
              <a:spcBef>
                <a:spcPct val="0"/>
              </a:spcBef>
              <a:spcAft>
                <a:spcPct val="0"/>
              </a:spcAft>
              <a:defRPr sz="4000" b="1">
                <a:solidFill>
                  <a:srgbClr val="376092"/>
                </a:solidFill>
                <a:latin typeface="Calibri" pitchFamily="34" charset="0"/>
                <a:ea typeface="MS PGothic" pitchFamily="34" charset="-128"/>
              </a:defRPr>
            </a:lvl7pPr>
            <a:lvl8pPr marL="1371566" algn="ctr" rtl="0" fontAlgn="base">
              <a:spcBef>
                <a:spcPct val="0"/>
              </a:spcBef>
              <a:spcAft>
                <a:spcPct val="0"/>
              </a:spcAft>
              <a:defRPr sz="4000" b="1">
                <a:solidFill>
                  <a:srgbClr val="376092"/>
                </a:solidFill>
                <a:latin typeface="Calibri" pitchFamily="34" charset="0"/>
                <a:ea typeface="MS PGothic" pitchFamily="34" charset="-128"/>
              </a:defRPr>
            </a:lvl8pPr>
            <a:lvl9pPr marL="1828754" algn="ctr" rtl="0" fontAlgn="base">
              <a:spcBef>
                <a:spcPct val="0"/>
              </a:spcBef>
              <a:spcAft>
                <a:spcPct val="0"/>
              </a:spcAft>
              <a:defRPr sz="4000" b="1">
                <a:solidFill>
                  <a:srgbClr val="376092"/>
                </a:solidFill>
                <a:latin typeface="Calibri" pitchFamily="34" charset="0"/>
                <a:ea typeface="MS PGothic" pitchFamily="34" charset="-128"/>
              </a:defRPr>
            </a:lvl9pPr>
          </a:lstStyle>
          <a:p>
            <a:r>
              <a:rPr lang="en-GB" b="0" dirty="0">
                <a:solidFill>
                  <a:schemeClr val="accent2"/>
                </a:solidFill>
              </a:rPr>
              <a:t>Goal 12 targets (2): </a:t>
            </a:r>
            <a:br>
              <a:rPr lang="en-GB" dirty="0">
                <a:solidFill>
                  <a:schemeClr val="accent1"/>
                </a:solidFill>
              </a:rPr>
            </a:br>
            <a:r>
              <a:rPr lang="en-GB" sz="3800" dirty="0">
                <a:solidFill>
                  <a:srgbClr val="D08D29"/>
                </a:solidFill>
              </a:rPr>
              <a:t>Ensure sustainable consumption and production patterns</a:t>
            </a:r>
          </a:p>
        </p:txBody>
      </p:sp>
      <p:sp>
        <p:nvSpPr>
          <p:cNvPr id="11" name="Espace réservé du numéro de diapositive 10"/>
          <p:cNvSpPr>
            <a:spLocks noGrp="1"/>
          </p:cNvSpPr>
          <p:nvPr>
            <p:ph type="sldNum" sz="quarter" idx="12"/>
          </p:nvPr>
        </p:nvSpPr>
        <p:spPr/>
        <p:txBody>
          <a:bodyPr/>
          <a:lstStyle/>
          <a:p>
            <a:pPr>
              <a:defRPr/>
            </a:pPr>
            <a:fld id="{D0734138-17A1-7049-A855-81525DA032A1}" type="slidenum">
              <a:rPr lang="en-US" altLang="en-US" smtClean="0"/>
              <a:pPr>
                <a:defRPr/>
              </a:pPr>
              <a:t>39</a:t>
            </a:fld>
            <a:endParaRPr lang="en-US" altLang="en-US" dirty="0"/>
          </a:p>
        </p:txBody>
      </p:sp>
    </p:spTree>
    <p:extLst>
      <p:ext uri="{BB962C8B-B14F-4D97-AF65-F5344CB8AC3E}">
        <p14:creationId xmlns:p14="http://schemas.microsoft.com/office/powerpoint/2010/main" val="1115416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219203" y="152400"/>
            <a:ext cx="10267951" cy="1143000"/>
          </a:xfrm>
        </p:spPr>
        <p:txBody>
          <a:bodyPr/>
          <a:lstStyle/>
          <a:p>
            <a:pPr eaLnBrk="1" hangingPunct="1">
              <a:defRPr/>
            </a:pPr>
            <a:r>
              <a:rPr lang="en-US" sz="3600" b="0" dirty="0">
                <a:solidFill>
                  <a:schemeClr val="accent2"/>
                </a:solidFill>
                <a:latin typeface="Calibri" panose="020F0502020204030204" pitchFamily="34" charset="0"/>
                <a:ea typeface="+mj-ea"/>
                <a:cs typeface="Calibri" panose="020F0502020204030204" pitchFamily="34" charset="0"/>
              </a:rPr>
              <a:t>What is the Magnitude?</a:t>
            </a:r>
          </a:p>
        </p:txBody>
      </p:sp>
      <p:sp>
        <p:nvSpPr>
          <p:cNvPr id="105475" name="Rectangle 3"/>
          <p:cNvSpPr>
            <a:spLocks noGrp="1" noChangeArrowheads="1"/>
          </p:cNvSpPr>
          <p:nvPr>
            <p:ph idx="1"/>
          </p:nvPr>
        </p:nvSpPr>
        <p:spPr>
          <a:xfrm>
            <a:off x="2209800" y="2133600"/>
            <a:ext cx="9372600" cy="3048000"/>
          </a:xfrm>
        </p:spPr>
        <p:txBody>
          <a:bodyPr/>
          <a:lstStyle/>
          <a:p>
            <a:pPr eaLnBrk="1" hangingPunct="1">
              <a:lnSpc>
                <a:spcPct val="90000"/>
              </a:lnSpc>
              <a:buFontTx/>
              <a:buNone/>
              <a:defRPr/>
            </a:pPr>
            <a:endParaRPr lang="en-US" sz="2800" dirty="0">
              <a:latin typeface="Times New Roman" pitchFamily="18" charset="0"/>
            </a:endParaRPr>
          </a:p>
          <a:p>
            <a:pPr eaLnBrk="1" hangingPunct="1">
              <a:lnSpc>
                <a:spcPct val="90000"/>
              </a:lnSpc>
              <a:buFontTx/>
              <a:buNone/>
              <a:defRPr/>
            </a:pPr>
            <a:r>
              <a:rPr lang="en-US" sz="2800" dirty="0">
                <a:latin typeface="Times New Roman" pitchFamily="18" charset="0"/>
              </a:rPr>
              <a:t>    </a:t>
            </a:r>
            <a:r>
              <a:rPr lang="ja-JP" altLang="en-US" sz="2800" dirty="0"/>
              <a:t>“</a:t>
            </a:r>
            <a:r>
              <a:rPr lang="en-US" altLang="ja-JP" sz="2800" dirty="0"/>
              <a:t>It is simply impossible for the world as a whole to sustain a Western level of consumption for all. In fact, if 7 billion people were to consume as much energy and resources as we do in the West today we will need more than one planet to satisfy all our needs.</a:t>
            </a:r>
            <a:r>
              <a:rPr lang="ja-JP" altLang="en-US" sz="2800" dirty="0"/>
              <a:t>”</a:t>
            </a:r>
            <a:endParaRPr lang="en-US" altLang="ja-JP" sz="2800" dirty="0"/>
          </a:p>
          <a:p>
            <a:pPr eaLnBrk="1" hangingPunct="1">
              <a:lnSpc>
                <a:spcPct val="90000"/>
              </a:lnSpc>
              <a:buFontTx/>
              <a:buNone/>
              <a:defRPr/>
            </a:pPr>
            <a:endParaRPr lang="en-US" sz="2800" dirty="0"/>
          </a:p>
          <a:p>
            <a:pPr algn="r" eaLnBrk="1" hangingPunct="1">
              <a:lnSpc>
                <a:spcPct val="90000"/>
              </a:lnSpc>
              <a:buFontTx/>
              <a:buNone/>
              <a:defRPr/>
            </a:pPr>
            <a:r>
              <a:rPr lang="en-US" sz="2400" dirty="0"/>
              <a:t>				</a:t>
            </a:r>
            <a:r>
              <a:rPr lang="en-US" sz="2400" dirty="0" err="1"/>
              <a:t>Gro</a:t>
            </a:r>
            <a:r>
              <a:rPr lang="en-US" sz="2400" dirty="0"/>
              <a:t> Harlem </a:t>
            </a:r>
            <a:r>
              <a:rPr lang="en-US" sz="2400" dirty="0" err="1"/>
              <a:t>Brundtland</a:t>
            </a:r>
            <a:r>
              <a:rPr lang="en-US" sz="2400" dirty="0"/>
              <a:t>, 1994</a:t>
            </a:r>
          </a:p>
        </p:txBody>
      </p:sp>
      <p:sp>
        <p:nvSpPr>
          <p:cNvPr id="4" name="Rectangle 3"/>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Activities at the international level</a:t>
            </a:r>
          </a:p>
        </p:txBody>
      </p:sp>
      <p:sp>
        <p:nvSpPr>
          <p:cNvPr id="8" name="Rectangle 7"/>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4</a:t>
            </a:fld>
            <a:endParaRPr lang="en-US" altLang="en-US" dirty="0"/>
          </a:p>
        </p:txBody>
      </p:sp>
      <p:pic>
        <p:nvPicPr>
          <p:cNvPr id="10" name="Picture 9">
            <a:extLst>
              <a:ext uri="{FF2B5EF4-FFF2-40B4-BE49-F238E27FC236}">
                <a16:creationId xmlns:a16="http://schemas.microsoft.com/office/drawing/2014/main" id="{6A42A83F-E1AF-4B63-B018-748C8D6A45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1" name="Picture 10">
            <a:extLst>
              <a:ext uri="{FF2B5EF4-FFF2-40B4-BE49-F238E27FC236}">
                <a16:creationId xmlns:a16="http://schemas.microsoft.com/office/drawing/2014/main" id="{78037230-ECB8-4782-A0F5-218C149EA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0" y="2438401"/>
            <a:ext cx="9550400" cy="4152900"/>
          </a:xfrm>
        </p:spPr>
        <p:txBody>
          <a:bodyPr/>
          <a:lstStyle/>
          <a:p>
            <a:r>
              <a:rPr lang="en-US" dirty="0"/>
              <a:t>By 2020, achieve the </a:t>
            </a:r>
            <a:r>
              <a:rPr lang="en-US" b="1" dirty="0"/>
              <a:t>environmentally sound management of chemicals and all wastes throughout their life cycle</a:t>
            </a:r>
            <a:r>
              <a:rPr lang="en-US" dirty="0"/>
              <a:t>, in accordance with agreed international frameworks, and significantly </a:t>
            </a:r>
            <a:r>
              <a:rPr lang="en-US" b="1" dirty="0"/>
              <a:t>reduce their release to air, water and soil in order to minimize their adverse impacts on human health and the environment</a:t>
            </a:r>
          </a:p>
          <a:p>
            <a:pPr marL="0" indent="0">
              <a:buNone/>
            </a:pPr>
            <a:endParaRPr lang="fr-FR" dirty="0"/>
          </a:p>
          <a:p>
            <a:endParaRPr lang="fr-FR" dirty="0"/>
          </a:p>
        </p:txBody>
      </p:sp>
      <p:sp>
        <p:nvSpPr>
          <p:cNvPr id="5" name="Rectangle 4"/>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7" name="Rectangle 6"/>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8" name="Rectangle 7"/>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9" name="Rectangle 8"/>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0" name="Rectangle 9"/>
          <p:cNvSpPr/>
          <p:nvPr/>
        </p:nvSpPr>
        <p:spPr>
          <a:xfrm>
            <a:off x="3048" y="5543548"/>
            <a:ext cx="1901952" cy="13144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40</a:t>
            </a:fld>
            <a:endParaRPr lang="en-US" altLang="en-US" dirty="0"/>
          </a:p>
        </p:txBody>
      </p:sp>
      <p:sp>
        <p:nvSpPr>
          <p:cNvPr id="11" name="Title 1">
            <a:extLst>
              <a:ext uri="{FF2B5EF4-FFF2-40B4-BE49-F238E27FC236}">
                <a16:creationId xmlns:a16="http://schemas.microsoft.com/office/drawing/2014/main" id="{5A1688AD-4AF5-4E1F-91FD-B7A5B342E1A9}"/>
              </a:ext>
            </a:extLst>
          </p:cNvPr>
          <p:cNvSpPr txBox="1">
            <a:spLocks/>
          </p:cNvSpPr>
          <p:nvPr/>
        </p:nvSpPr>
        <p:spPr bwMode="auto">
          <a:xfrm>
            <a:off x="2133600" y="342900"/>
            <a:ext cx="922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fontScale="97500" lnSpcReduction="10000"/>
          </a:bodyPr>
          <a:lstStyle>
            <a:lvl1pPr algn="ctr" rtl="0" eaLnBrk="0" fontAlgn="base" hangingPunct="0">
              <a:spcBef>
                <a:spcPct val="0"/>
              </a:spcBef>
              <a:spcAft>
                <a:spcPct val="0"/>
              </a:spcAft>
              <a:defRPr sz="4000" b="1" kern="1200">
                <a:solidFill>
                  <a:srgbClr val="376092"/>
                </a:solidFill>
                <a:latin typeface="+mj-lt"/>
                <a:ea typeface="MS PGothic" pitchFamily="34" charset="-128"/>
                <a:cs typeface="+mj-cs"/>
              </a:defRPr>
            </a:lvl1pPr>
            <a:lvl2pPr algn="ctr" rtl="0" eaLnBrk="0" fontAlgn="base" hangingPunct="0">
              <a:spcBef>
                <a:spcPct val="0"/>
              </a:spcBef>
              <a:spcAft>
                <a:spcPct val="0"/>
              </a:spcAft>
              <a:defRPr sz="4000" b="1">
                <a:solidFill>
                  <a:srgbClr val="376092"/>
                </a:solidFill>
                <a:latin typeface="Calibri" pitchFamily="34" charset="0"/>
                <a:ea typeface="MS PGothic" pitchFamily="34" charset="-128"/>
              </a:defRPr>
            </a:lvl2pPr>
            <a:lvl3pPr algn="ctr" rtl="0" eaLnBrk="0" fontAlgn="base" hangingPunct="0">
              <a:spcBef>
                <a:spcPct val="0"/>
              </a:spcBef>
              <a:spcAft>
                <a:spcPct val="0"/>
              </a:spcAft>
              <a:defRPr sz="4000" b="1">
                <a:solidFill>
                  <a:srgbClr val="376092"/>
                </a:solidFill>
                <a:latin typeface="Calibri" pitchFamily="34" charset="0"/>
                <a:ea typeface="MS PGothic" pitchFamily="34" charset="-128"/>
              </a:defRPr>
            </a:lvl3pPr>
            <a:lvl4pPr algn="ctr" rtl="0" eaLnBrk="0" fontAlgn="base" hangingPunct="0">
              <a:spcBef>
                <a:spcPct val="0"/>
              </a:spcBef>
              <a:spcAft>
                <a:spcPct val="0"/>
              </a:spcAft>
              <a:defRPr sz="4000" b="1">
                <a:solidFill>
                  <a:srgbClr val="376092"/>
                </a:solidFill>
                <a:latin typeface="Calibri" pitchFamily="34" charset="0"/>
                <a:ea typeface="MS PGothic" pitchFamily="34" charset="-128"/>
              </a:defRPr>
            </a:lvl4pPr>
            <a:lvl5pPr algn="ctr" rtl="0" eaLnBrk="0" fontAlgn="base" hangingPunct="0">
              <a:spcBef>
                <a:spcPct val="0"/>
              </a:spcBef>
              <a:spcAft>
                <a:spcPct val="0"/>
              </a:spcAft>
              <a:defRPr sz="4000" b="1">
                <a:solidFill>
                  <a:srgbClr val="376092"/>
                </a:solidFill>
                <a:latin typeface="Calibri" pitchFamily="34" charset="0"/>
                <a:ea typeface="MS PGothic" pitchFamily="34" charset="-128"/>
              </a:defRPr>
            </a:lvl5pPr>
            <a:lvl6pPr marL="457189" algn="ctr" rtl="0" fontAlgn="base">
              <a:spcBef>
                <a:spcPct val="0"/>
              </a:spcBef>
              <a:spcAft>
                <a:spcPct val="0"/>
              </a:spcAft>
              <a:defRPr sz="4000" b="1">
                <a:solidFill>
                  <a:srgbClr val="376092"/>
                </a:solidFill>
                <a:latin typeface="Calibri" pitchFamily="34" charset="0"/>
                <a:ea typeface="MS PGothic" pitchFamily="34" charset="-128"/>
              </a:defRPr>
            </a:lvl6pPr>
            <a:lvl7pPr marL="914377" algn="ctr" rtl="0" fontAlgn="base">
              <a:spcBef>
                <a:spcPct val="0"/>
              </a:spcBef>
              <a:spcAft>
                <a:spcPct val="0"/>
              </a:spcAft>
              <a:defRPr sz="4000" b="1">
                <a:solidFill>
                  <a:srgbClr val="376092"/>
                </a:solidFill>
                <a:latin typeface="Calibri" pitchFamily="34" charset="0"/>
                <a:ea typeface="MS PGothic" pitchFamily="34" charset="-128"/>
              </a:defRPr>
            </a:lvl7pPr>
            <a:lvl8pPr marL="1371566" algn="ctr" rtl="0" fontAlgn="base">
              <a:spcBef>
                <a:spcPct val="0"/>
              </a:spcBef>
              <a:spcAft>
                <a:spcPct val="0"/>
              </a:spcAft>
              <a:defRPr sz="4000" b="1">
                <a:solidFill>
                  <a:srgbClr val="376092"/>
                </a:solidFill>
                <a:latin typeface="Calibri" pitchFamily="34" charset="0"/>
                <a:ea typeface="MS PGothic" pitchFamily="34" charset="-128"/>
              </a:defRPr>
            </a:lvl8pPr>
            <a:lvl9pPr marL="1828754" algn="ctr" rtl="0" fontAlgn="base">
              <a:spcBef>
                <a:spcPct val="0"/>
              </a:spcBef>
              <a:spcAft>
                <a:spcPct val="0"/>
              </a:spcAft>
              <a:defRPr sz="4000" b="1">
                <a:solidFill>
                  <a:srgbClr val="376092"/>
                </a:solidFill>
                <a:latin typeface="Calibri" pitchFamily="34" charset="0"/>
                <a:ea typeface="MS PGothic" pitchFamily="34" charset="-128"/>
              </a:defRPr>
            </a:lvl9pPr>
          </a:lstStyle>
          <a:p>
            <a:r>
              <a:rPr lang="en-GB" b="0" dirty="0">
                <a:solidFill>
                  <a:schemeClr val="accent2"/>
                </a:solidFill>
              </a:rPr>
              <a:t>Goal 12 targets (3): </a:t>
            </a:r>
            <a:br>
              <a:rPr lang="en-GB" b="0" dirty="0">
                <a:solidFill>
                  <a:schemeClr val="accent1"/>
                </a:solidFill>
              </a:rPr>
            </a:br>
            <a:r>
              <a:rPr lang="en-GB" sz="3800" dirty="0">
                <a:solidFill>
                  <a:srgbClr val="D08D29"/>
                </a:solidFill>
              </a:rPr>
              <a:t>Ensure sustainable consumption and production patterns</a:t>
            </a:r>
          </a:p>
        </p:txBody>
      </p:sp>
    </p:spTree>
    <p:extLst>
      <p:ext uri="{BB962C8B-B14F-4D97-AF65-F5344CB8AC3E}">
        <p14:creationId xmlns:p14="http://schemas.microsoft.com/office/powerpoint/2010/main" val="42487821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6840-A813-0D4A-87D8-1BD03DA39AA3}"/>
              </a:ext>
            </a:extLst>
          </p:cNvPr>
          <p:cNvSpPr>
            <a:spLocks noGrp="1"/>
          </p:cNvSpPr>
          <p:nvPr>
            <p:ph type="title"/>
          </p:nvPr>
        </p:nvSpPr>
        <p:spPr>
          <a:xfrm>
            <a:off x="2738204" y="224214"/>
            <a:ext cx="8691796" cy="990600"/>
          </a:xfrm>
        </p:spPr>
        <p:txBody>
          <a:bodyPr>
            <a:noAutofit/>
          </a:bodyPr>
          <a:lstStyle/>
          <a:p>
            <a:pPr algn="ctr"/>
            <a:r>
              <a:rPr lang="en-US" sz="3600" b="0" dirty="0">
                <a:solidFill>
                  <a:schemeClr val="accent2"/>
                </a:solidFill>
              </a:rPr>
              <a:t>DPSIR framework for key indicator areas for environmental sustainability assessment</a:t>
            </a:r>
            <a:endParaRPr lang="fr-FR" sz="3600" b="0" dirty="0">
              <a:solidFill>
                <a:schemeClr val="accent2"/>
              </a:solidFill>
            </a:endParaRPr>
          </a:p>
        </p:txBody>
      </p:sp>
      <p:sp>
        <p:nvSpPr>
          <p:cNvPr id="4" name="TextBox 3">
            <a:extLst>
              <a:ext uri="{FF2B5EF4-FFF2-40B4-BE49-F238E27FC236}">
                <a16:creationId xmlns:a16="http://schemas.microsoft.com/office/drawing/2014/main" id="{E2D6A452-D17D-CD41-B9FD-6C9BB529BE1F}"/>
              </a:ext>
            </a:extLst>
          </p:cNvPr>
          <p:cNvSpPr txBox="1"/>
          <p:nvPr/>
        </p:nvSpPr>
        <p:spPr>
          <a:xfrm>
            <a:off x="1524000" y="0"/>
            <a:ext cx="5735782" cy="369332"/>
          </a:xfrm>
          <a:prstGeom prst="rect">
            <a:avLst/>
          </a:prstGeom>
          <a:noFill/>
        </p:spPr>
        <p:txBody>
          <a:bodyPr wrap="square" rtlCol="0">
            <a:spAutoFit/>
          </a:bodyPr>
          <a:lstStyle/>
          <a:p>
            <a:r>
              <a:rPr lang="en-GB" dirty="0">
                <a:solidFill>
                  <a:schemeClr val="bg1"/>
                </a:solidFill>
              </a:rPr>
              <a:t>2nd IRTC Round Table, Oct 9, 2018, Tokyo</a:t>
            </a:r>
          </a:p>
        </p:txBody>
      </p:sp>
      <p:pic>
        <p:nvPicPr>
          <p:cNvPr id="6" name="Picture 1">
            <a:extLst>
              <a:ext uri="{FF2B5EF4-FFF2-40B4-BE49-F238E27FC236}">
                <a16:creationId xmlns:a16="http://schemas.microsoft.com/office/drawing/2014/main" id="{3385E969-D119-754A-BF32-4C5085591685}"/>
              </a:ext>
            </a:extLst>
          </p:cNvPr>
          <p:cNvPicPr>
            <a:picLocks noChangeAspect="1" noChangeArrowheads="1"/>
          </p:cNvPicPr>
          <p:nvPr/>
        </p:nvPicPr>
        <p:blipFill>
          <a:blip r:embed="rId3"/>
          <a:srcRect/>
          <a:stretch>
            <a:fillRect/>
          </a:stretch>
        </p:blipFill>
        <p:spPr bwMode="auto">
          <a:xfrm>
            <a:off x="3316150" y="1403560"/>
            <a:ext cx="7620000" cy="4872862"/>
          </a:xfrm>
          <a:prstGeom prst="rect">
            <a:avLst/>
          </a:prstGeom>
          <a:solidFill>
            <a:schemeClr val="tx2">
              <a:lumMod val="10000"/>
              <a:lumOff val="90000"/>
            </a:schemeClr>
          </a:solidFill>
          <a:ln w="9525">
            <a:noFill/>
            <a:miter lim="800000"/>
            <a:headEnd/>
            <a:tailEnd/>
          </a:ln>
        </p:spPr>
      </p:pic>
      <p:sp>
        <p:nvSpPr>
          <p:cNvPr id="7" name="Oval 6">
            <a:extLst>
              <a:ext uri="{FF2B5EF4-FFF2-40B4-BE49-F238E27FC236}">
                <a16:creationId xmlns:a16="http://schemas.microsoft.com/office/drawing/2014/main" id="{7C4F5CD9-309C-994B-AB48-51099C3B514F}"/>
              </a:ext>
            </a:extLst>
          </p:cNvPr>
          <p:cNvSpPr/>
          <p:nvPr/>
        </p:nvSpPr>
        <p:spPr>
          <a:xfrm>
            <a:off x="6388936" y="4280415"/>
            <a:ext cx="147587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13ED8998-56CD-2740-AF18-E5FAC8D5DD32}"/>
              </a:ext>
            </a:extLst>
          </p:cNvPr>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9" name="Rectangle 8">
            <a:extLst>
              <a:ext uri="{FF2B5EF4-FFF2-40B4-BE49-F238E27FC236}">
                <a16:creationId xmlns:a16="http://schemas.microsoft.com/office/drawing/2014/main" id="{DA499C3D-1975-3140-A40B-58BC025DDA1D}"/>
              </a:ext>
            </a:extLst>
          </p:cNvPr>
          <p:cNvSpPr/>
          <p:nvPr/>
        </p:nvSpPr>
        <p:spPr>
          <a:xfrm>
            <a:off x="0" y="1143000"/>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0" name="Rectangle 9">
            <a:extLst>
              <a:ext uri="{FF2B5EF4-FFF2-40B4-BE49-F238E27FC236}">
                <a16:creationId xmlns:a16="http://schemas.microsoft.com/office/drawing/2014/main" id="{C510549E-25F3-B349-AFB4-C3CC4866A591}"/>
              </a:ext>
            </a:extLst>
          </p:cNvPr>
          <p:cNvSpPr/>
          <p:nvPr/>
        </p:nvSpPr>
        <p:spPr>
          <a:xfrm>
            <a:off x="0" y="2571749"/>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1" name="Rectangle 10">
            <a:extLst>
              <a:ext uri="{FF2B5EF4-FFF2-40B4-BE49-F238E27FC236}">
                <a16:creationId xmlns:a16="http://schemas.microsoft.com/office/drawing/2014/main" id="{6FCAE54F-C6AF-504D-967D-C2988C59BA12}"/>
              </a:ext>
            </a:extLst>
          </p:cNvPr>
          <p:cNvSpPr/>
          <p:nvPr/>
        </p:nvSpPr>
        <p:spPr>
          <a:xfrm>
            <a:off x="0" y="3943349"/>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2" name="Rectangle 11">
            <a:extLst>
              <a:ext uri="{FF2B5EF4-FFF2-40B4-BE49-F238E27FC236}">
                <a16:creationId xmlns:a16="http://schemas.microsoft.com/office/drawing/2014/main" id="{FB1155D3-4E1D-9E4F-AEDE-A72A854D4CEF}"/>
              </a:ext>
            </a:extLst>
          </p:cNvPr>
          <p:cNvSpPr/>
          <p:nvPr/>
        </p:nvSpPr>
        <p:spPr>
          <a:xfrm>
            <a:off x="3048" y="5543548"/>
            <a:ext cx="1901952" cy="13144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eaLnBrk="1" hangingPunct="1">
              <a:defRPr/>
            </a:pPr>
            <a:r>
              <a:rPr lang="en-US" dirty="0"/>
              <a:t>Role of critical raw materials</a:t>
            </a:r>
          </a:p>
        </p:txBody>
      </p:sp>
      <p:cxnSp>
        <p:nvCxnSpPr>
          <p:cNvPr id="13" name="Straight Arrow Connector 12">
            <a:extLst>
              <a:ext uri="{FF2B5EF4-FFF2-40B4-BE49-F238E27FC236}">
                <a16:creationId xmlns:a16="http://schemas.microsoft.com/office/drawing/2014/main" id="{EA81AF24-5D8D-B84B-8C9B-745A452207A0}"/>
              </a:ext>
            </a:extLst>
          </p:cNvPr>
          <p:cNvCxnSpPr>
            <a:cxnSpLocks/>
          </p:cNvCxnSpPr>
          <p:nvPr/>
        </p:nvCxnSpPr>
        <p:spPr>
          <a:xfrm flipV="1">
            <a:off x="8148264" y="3753633"/>
            <a:ext cx="2209800" cy="811124"/>
          </a:xfrm>
          <a:prstGeom prst="straightConnector1">
            <a:avLst/>
          </a:prstGeom>
          <a:ln w="762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03C7BA4-6093-F845-96C4-A4295A9F512E}"/>
              </a:ext>
            </a:extLst>
          </p:cNvPr>
          <p:cNvSpPr txBox="1"/>
          <p:nvPr/>
        </p:nvSpPr>
        <p:spPr>
          <a:xfrm>
            <a:off x="9601200" y="3176884"/>
            <a:ext cx="2351926" cy="461665"/>
          </a:xfrm>
          <a:prstGeom prst="rect">
            <a:avLst/>
          </a:prstGeom>
          <a:noFill/>
        </p:spPr>
        <p:txBody>
          <a:bodyPr wrap="none" rtlCol="0">
            <a:spAutoFit/>
          </a:bodyPr>
          <a:lstStyle/>
          <a:p>
            <a:r>
              <a:rPr lang="en-GB" sz="2400" b="1" dirty="0">
                <a:solidFill>
                  <a:srgbClr val="FF0000"/>
                </a:solidFill>
              </a:rPr>
              <a:t>Focus of CRM</a:t>
            </a:r>
          </a:p>
        </p:txBody>
      </p:sp>
      <p:pic>
        <p:nvPicPr>
          <p:cNvPr id="15" name="Picture 9">
            <a:extLst>
              <a:ext uri="{FF2B5EF4-FFF2-40B4-BE49-F238E27FC236}">
                <a16:creationId xmlns:a16="http://schemas.microsoft.com/office/drawing/2014/main" id="{56DD3E06-8F68-4A00-A2A9-2EA007AEB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6" name="Picture 10">
            <a:extLst>
              <a:ext uri="{FF2B5EF4-FFF2-40B4-BE49-F238E27FC236}">
                <a16:creationId xmlns:a16="http://schemas.microsoft.com/office/drawing/2014/main" id="{B0F373CC-9CA5-43E2-92CF-46E872C44E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481906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9FA9-1C9D-DF4B-B1C1-512848765DE1}"/>
              </a:ext>
            </a:extLst>
          </p:cNvPr>
          <p:cNvSpPr>
            <a:spLocks noGrp="1"/>
          </p:cNvSpPr>
          <p:nvPr>
            <p:ph type="title"/>
          </p:nvPr>
        </p:nvSpPr>
        <p:spPr>
          <a:xfrm>
            <a:off x="2839111" y="435910"/>
            <a:ext cx="8229600" cy="990600"/>
          </a:xfrm>
        </p:spPr>
        <p:txBody>
          <a:bodyPr>
            <a:noAutofit/>
          </a:bodyPr>
          <a:lstStyle/>
          <a:p>
            <a:pPr algn="ctr"/>
            <a:r>
              <a:rPr lang="en-GB" sz="3600" b="0" dirty="0">
                <a:solidFill>
                  <a:schemeClr val="accent2"/>
                </a:solidFill>
              </a:rPr>
              <a:t>Supporting role of input-output based industrial ecology assessment tools</a:t>
            </a:r>
          </a:p>
        </p:txBody>
      </p:sp>
      <p:sp>
        <p:nvSpPr>
          <p:cNvPr id="4" name="TextBox 3">
            <a:extLst>
              <a:ext uri="{FF2B5EF4-FFF2-40B4-BE49-F238E27FC236}">
                <a16:creationId xmlns:a16="http://schemas.microsoft.com/office/drawing/2014/main" id="{19146DC7-D935-804E-BF72-3E24D45E8016}"/>
              </a:ext>
            </a:extLst>
          </p:cNvPr>
          <p:cNvSpPr txBox="1"/>
          <p:nvPr/>
        </p:nvSpPr>
        <p:spPr>
          <a:xfrm>
            <a:off x="2089485" y="0"/>
            <a:ext cx="5735782" cy="369332"/>
          </a:xfrm>
          <a:prstGeom prst="rect">
            <a:avLst/>
          </a:prstGeom>
          <a:noFill/>
        </p:spPr>
        <p:txBody>
          <a:bodyPr wrap="square" rtlCol="0">
            <a:spAutoFit/>
          </a:bodyPr>
          <a:lstStyle/>
          <a:p>
            <a:r>
              <a:rPr lang="en-GB" dirty="0">
                <a:solidFill>
                  <a:schemeClr val="bg1"/>
                </a:solidFill>
              </a:rPr>
              <a:t>2nd IRTC Round Table, Oct 9, 2018, Tokyo</a:t>
            </a:r>
          </a:p>
        </p:txBody>
      </p:sp>
      <p:sp>
        <p:nvSpPr>
          <p:cNvPr id="5" name="Rectangle 4">
            <a:extLst>
              <a:ext uri="{FF2B5EF4-FFF2-40B4-BE49-F238E27FC236}">
                <a16:creationId xmlns:a16="http://schemas.microsoft.com/office/drawing/2014/main" id="{74DE7F83-D2D4-4D48-B500-554586A9E8A1}"/>
              </a:ext>
            </a:extLst>
          </p:cNvPr>
          <p:cNvSpPr>
            <a:spLocks noChangeArrowheads="1"/>
          </p:cNvSpPr>
          <p:nvPr/>
        </p:nvSpPr>
        <p:spPr bwMode="auto">
          <a:xfrm>
            <a:off x="7361349" y="2057034"/>
            <a:ext cx="3033936" cy="10910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fr-F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lgn="r" eaLnBrk="1" hangingPunct="1">
              <a:lnSpc>
                <a:spcPct val="110000"/>
              </a:lnSpc>
              <a:spcBef>
                <a:spcPts val="600"/>
              </a:spcBef>
              <a:spcAft>
                <a:spcPts val="600"/>
              </a:spcAft>
            </a:pPr>
            <a:r>
              <a:rPr lang="en-GB" altLang="ja-JP" sz="2000" dirty="0">
                <a:latin typeface="Calibri" pitchFamily="34" charset="0"/>
                <a:ea typeface="MS Mincho" pitchFamily="49" charset="-128"/>
                <a:cs typeface="Times New Roman" pitchFamily="18" charset="0"/>
              </a:rPr>
              <a:t>« </a:t>
            </a:r>
            <a:r>
              <a:rPr lang="en-GB" altLang="ja-JP" sz="2000" b="1" dirty="0">
                <a:latin typeface="Calibri" pitchFamily="34" charset="0"/>
                <a:ea typeface="MS Mincho" pitchFamily="49" charset="-128"/>
                <a:cs typeface="Times New Roman" pitchFamily="18" charset="0"/>
              </a:rPr>
              <a:t>If you cannot </a:t>
            </a:r>
            <a:r>
              <a:rPr lang="en-GB" altLang="ja-JP" sz="2000" b="1" i="1" dirty="0">
                <a:latin typeface="Calibri" pitchFamily="34" charset="0"/>
                <a:ea typeface="MS Mincho" pitchFamily="49" charset="-128"/>
                <a:cs typeface="Times New Roman" pitchFamily="18" charset="0"/>
              </a:rPr>
              <a:t>measure</a:t>
            </a:r>
            <a:r>
              <a:rPr lang="en-GB" altLang="ja-JP" sz="2000" b="1" dirty="0">
                <a:latin typeface="Calibri" pitchFamily="34" charset="0"/>
                <a:ea typeface="MS Mincho" pitchFamily="49" charset="-128"/>
                <a:cs typeface="Times New Roman" pitchFamily="18" charset="0"/>
              </a:rPr>
              <a:t> it, you cannot </a:t>
            </a:r>
            <a:r>
              <a:rPr lang="en-GB" altLang="ja-JP" sz="2000" b="1" i="1" dirty="0">
                <a:latin typeface="Calibri" pitchFamily="34" charset="0"/>
                <a:ea typeface="MS Mincho" pitchFamily="49" charset="-128"/>
                <a:cs typeface="Times New Roman" pitchFamily="18" charset="0"/>
              </a:rPr>
              <a:t>improve</a:t>
            </a:r>
            <a:r>
              <a:rPr lang="en-GB" altLang="ja-JP" sz="2000" b="1" dirty="0">
                <a:latin typeface="Calibri" pitchFamily="34" charset="0"/>
                <a:ea typeface="MS Mincho" pitchFamily="49" charset="-128"/>
                <a:cs typeface="Times New Roman" pitchFamily="18" charset="0"/>
              </a:rPr>
              <a:t> it »</a:t>
            </a:r>
            <a:r>
              <a:rPr lang="en-GB" altLang="ja-JP" sz="2000" dirty="0">
                <a:latin typeface="Calibri" pitchFamily="34" charset="0"/>
                <a:ea typeface="MS Mincho" pitchFamily="49" charset="-128"/>
                <a:cs typeface="Times New Roman" pitchFamily="18" charset="0"/>
              </a:rPr>
              <a:t> </a:t>
            </a:r>
            <a:br>
              <a:rPr lang="en-GB" altLang="ja-JP" sz="2000" dirty="0">
                <a:latin typeface="Calibri" pitchFamily="34" charset="0"/>
                <a:ea typeface="MS Mincho" pitchFamily="49" charset="-128"/>
                <a:cs typeface="Times New Roman" pitchFamily="18" charset="0"/>
              </a:rPr>
            </a:br>
            <a:r>
              <a:rPr lang="en-GB" altLang="ja-JP" sz="2000" i="1" dirty="0">
                <a:latin typeface="Calibri" pitchFamily="34" charset="0"/>
                <a:ea typeface="MS Mincho" pitchFamily="49" charset="-128"/>
                <a:cs typeface="Times New Roman" pitchFamily="18" charset="0"/>
              </a:rPr>
              <a:t>(Lord Kelvin)</a:t>
            </a:r>
            <a:endParaRPr lang="en-GB" altLang="ja-JP" sz="2000" dirty="0">
              <a:latin typeface="Calibri" pitchFamily="34" charset="0"/>
            </a:endParaRPr>
          </a:p>
        </p:txBody>
      </p:sp>
      <p:grpSp>
        <p:nvGrpSpPr>
          <p:cNvPr id="6" name="Groupe 9">
            <a:extLst>
              <a:ext uri="{FF2B5EF4-FFF2-40B4-BE49-F238E27FC236}">
                <a16:creationId xmlns:a16="http://schemas.microsoft.com/office/drawing/2014/main" id="{5CD38CDA-975D-974C-BEA4-F950B99F48A5}"/>
              </a:ext>
            </a:extLst>
          </p:cNvPr>
          <p:cNvGrpSpPr>
            <a:grpSpLocks noChangeAspect="1"/>
          </p:cNvGrpSpPr>
          <p:nvPr/>
        </p:nvGrpSpPr>
        <p:grpSpPr>
          <a:xfrm flipH="1">
            <a:off x="10395285" y="2146361"/>
            <a:ext cx="684312" cy="3142253"/>
            <a:chOff x="4644008" y="1700808"/>
            <a:chExt cx="2592288" cy="11903374"/>
          </a:xfrm>
        </p:grpSpPr>
        <p:pic>
          <p:nvPicPr>
            <p:cNvPr id="7" name="Picture 6" descr="http://withfriendship.com/images/b/8622/william-thompson-lord-kelvin.jpg">
              <a:extLst>
                <a:ext uri="{FF2B5EF4-FFF2-40B4-BE49-F238E27FC236}">
                  <a16:creationId xmlns:a16="http://schemas.microsoft.com/office/drawing/2014/main" id="{E0C6B0C3-8A63-2F4F-B1AC-6CCB962FAE80}"/>
                </a:ext>
              </a:extLst>
            </p:cNvPr>
            <p:cNvPicPr>
              <a:picLocks noChangeAspect="1" noChangeArrowheads="1"/>
            </p:cNvPicPr>
            <p:nvPr/>
          </p:nvPicPr>
          <p:blipFill>
            <a:blip r:embed="rId3" cstate="screen"/>
            <a:srcRect/>
            <a:stretch>
              <a:fillRect/>
            </a:stretch>
          </p:blipFill>
          <p:spPr bwMode="auto">
            <a:xfrm>
              <a:off x="4644008" y="1700808"/>
              <a:ext cx="2592288" cy="3456384"/>
            </a:xfrm>
            <a:prstGeom prst="rect">
              <a:avLst/>
            </a:prstGeom>
            <a:noFill/>
          </p:spPr>
        </p:pic>
        <p:sp>
          <p:nvSpPr>
            <p:cNvPr id="8" name="ZoneTexte 7">
              <a:extLst>
                <a:ext uri="{FF2B5EF4-FFF2-40B4-BE49-F238E27FC236}">
                  <a16:creationId xmlns:a16="http://schemas.microsoft.com/office/drawing/2014/main" id="{B9C75AC5-C384-8E44-95A4-CA1CE9A90BEC}"/>
                </a:ext>
              </a:extLst>
            </p:cNvPr>
            <p:cNvSpPr txBox="1"/>
            <p:nvPr/>
          </p:nvSpPr>
          <p:spPr>
            <a:xfrm>
              <a:off x="4644008" y="4859869"/>
              <a:ext cx="1296144" cy="8744313"/>
            </a:xfrm>
            <a:prstGeom prst="rect">
              <a:avLst/>
            </a:prstGeom>
            <a:noFill/>
          </p:spPr>
          <p:txBody>
            <a:bodyPr wrap="square" rtlCol="0">
              <a:spAutoFit/>
            </a:bodyPr>
            <a:lstStyle/>
            <a:p>
              <a:r>
                <a:rPr lang="en-GB" sz="1600">
                  <a:solidFill>
                    <a:schemeClr val="bg1"/>
                  </a:solidFill>
                </a:rPr>
                <a:t>1824 - 1907</a:t>
              </a:r>
            </a:p>
          </p:txBody>
        </p:sp>
      </p:grpSp>
      <p:sp>
        <p:nvSpPr>
          <p:cNvPr id="3" name="TextBox 2">
            <a:extLst>
              <a:ext uri="{FF2B5EF4-FFF2-40B4-BE49-F238E27FC236}">
                <a16:creationId xmlns:a16="http://schemas.microsoft.com/office/drawing/2014/main" id="{74B08922-FF97-A640-85E0-6C30FC6759F1}"/>
              </a:ext>
            </a:extLst>
          </p:cNvPr>
          <p:cNvSpPr txBox="1"/>
          <p:nvPr/>
        </p:nvSpPr>
        <p:spPr>
          <a:xfrm>
            <a:off x="7347327" y="3681136"/>
            <a:ext cx="4158873" cy="2677656"/>
          </a:xfrm>
          <a:prstGeom prst="rect">
            <a:avLst/>
          </a:prstGeom>
          <a:noFill/>
        </p:spPr>
        <p:txBody>
          <a:bodyPr wrap="square" rtlCol="0">
            <a:spAutoFit/>
          </a:bodyPr>
          <a:lstStyle/>
          <a:p>
            <a:pPr marL="285750" indent="-285750">
              <a:buFont typeface="Arial" panose="020B0604020202020204" pitchFamily="34" charset="0"/>
              <a:buChar char="•"/>
            </a:pPr>
            <a:r>
              <a:rPr lang="en-US" sz="2200" dirty="0"/>
              <a:t>Life cycle Assessment</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Material Flow Analysis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Environmentally Extended  Input Output Analysis</a:t>
            </a:r>
          </a:p>
          <a:p>
            <a:endParaRPr lang="fr-FR" dirty="0"/>
          </a:p>
          <a:p>
            <a:endParaRPr lang="fr-FR" dirty="0"/>
          </a:p>
        </p:txBody>
      </p:sp>
      <p:pic>
        <p:nvPicPr>
          <p:cNvPr id="9" name="Picture 2">
            <a:extLst>
              <a:ext uri="{FF2B5EF4-FFF2-40B4-BE49-F238E27FC236}">
                <a16:creationId xmlns:a16="http://schemas.microsoft.com/office/drawing/2014/main" id="{157C3D30-DA51-B641-BD3D-6737BEB9CD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870442"/>
            <a:ext cx="5303125" cy="430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0" name="Rectangle 9">
            <a:extLst>
              <a:ext uri="{FF2B5EF4-FFF2-40B4-BE49-F238E27FC236}">
                <a16:creationId xmlns:a16="http://schemas.microsoft.com/office/drawing/2014/main" id="{1F9FBDC0-F56C-7143-B221-824519E5D04A}"/>
              </a:ext>
            </a:extLst>
          </p:cNvPr>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11" name="Rectangle 10">
            <a:extLst>
              <a:ext uri="{FF2B5EF4-FFF2-40B4-BE49-F238E27FC236}">
                <a16:creationId xmlns:a16="http://schemas.microsoft.com/office/drawing/2014/main" id="{0D03B471-625B-2240-8E7E-9FB35708C034}"/>
              </a:ext>
            </a:extLst>
          </p:cNvPr>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2" name="Rectangle 11">
            <a:extLst>
              <a:ext uri="{FF2B5EF4-FFF2-40B4-BE49-F238E27FC236}">
                <a16:creationId xmlns:a16="http://schemas.microsoft.com/office/drawing/2014/main" id="{92842960-777A-0440-B916-161DA8C69D26}"/>
              </a:ext>
            </a:extLst>
          </p:cNvPr>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3" name="Rectangle 12">
            <a:extLst>
              <a:ext uri="{FF2B5EF4-FFF2-40B4-BE49-F238E27FC236}">
                <a16:creationId xmlns:a16="http://schemas.microsoft.com/office/drawing/2014/main" id="{2AAE9F96-F305-C74E-ACA4-AD5153F78C0C}"/>
              </a:ext>
            </a:extLst>
          </p:cNvPr>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4" name="Rectangle 13">
            <a:extLst>
              <a:ext uri="{FF2B5EF4-FFF2-40B4-BE49-F238E27FC236}">
                <a16:creationId xmlns:a16="http://schemas.microsoft.com/office/drawing/2014/main" id="{02B642C5-4962-824D-9E0D-673264CB38A5}"/>
              </a:ext>
            </a:extLst>
          </p:cNvPr>
          <p:cNvSpPr/>
          <p:nvPr/>
        </p:nvSpPr>
        <p:spPr>
          <a:xfrm>
            <a:off x="3048" y="5543548"/>
            <a:ext cx="1901952" cy="13144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eaLnBrk="1" hangingPunct="1">
              <a:defRPr/>
            </a:pPr>
            <a:r>
              <a:rPr lang="en-US" dirty="0"/>
              <a:t>Role of critical raw materials</a:t>
            </a:r>
          </a:p>
        </p:txBody>
      </p:sp>
      <p:sp>
        <p:nvSpPr>
          <p:cNvPr id="15" name="TextBox 14">
            <a:extLst>
              <a:ext uri="{FF2B5EF4-FFF2-40B4-BE49-F238E27FC236}">
                <a16:creationId xmlns:a16="http://schemas.microsoft.com/office/drawing/2014/main" id="{2CC3B127-FB8E-EB4A-A909-64D28943C017}"/>
              </a:ext>
            </a:extLst>
          </p:cNvPr>
          <p:cNvSpPr txBox="1"/>
          <p:nvPr/>
        </p:nvSpPr>
        <p:spPr>
          <a:xfrm>
            <a:off x="4299327" y="5896164"/>
            <a:ext cx="5486400" cy="369332"/>
          </a:xfrm>
          <a:prstGeom prst="rect">
            <a:avLst/>
          </a:prstGeom>
          <a:noFill/>
        </p:spPr>
        <p:txBody>
          <a:bodyPr wrap="square" rtlCol="0">
            <a:spAutoFit/>
          </a:bodyPr>
          <a:lstStyle/>
          <a:p>
            <a:r>
              <a:rPr lang="en-GB" b="1" dirty="0">
                <a:solidFill>
                  <a:srgbClr val="FF0000"/>
                </a:solidFill>
              </a:rPr>
              <a:t>Need to include CRM in the assessment tools</a:t>
            </a:r>
          </a:p>
        </p:txBody>
      </p:sp>
      <p:pic>
        <p:nvPicPr>
          <p:cNvPr id="16" name="Picture 9">
            <a:extLst>
              <a:ext uri="{FF2B5EF4-FFF2-40B4-BE49-F238E27FC236}">
                <a16:creationId xmlns:a16="http://schemas.microsoft.com/office/drawing/2014/main" id="{224EC454-43DF-4333-9138-50C38E5AFD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7" name="Picture 10">
            <a:extLst>
              <a:ext uri="{FF2B5EF4-FFF2-40B4-BE49-F238E27FC236}">
                <a16:creationId xmlns:a16="http://schemas.microsoft.com/office/drawing/2014/main" id="{2EF4ED37-FDA6-4571-A8A5-E5748B3065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4045484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CC3FA-F15F-0647-BCB4-146C1AAF8B63}"/>
              </a:ext>
            </a:extLst>
          </p:cNvPr>
          <p:cNvSpPr>
            <a:spLocks noGrp="1"/>
          </p:cNvSpPr>
          <p:nvPr>
            <p:ph type="title"/>
          </p:nvPr>
        </p:nvSpPr>
        <p:spPr>
          <a:xfrm>
            <a:off x="1981200" y="184666"/>
            <a:ext cx="10058401" cy="990600"/>
          </a:xfrm>
        </p:spPr>
        <p:txBody>
          <a:bodyPr>
            <a:noAutofit/>
          </a:bodyPr>
          <a:lstStyle/>
          <a:p>
            <a:pPr algn="ctr"/>
            <a:r>
              <a:rPr lang="en-GB" sz="3600" b="0" dirty="0">
                <a:solidFill>
                  <a:schemeClr val="accent2"/>
                </a:solidFill>
              </a:rPr>
              <a:t>UNE Life Cycle Initiative’s recommendations </a:t>
            </a:r>
            <a:br>
              <a:rPr lang="en-GB" sz="3600" b="0" dirty="0">
                <a:solidFill>
                  <a:schemeClr val="accent2"/>
                </a:solidFill>
              </a:rPr>
            </a:br>
            <a:r>
              <a:rPr lang="en-GB" sz="3600" b="0" dirty="0">
                <a:solidFill>
                  <a:schemeClr val="accent2"/>
                </a:solidFill>
              </a:rPr>
              <a:t>on impact indicators for abiotic resources</a:t>
            </a:r>
          </a:p>
        </p:txBody>
      </p:sp>
      <p:pic>
        <p:nvPicPr>
          <p:cNvPr id="7" name="Picture 6">
            <a:extLst>
              <a:ext uri="{FF2B5EF4-FFF2-40B4-BE49-F238E27FC236}">
                <a16:creationId xmlns:a16="http://schemas.microsoft.com/office/drawing/2014/main" id="{4AC3887C-2C98-8F42-83EB-956926CEC822}"/>
              </a:ext>
            </a:extLst>
          </p:cNvPr>
          <p:cNvPicPr>
            <a:picLocks noChangeAspect="1"/>
          </p:cNvPicPr>
          <p:nvPr/>
        </p:nvPicPr>
        <p:blipFill>
          <a:blip r:embed="rId3"/>
          <a:stretch>
            <a:fillRect/>
          </a:stretch>
        </p:blipFill>
        <p:spPr>
          <a:xfrm>
            <a:off x="2438399" y="1443535"/>
            <a:ext cx="8839201" cy="4757238"/>
          </a:xfrm>
          <a:prstGeom prst="rect">
            <a:avLst/>
          </a:prstGeom>
        </p:spPr>
      </p:pic>
      <p:sp>
        <p:nvSpPr>
          <p:cNvPr id="8" name="Oval 7">
            <a:extLst>
              <a:ext uri="{FF2B5EF4-FFF2-40B4-BE49-F238E27FC236}">
                <a16:creationId xmlns:a16="http://schemas.microsoft.com/office/drawing/2014/main" id="{77F8587C-A9C8-604F-BD7A-D8E225ED6275}"/>
              </a:ext>
            </a:extLst>
          </p:cNvPr>
          <p:cNvSpPr/>
          <p:nvPr/>
        </p:nvSpPr>
        <p:spPr>
          <a:xfrm>
            <a:off x="10700083" y="6128085"/>
            <a:ext cx="120316" cy="28875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val 8">
            <a:extLst>
              <a:ext uri="{FF2B5EF4-FFF2-40B4-BE49-F238E27FC236}">
                <a16:creationId xmlns:a16="http://schemas.microsoft.com/office/drawing/2014/main" id="{A846B5C3-BA12-F846-9475-FE874721B019}"/>
              </a:ext>
            </a:extLst>
          </p:cNvPr>
          <p:cNvSpPr/>
          <p:nvPr/>
        </p:nvSpPr>
        <p:spPr>
          <a:xfrm>
            <a:off x="9368589" y="2117559"/>
            <a:ext cx="1909011" cy="1620254"/>
          </a:xfrm>
          <a:prstGeom prst="ellipse">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Box 9">
            <a:extLst>
              <a:ext uri="{FF2B5EF4-FFF2-40B4-BE49-F238E27FC236}">
                <a16:creationId xmlns:a16="http://schemas.microsoft.com/office/drawing/2014/main" id="{1B57D1A7-5D33-3849-89DC-0614224859EF}"/>
              </a:ext>
            </a:extLst>
          </p:cNvPr>
          <p:cNvSpPr txBox="1"/>
          <p:nvPr/>
        </p:nvSpPr>
        <p:spPr>
          <a:xfrm>
            <a:off x="9764135" y="6078289"/>
            <a:ext cx="1992212" cy="338554"/>
          </a:xfrm>
          <a:prstGeom prst="rect">
            <a:avLst/>
          </a:prstGeom>
          <a:noFill/>
        </p:spPr>
        <p:txBody>
          <a:bodyPr wrap="none" rtlCol="0">
            <a:spAutoFit/>
          </a:bodyPr>
          <a:lstStyle/>
          <a:p>
            <a:r>
              <a:rPr lang="en-GB" sz="1600" i="1" dirty="0"/>
              <a:t>Source: UNE (2019)</a:t>
            </a:r>
          </a:p>
        </p:txBody>
      </p:sp>
      <p:sp>
        <p:nvSpPr>
          <p:cNvPr id="16" name="Rectangle 15">
            <a:extLst>
              <a:ext uri="{FF2B5EF4-FFF2-40B4-BE49-F238E27FC236}">
                <a16:creationId xmlns:a16="http://schemas.microsoft.com/office/drawing/2014/main" id="{D9313D95-18F8-4741-8F6A-0463232AE3A9}"/>
              </a:ext>
            </a:extLst>
          </p:cNvPr>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17" name="Rectangle 16">
            <a:extLst>
              <a:ext uri="{FF2B5EF4-FFF2-40B4-BE49-F238E27FC236}">
                <a16:creationId xmlns:a16="http://schemas.microsoft.com/office/drawing/2014/main" id="{29560220-EC6C-BD41-9261-F67F20CE5C10}"/>
              </a:ext>
            </a:extLst>
          </p:cNvPr>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8" name="Rectangle 17">
            <a:extLst>
              <a:ext uri="{FF2B5EF4-FFF2-40B4-BE49-F238E27FC236}">
                <a16:creationId xmlns:a16="http://schemas.microsoft.com/office/drawing/2014/main" id="{682C9D0C-88AF-1A4A-8ED4-207582A30582}"/>
              </a:ext>
            </a:extLst>
          </p:cNvPr>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9" name="Rectangle 18">
            <a:extLst>
              <a:ext uri="{FF2B5EF4-FFF2-40B4-BE49-F238E27FC236}">
                <a16:creationId xmlns:a16="http://schemas.microsoft.com/office/drawing/2014/main" id="{00159FC0-30A2-2C4F-ABB7-63D8653FB6B3}"/>
              </a:ext>
            </a:extLst>
          </p:cNvPr>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20" name="Rectangle 19">
            <a:extLst>
              <a:ext uri="{FF2B5EF4-FFF2-40B4-BE49-F238E27FC236}">
                <a16:creationId xmlns:a16="http://schemas.microsoft.com/office/drawing/2014/main" id="{BDC019E7-2E18-744D-A959-B494A713B9D8}"/>
              </a:ext>
            </a:extLst>
          </p:cNvPr>
          <p:cNvSpPr/>
          <p:nvPr/>
        </p:nvSpPr>
        <p:spPr>
          <a:xfrm>
            <a:off x="3048" y="5543548"/>
            <a:ext cx="1901952" cy="13144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eaLnBrk="1" hangingPunct="1">
              <a:defRPr/>
            </a:pPr>
            <a:r>
              <a:rPr lang="en-US" dirty="0"/>
              <a:t>Role of critical raw materials</a:t>
            </a:r>
          </a:p>
        </p:txBody>
      </p:sp>
      <p:sp>
        <p:nvSpPr>
          <p:cNvPr id="21" name="TextBox 20">
            <a:extLst>
              <a:ext uri="{FF2B5EF4-FFF2-40B4-BE49-F238E27FC236}">
                <a16:creationId xmlns:a16="http://schemas.microsoft.com/office/drawing/2014/main" id="{F785EC0E-E23C-AB4B-BAAB-08759BE8207F}"/>
              </a:ext>
            </a:extLst>
          </p:cNvPr>
          <p:cNvSpPr txBox="1"/>
          <p:nvPr/>
        </p:nvSpPr>
        <p:spPr>
          <a:xfrm>
            <a:off x="8077200" y="4796118"/>
            <a:ext cx="3746144" cy="646331"/>
          </a:xfrm>
          <a:prstGeom prst="rect">
            <a:avLst/>
          </a:prstGeom>
          <a:noFill/>
          <a:ln>
            <a:noFill/>
          </a:ln>
        </p:spPr>
        <p:txBody>
          <a:bodyPr wrap="square" rtlCol="0">
            <a:spAutoFit/>
          </a:bodyPr>
          <a:lstStyle/>
          <a:p>
            <a:r>
              <a:rPr lang="en-GB" b="1" dirty="0">
                <a:solidFill>
                  <a:schemeClr val="tx2"/>
                </a:solidFill>
              </a:rPr>
              <a:t>Way how CRM are part of the life cycle impact assessment</a:t>
            </a:r>
          </a:p>
        </p:txBody>
      </p:sp>
      <p:cxnSp>
        <p:nvCxnSpPr>
          <p:cNvPr id="6" name="Straight Arrow Connector 5">
            <a:extLst>
              <a:ext uri="{FF2B5EF4-FFF2-40B4-BE49-F238E27FC236}">
                <a16:creationId xmlns:a16="http://schemas.microsoft.com/office/drawing/2014/main" id="{3E99E1F9-D46D-834D-8F4E-B2498C4898BF}"/>
              </a:ext>
            </a:extLst>
          </p:cNvPr>
          <p:cNvCxnSpPr>
            <a:cxnSpLocks/>
          </p:cNvCxnSpPr>
          <p:nvPr/>
        </p:nvCxnSpPr>
        <p:spPr>
          <a:xfrm>
            <a:off x="10323094" y="3737813"/>
            <a:ext cx="0" cy="10511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4" name="Picture 9">
            <a:extLst>
              <a:ext uri="{FF2B5EF4-FFF2-40B4-BE49-F238E27FC236}">
                <a16:creationId xmlns:a16="http://schemas.microsoft.com/office/drawing/2014/main" id="{B9752AFC-755D-42E2-94DC-E55E916079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5" name="Picture 10">
            <a:extLst>
              <a:ext uri="{FF2B5EF4-FFF2-40B4-BE49-F238E27FC236}">
                <a16:creationId xmlns:a16="http://schemas.microsoft.com/office/drawing/2014/main" id="{58FCF2C2-21AF-47E7-B05B-038968AF9D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905877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4DD93-4472-FB44-B896-500ACE630B85}"/>
              </a:ext>
            </a:extLst>
          </p:cNvPr>
          <p:cNvSpPr>
            <a:spLocks noGrp="1"/>
          </p:cNvSpPr>
          <p:nvPr>
            <p:ph type="title"/>
          </p:nvPr>
        </p:nvSpPr>
        <p:spPr>
          <a:xfrm>
            <a:off x="2591490" y="392439"/>
            <a:ext cx="9144000" cy="990600"/>
          </a:xfrm>
        </p:spPr>
        <p:txBody>
          <a:bodyPr>
            <a:noAutofit/>
          </a:bodyPr>
          <a:lstStyle/>
          <a:p>
            <a:pPr algn="ctr"/>
            <a:r>
              <a:rPr lang="en-GB" sz="3600" b="0" dirty="0">
                <a:solidFill>
                  <a:schemeClr val="accent2"/>
                </a:solidFill>
              </a:rPr>
              <a:t>Which Raw Materials are critical in line with the SDGs and what is the link to CE?</a:t>
            </a:r>
          </a:p>
        </p:txBody>
      </p:sp>
      <p:sp>
        <p:nvSpPr>
          <p:cNvPr id="4" name="TextBox 3">
            <a:extLst>
              <a:ext uri="{FF2B5EF4-FFF2-40B4-BE49-F238E27FC236}">
                <a16:creationId xmlns:a16="http://schemas.microsoft.com/office/drawing/2014/main" id="{E505C901-D9A8-6F41-BB66-E26A21464E04}"/>
              </a:ext>
            </a:extLst>
          </p:cNvPr>
          <p:cNvSpPr txBox="1"/>
          <p:nvPr/>
        </p:nvSpPr>
        <p:spPr>
          <a:xfrm>
            <a:off x="2137103" y="0"/>
            <a:ext cx="5735782" cy="369332"/>
          </a:xfrm>
          <a:prstGeom prst="rect">
            <a:avLst/>
          </a:prstGeom>
          <a:noFill/>
        </p:spPr>
        <p:txBody>
          <a:bodyPr wrap="square" rtlCol="0">
            <a:spAutoFit/>
          </a:bodyPr>
          <a:lstStyle/>
          <a:p>
            <a:r>
              <a:rPr lang="en-GB" dirty="0">
                <a:solidFill>
                  <a:schemeClr val="bg1"/>
                </a:solidFill>
              </a:rPr>
              <a:t>2nd IRTC Round Table, Oct 9, 2018, Tokyo</a:t>
            </a:r>
          </a:p>
        </p:txBody>
      </p:sp>
      <p:pic>
        <p:nvPicPr>
          <p:cNvPr id="6" name="Picture 5">
            <a:extLst>
              <a:ext uri="{FF2B5EF4-FFF2-40B4-BE49-F238E27FC236}">
                <a16:creationId xmlns:a16="http://schemas.microsoft.com/office/drawing/2014/main" id="{942E93D3-EBA5-7042-8C5F-C2AAB37E8477}"/>
              </a:ext>
            </a:extLst>
          </p:cNvPr>
          <p:cNvPicPr>
            <a:picLocks noChangeAspect="1"/>
          </p:cNvPicPr>
          <p:nvPr/>
        </p:nvPicPr>
        <p:blipFill>
          <a:blip r:embed="rId3"/>
          <a:stretch>
            <a:fillRect/>
          </a:stretch>
        </p:blipFill>
        <p:spPr>
          <a:xfrm>
            <a:off x="1349893" y="4875489"/>
            <a:ext cx="5813597" cy="1082051"/>
          </a:xfrm>
          <a:prstGeom prst="rect">
            <a:avLst/>
          </a:prstGeom>
        </p:spPr>
      </p:pic>
      <p:pic>
        <p:nvPicPr>
          <p:cNvPr id="9" name="Picture 8">
            <a:extLst>
              <a:ext uri="{FF2B5EF4-FFF2-40B4-BE49-F238E27FC236}">
                <a16:creationId xmlns:a16="http://schemas.microsoft.com/office/drawing/2014/main" id="{8E045499-D4B9-B546-92FC-22D0F93B87FF}"/>
              </a:ext>
            </a:extLst>
          </p:cNvPr>
          <p:cNvPicPr>
            <a:picLocks noChangeAspect="1"/>
          </p:cNvPicPr>
          <p:nvPr/>
        </p:nvPicPr>
        <p:blipFill>
          <a:blip r:embed="rId4"/>
          <a:stretch>
            <a:fillRect/>
          </a:stretch>
        </p:blipFill>
        <p:spPr>
          <a:xfrm>
            <a:off x="7318358" y="3637524"/>
            <a:ext cx="3899579" cy="2690662"/>
          </a:xfrm>
          <a:prstGeom prst="rect">
            <a:avLst/>
          </a:prstGeom>
        </p:spPr>
      </p:pic>
      <p:sp>
        <p:nvSpPr>
          <p:cNvPr id="10" name="Curved Down Arrow 9">
            <a:extLst>
              <a:ext uri="{FF2B5EF4-FFF2-40B4-BE49-F238E27FC236}">
                <a16:creationId xmlns:a16="http://schemas.microsoft.com/office/drawing/2014/main" id="{787D091E-E915-A445-BDD8-1726B71B73F9}"/>
              </a:ext>
            </a:extLst>
          </p:cNvPr>
          <p:cNvSpPr/>
          <p:nvPr/>
        </p:nvSpPr>
        <p:spPr>
          <a:xfrm rot="18405424">
            <a:off x="5652162" y="3980251"/>
            <a:ext cx="3505896" cy="1403499"/>
          </a:xfrm>
          <a:prstGeom prst="curvedDownArrow">
            <a:avLst>
              <a:gd name="adj1" fmla="val 25000"/>
              <a:gd name="adj2" fmla="val 40331"/>
              <a:gd name="adj3" fmla="val 229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13" name="Picture 12">
            <a:extLst>
              <a:ext uri="{FF2B5EF4-FFF2-40B4-BE49-F238E27FC236}">
                <a16:creationId xmlns:a16="http://schemas.microsoft.com/office/drawing/2014/main" id="{50C942CF-78C8-7842-B31A-20913ADF2102}"/>
              </a:ext>
            </a:extLst>
          </p:cNvPr>
          <p:cNvPicPr>
            <a:picLocks noChangeAspect="1"/>
          </p:cNvPicPr>
          <p:nvPr/>
        </p:nvPicPr>
        <p:blipFill>
          <a:blip r:embed="rId5"/>
          <a:stretch>
            <a:fillRect/>
          </a:stretch>
        </p:blipFill>
        <p:spPr>
          <a:xfrm>
            <a:off x="6698558" y="1824450"/>
            <a:ext cx="4370811" cy="1431611"/>
          </a:xfrm>
          <a:prstGeom prst="rect">
            <a:avLst/>
          </a:prstGeom>
        </p:spPr>
      </p:pic>
      <p:pic>
        <p:nvPicPr>
          <p:cNvPr id="15" name="Picture 14">
            <a:extLst>
              <a:ext uri="{FF2B5EF4-FFF2-40B4-BE49-F238E27FC236}">
                <a16:creationId xmlns:a16="http://schemas.microsoft.com/office/drawing/2014/main" id="{DB7EAC3F-8FA0-4643-8329-2FC1BD8E3638}"/>
              </a:ext>
            </a:extLst>
          </p:cNvPr>
          <p:cNvPicPr>
            <a:picLocks noChangeAspect="1"/>
          </p:cNvPicPr>
          <p:nvPr/>
        </p:nvPicPr>
        <p:blipFill>
          <a:blip r:embed="rId6"/>
          <a:stretch>
            <a:fillRect/>
          </a:stretch>
        </p:blipFill>
        <p:spPr>
          <a:xfrm>
            <a:off x="2142008" y="2580516"/>
            <a:ext cx="4741772" cy="1533509"/>
          </a:xfrm>
          <a:prstGeom prst="rect">
            <a:avLst/>
          </a:prstGeom>
        </p:spPr>
      </p:pic>
      <p:sp>
        <p:nvSpPr>
          <p:cNvPr id="16" name="Oval 15">
            <a:extLst>
              <a:ext uri="{FF2B5EF4-FFF2-40B4-BE49-F238E27FC236}">
                <a16:creationId xmlns:a16="http://schemas.microsoft.com/office/drawing/2014/main" id="{01213855-1B07-CB47-AB17-291A5CD7E16D}"/>
              </a:ext>
            </a:extLst>
          </p:cNvPr>
          <p:cNvSpPr/>
          <p:nvPr/>
        </p:nvSpPr>
        <p:spPr>
          <a:xfrm>
            <a:off x="5548328" y="3142949"/>
            <a:ext cx="1095344" cy="109204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Oval 10">
            <a:extLst>
              <a:ext uri="{FF2B5EF4-FFF2-40B4-BE49-F238E27FC236}">
                <a16:creationId xmlns:a16="http://schemas.microsoft.com/office/drawing/2014/main" id="{433D8DD2-6A40-0A47-A1F0-53CC5564CBD5}"/>
              </a:ext>
            </a:extLst>
          </p:cNvPr>
          <p:cNvSpPr/>
          <p:nvPr/>
        </p:nvSpPr>
        <p:spPr>
          <a:xfrm>
            <a:off x="2347601" y="3136190"/>
            <a:ext cx="1029718" cy="11297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4" name="Oval 13">
            <a:extLst>
              <a:ext uri="{FF2B5EF4-FFF2-40B4-BE49-F238E27FC236}">
                <a16:creationId xmlns:a16="http://schemas.microsoft.com/office/drawing/2014/main" id="{9313FFD7-C4C0-7649-912A-21DB14BD726A}"/>
              </a:ext>
            </a:extLst>
          </p:cNvPr>
          <p:cNvSpPr/>
          <p:nvPr/>
        </p:nvSpPr>
        <p:spPr>
          <a:xfrm>
            <a:off x="10298518" y="2338038"/>
            <a:ext cx="825714" cy="75263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Oval 16">
            <a:extLst>
              <a:ext uri="{FF2B5EF4-FFF2-40B4-BE49-F238E27FC236}">
                <a16:creationId xmlns:a16="http://schemas.microsoft.com/office/drawing/2014/main" id="{D24856E9-BD87-AE46-BDC7-791EE802D7F5}"/>
              </a:ext>
            </a:extLst>
          </p:cNvPr>
          <p:cNvSpPr/>
          <p:nvPr/>
        </p:nvSpPr>
        <p:spPr>
          <a:xfrm>
            <a:off x="9070591" y="3813131"/>
            <a:ext cx="2147346" cy="25252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extBox 2">
            <a:extLst>
              <a:ext uri="{FF2B5EF4-FFF2-40B4-BE49-F238E27FC236}">
                <a16:creationId xmlns:a16="http://schemas.microsoft.com/office/drawing/2014/main" id="{B157301B-AF73-4141-AC8D-556C6E0476AB}"/>
              </a:ext>
            </a:extLst>
          </p:cNvPr>
          <p:cNvSpPr txBox="1"/>
          <p:nvPr/>
        </p:nvSpPr>
        <p:spPr>
          <a:xfrm>
            <a:off x="6299087" y="3151934"/>
            <a:ext cx="5203669" cy="461665"/>
          </a:xfrm>
          <a:prstGeom prst="rect">
            <a:avLst/>
          </a:prstGeom>
          <a:noFill/>
        </p:spPr>
        <p:txBody>
          <a:bodyPr wrap="none" rtlCol="0">
            <a:spAutoFit/>
          </a:bodyPr>
          <a:lstStyle/>
          <a:p>
            <a:r>
              <a:rPr lang="en-US" sz="2400" b="1" dirty="0"/>
              <a:t>Low carbon and RE technologies</a:t>
            </a:r>
          </a:p>
        </p:txBody>
      </p:sp>
      <p:sp>
        <p:nvSpPr>
          <p:cNvPr id="19" name="TextBox 18">
            <a:extLst>
              <a:ext uri="{FF2B5EF4-FFF2-40B4-BE49-F238E27FC236}">
                <a16:creationId xmlns:a16="http://schemas.microsoft.com/office/drawing/2014/main" id="{30273095-CAF3-EC4F-9E65-AF0C83044D7E}"/>
              </a:ext>
            </a:extLst>
          </p:cNvPr>
          <p:cNvSpPr txBox="1"/>
          <p:nvPr/>
        </p:nvSpPr>
        <p:spPr>
          <a:xfrm>
            <a:off x="3866614" y="1846156"/>
            <a:ext cx="2067868" cy="1200329"/>
          </a:xfrm>
          <a:prstGeom prst="rect">
            <a:avLst/>
          </a:prstGeom>
          <a:noFill/>
        </p:spPr>
        <p:txBody>
          <a:bodyPr wrap="square" rtlCol="0">
            <a:spAutoFit/>
          </a:bodyPr>
          <a:lstStyle/>
          <a:p>
            <a:pPr algn="ctr"/>
            <a:r>
              <a:rPr lang="en-US" sz="2400" b="1" dirty="0"/>
              <a:t>Raw Materials</a:t>
            </a:r>
          </a:p>
          <a:p>
            <a:pPr algn="ctr"/>
            <a:r>
              <a:rPr lang="en-US" sz="2400" b="1" dirty="0"/>
              <a:t>for </a:t>
            </a:r>
          </a:p>
        </p:txBody>
      </p:sp>
      <p:sp>
        <p:nvSpPr>
          <p:cNvPr id="22" name="Oval 21">
            <a:extLst>
              <a:ext uri="{FF2B5EF4-FFF2-40B4-BE49-F238E27FC236}">
                <a16:creationId xmlns:a16="http://schemas.microsoft.com/office/drawing/2014/main" id="{2EDC893F-3107-DA4F-A7E4-21FAD6BED820}"/>
              </a:ext>
            </a:extLst>
          </p:cNvPr>
          <p:cNvSpPr/>
          <p:nvPr/>
        </p:nvSpPr>
        <p:spPr>
          <a:xfrm>
            <a:off x="2252340" y="2570341"/>
            <a:ext cx="1029718" cy="1129733"/>
          </a:xfrm>
          <a:prstGeom prst="ellipse">
            <a:avLst/>
          </a:prstGeom>
          <a:noFill/>
          <a:ln w="571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Curved Down Arrow 20">
            <a:extLst>
              <a:ext uri="{FF2B5EF4-FFF2-40B4-BE49-F238E27FC236}">
                <a16:creationId xmlns:a16="http://schemas.microsoft.com/office/drawing/2014/main" id="{A2962EA0-F4EA-A348-9190-F6ED98DDB7C8}"/>
              </a:ext>
            </a:extLst>
          </p:cNvPr>
          <p:cNvSpPr/>
          <p:nvPr/>
        </p:nvSpPr>
        <p:spPr>
          <a:xfrm rot="21344168">
            <a:off x="3110877" y="1873102"/>
            <a:ext cx="3682231" cy="1242269"/>
          </a:xfrm>
          <a:prstGeom prst="curvedDownArrow">
            <a:avLst>
              <a:gd name="adj1" fmla="val 25000"/>
              <a:gd name="adj2" fmla="val 40331"/>
              <a:gd name="adj3" fmla="val 22910"/>
            </a:avLst>
          </a:prstGeom>
          <a:solidFill>
            <a:schemeClr val="accent3"/>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3" name="TextBox 22">
            <a:extLst>
              <a:ext uri="{FF2B5EF4-FFF2-40B4-BE49-F238E27FC236}">
                <a16:creationId xmlns:a16="http://schemas.microsoft.com/office/drawing/2014/main" id="{6438EA32-7FE8-7448-B29F-EB18C0CFF115}"/>
              </a:ext>
            </a:extLst>
          </p:cNvPr>
          <p:cNvSpPr txBox="1"/>
          <p:nvPr/>
        </p:nvSpPr>
        <p:spPr>
          <a:xfrm>
            <a:off x="3423597" y="3975310"/>
            <a:ext cx="1986442" cy="830997"/>
          </a:xfrm>
          <a:prstGeom prst="rect">
            <a:avLst/>
          </a:prstGeom>
          <a:noFill/>
        </p:spPr>
        <p:txBody>
          <a:bodyPr wrap="none" rtlCol="0">
            <a:spAutoFit/>
          </a:bodyPr>
          <a:lstStyle/>
          <a:p>
            <a:pPr algn="ctr"/>
            <a:r>
              <a:rPr lang="en-US" sz="2400" b="1" dirty="0"/>
              <a:t>with</a:t>
            </a:r>
          </a:p>
          <a:p>
            <a:pPr algn="ctr"/>
            <a:r>
              <a:rPr lang="en-US" sz="2400" b="1" dirty="0"/>
              <a:t>Supply Risk</a:t>
            </a:r>
          </a:p>
        </p:txBody>
      </p:sp>
      <p:sp>
        <p:nvSpPr>
          <p:cNvPr id="24" name="Oval 23">
            <a:extLst>
              <a:ext uri="{FF2B5EF4-FFF2-40B4-BE49-F238E27FC236}">
                <a16:creationId xmlns:a16="http://schemas.microsoft.com/office/drawing/2014/main" id="{08FCF541-D6A4-7A4C-9BFA-59F8CDF9BF19}"/>
              </a:ext>
            </a:extLst>
          </p:cNvPr>
          <p:cNvSpPr/>
          <p:nvPr/>
        </p:nvSpPr>
        <p:spPr>
          <a:xfrm>
            <a:off x="2767199" y="4821597"/>
            <a:ext cx="535355" cy="64018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TextBox 6">
            <a:extLst>
              <a:ext uri="{FF2B5EF4-FFF2-40B4-BE49-F238E27FC236}">
                <a16:creationId xmlns:a16="http://schemas.microsoft.com/office/drawing/2014/main" id="{E7B70C74-9B01-E14E-8544-860D4A0F996B}"/>
              </a:ext>
            </a:extLst>
          </p:cNvPr>
          <p:cNvSpPr txBox="1"/>
          <p:nvPr/>
        </p:nvSpPr>
        <p:spPr>
          <a:xfrm>
            <a:off x="2162768" y="1856889"/>
            <a:ext cx="1351652" cy="646331"/>
          </a:xfrm>
          <a:prstGeom prst="rect">
            <a:avLst/>
          </a:prstGeom>
          <a:noFill/>
          <a:ln>
            <a:noFill/>
          </a:ln>
        </p:spPr>
        <p:txBody>
          <a:bodyPr wrap="none" rtlCol="0">
            <a:spAutoFit/>
          </a:bodyPr>
          <a:lstStyle/>
          <a:p>
            <a:pPr algn="ctr"/>
            <a:r>
              <a:rPr lang="en-GB" b="1" dirty="0">
                <a:solidFill>
                  <a:schemeClr val="bg1"/>
                </a:solidFill>
                <a:highlight>
                  <a:srgbClr val="000000"/>
                </a:highlight>
              </a:rPr>
              <a:t>Economic </a:t>
            </a:r>
            <a:br>
              <a:rPr lang="en-GB" b="1" dirty="0">
                <a:solidFill>
                  <a:schemeClr val="bg1"/>
                </a:solidFill>
                <a:highlight>
                  <a:srgbClr val="000000"/>
                </a:highlight>
              </a:rPr>
            </a:br>
            <a:r>
              <a:rPr lang="en-GB" b="1" dirty="0">
                <a:solidFill>
                  <a:schemeClr val="bg1"/>
                </a:solidFill>
                <a:highlight>
                  <a:srgbClr val="000000"/>
                </a:highlight>
              </a:rPr>
              <a:t>growth</a:t>
            </a:r>
          </a:p>
        </p:txBody>
      </p:sp>
      <p:sp>
        <p:nvSpPr>
          <p:cNvPr id="29" name="Rectangle 28">
            <a:extLst>
              <a:ext uri="{FF2B5EF4-FFF2-40B4-BE49-F238E27FC236}">
                <a16:creationId xmlns:a16="http://schemas.microsoft.com/office/drawing/2014/main" id="{02458DD9-C98E-124F-85B9-DC28EC2E326A}"/>
              </a:ext>
            </a:extLst>
          </p:cNvPr>
          <p:cNvSpPr/>
          <p:nvPr/>
        </p:nvSpPr>
        <p:spPr>
          <a:xfrm>
            <a:off x="0" y="2"/>
            <a:ext cx="1905000" cy="13144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Problem-setting</a:t>
            </a:r>
          </a:p>
        </p:txBody>
      </p:sp>
      <p:sp>
        <p:nvSpPr>
          <p:cNvPr id="30" name="Rectangle 29">
            <a:extLst>
              <a:ext uri="{FF2B5EF4-FFF2-40B4-BE49-F238E27FC236}">
                <a16:creationId xmlns:a16="http://schemas.microsoft.com/office/drawing/2014/main" id="{110E4BB6-E6B1-6044-B3E7-2D98BFD9B8B6}"/>
              </a:ext>
            </a:extLst>
          </p:cNvPr>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31" name="Rectangle 30">
            <a:extLst>
              <a:ext uri="{FF2B5EF4-FFF2-40B4-BE49-F238E27FC236}">
                <a16:creationId xmlns:a16="http://schemas.microsoft.com/office/drawing/2014/main" id="{B543BCDD-BCC1-A748-A836-7D381E71BEEC}"/>
              </a:ext>
            </a:extLst>
          </p:cNvPr>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32" name="Rectangle 31">
            <a:extLst>
              <a:ext uri="{FF2B5EF4-FFF2-40B4-BE49-F238E27FC236}">
                <a16:creationId xmlns:a16="http://schemas.microsoft.com/office/drawing/2014/main" id="{513DD06A-0188-3348-9BA6-988E0036A4D9}"/>
              </a:ext>
            </a:extLst>
          </p:cNvPr>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33" name="Rectangle 32">
            <a:extLst>
              <a:ext uri="{FF2B5EF4-FFF2-40B4-BE49-F238E27FC236}">
                <a16:creationId xmlns:a16="http://schemas.microsoft.com/office/drawing/2014/main" id="{DE227E08-C98F-1544-B9CB-08CA6A7DAAFA}"/>
              </a:ext>
            </a:extLst>
          </p:cNvPr>
          <p:cNvSpPr/>
          <p:nvPr/>
        </p:nvSpPr>
        <p:spPr>
          <a:xfrm>
            <a:off x="3048" y="5543548"/>
            <a:ext cx="1901952" cy="131445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eaLnBrk="1" hangingPunct="1">
              <a:defRPr/>
            </a:pPr>
            <a:r>
              <a:rPr lang="en-US" dirty="0"/>
              <a:t>Role of critical raw materials</a:t>
            </a:r>
          </a:p>
        </p:txBody>
      </p:sp>
      <p:pic>
        <p:nvPicPr>
          <p:cNvPr id="25" name="Picture 9">
            <a:extLst>
              <a:ext uri="{FF2B5EF4-FFF2-40B4-BE49-F238E27FC236}">
                <a16:creationId xmlns:a16="http://schemas.microsoft.com/office/drawing/2014/main" id="{B00219B5-0C95-4C63-9B9E-FD2F32A534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26" name="Picture 10">
            <a:extLst>
              <a:ext uri="{FF2B5EF4-FFF2-40B4-BE49-F238E27FC236}">
                <a16:creationId xmlns:a16="http://schemas.microsoft.com/office/drawing/2014/main" id="{0C91CC41-4570-4194-9FA8-1BE1A284AD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extLst>
      <p:ext uri="{BB962C8B-B14F-4D97-AF65-F5344CB8AC3E}">
        <p14:creationId xmlns:p14="http://schemas.microsoft.com/office/powerpoint/2010/main" val="34462719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7D87C-1DBB-344D-8D6D-EF3CB7B3D783}"/>
              </a:ext>
            </a:extLst>
          </p:cNvPr>
          <p:cNvSpPr>
            <a:spLocks noGrp="1"/>
          </p:cNvSpPr>
          <p:nvPr>
            <p:ph type="title"/>
          </p:nvPr>
        </p:nvSpPr>
        <p:spPr>
          <a:xfrm>
            <a:off x="1544108" y="-196850"/>
            <a:ext cx="9103784" cy="1143000"/>
          </a:xfrm>
        </p:spPr>
        <p:txBody>
          <a:bodyPr/>
          <a:lstStyle/>
          <a:p>
            <a:r>
              <a:rPr lang="fr-FR" sz="3600" b="0" dirty="0">
                <a:solidFill>
                  <a:schemeClr val="accent2"/>
                </a:solidFill>
              </a:rPr>
              <a:t>Conclusions</a:t>
            </a:r>
          </a:p>
        </p:txBody>
      </p:sp>
      <p:sp>
        <p:nvSpPr>
          <p:cNvPr id="3" name="Content Placeholder 2">
            <a:extLst>
              <a:ext uri="{FF2B5EF4-FFF2-40B4-BE49-F238E27FC236}">
                <a16:creationId xmlns:a16="http://schemas.microsoft.com/office/drawing/2014/main" id="{CEE0A4F8-7BD8-CC48-8E1E-44B7A3EB679D}"/>
              </a:ext>
            </a:extLst>
          </p:cNvPr>
          <p:cNvSpPr>
            <a:spLocks noGrp="1"/>
          </p:cNvSpPr>
          <p:nvPr>
            <p:ph idx="1"/>
          </p:nvPr>
        </p:nvSpPr>
        <p:spPr>
          <a:xfrm>
            <a:off x="463062" y="682625"/>
            <a:ext cx="11728938" cy="5492750"/>
          </a:xfrm>
        </p:spPr>
        <p:txBody>
          <a:bodyPr/>
          <a:lstStyle/>
          <a:p>
            <a:r>
              <a:rPr lang="en-GB" sz="2800" dirty="0"/>
              <a:t>Sustainable development is from a resource efficiency point of view about double-decoupling resource use and environmental impacts from economic growth and human well-being.</a:t>
            </a:r>
          </a:p>
          <a:p>
            <a:r>
              <a:rPr lang="en-GB" sz="2800" dirty="0"/>
              <a:t>CRMs have a key role to play in order to allow for resource efficient technologies and decoupling.</a:t>
            </a:r>
          </a:p>
          <a:p>
            <a:r>
              <a:rPr lang="en-GB" sz="2800" dirty="0"/>
              <a:t>The circular economy is a mitigation strategy for CRMs.</a:t>
            </a:r>
          </a:p>
          <a:p>
            <a:r>
              <a:rPr lang="en-GB" sz="2800" dirty="0"/>
              <a:t>SDGs can be classified in economic, social and environmental cluster. The open question is whether CRMs are mostly contributing to economic growth or through its use in cleantech to climate action.</a:t>
            </a:r>
          </a:p>
          <a:p>
            <a:r>
              <a:rPr lang="en-GB" sz="2800" dirty="0"/>
              <a:t>Identifying which materials are critical for achieving social SGDs (e.g. access to clean energy and housing), the creation of jobs and infrastructure in developing countries is an area that needs further consideration.</a:t>
            </a:r>
          </a:p>
          <a:p>
            <a:endParaRPr lang="en-GB" dirty="0"/>
          </a:p>
        </p:txBody>
      </p:sp>
      <p:sp>
        <p:nvSpPr>
          <p:cNvPr id="4" name="Slide Number Placeholder 3">
            <a:extLst>
              <a:ext uri="{FF2B5EF4-FFF2-40B4-BE49-F238E27FC236}">
                <a16:creationId xmlns:a16="http://schemas.microsoft.com/office/drawing/2014/main" id="{BEC2F273-8D4B-3E46-985B-33297355D4C2}"/>
              </a:ext>
            </a:extLst>
          </p:cNvPr>
          <p:cNvSpPr>
            <a:spLocks noGrp="1"/>
          </p:cNvSpPr>
          <p:nvPr>
            <p:ph type="sldNum" sz="quarter" idx="12"/>
          </p:nvPr>
        </p:nvSpPr>
        <p:spPr/>
        <p:txBody>
          <a:bodyPr/>
          <a:lstStyle/>
          <a:p>
            <a:pPr>
              <a:defRPr/>
            </a:pPr>
            <a:fld id="{D0734138-17A1-7049-A855-81525DA032A1}" type="slidenum">
              <a:rPr lang="fr-FR" smtClean="0"/>
              <a:pPr>
                <a:defRPr/>
              </a:pPr>
              <a:t>45</a:t>
            </a:fld>
            <a:endParaRPr lang="fr-FR" dirty="0"/>
          </a:p>
        </p:txBody>
      </p:sp>
      <p:pic>
        <p:nvPicPr>
          <p:cNvPr id="5" name="Picture 9">
            <a:extLst>
              <a:ext uri="{FF2B5EF4-FFF2-40B4-BE49-F238E27FC236}">
                <a16:creationId xmlns:a16="http://schemas.microsoft.com/office/drawing/2014/main" id="{D340C9C1-D6FC-47DB-B485-E875C41A59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357670"/>
            <a:ext cx="1449647" cy="491975"/>
          </a:xfrm>
          <a:prstGeom prst="rect">
            <a:avLst/>
          </a:prstGeom>
        </p:spPr>
      </p:pic>
      <p:pic>
        <p:nvPicPr>
          <p:cNvPr id="6" name="Picture 10">
            <a:extLst>
              <a:ext uri="{FF2B5EF4-FFF2-40B4-BE49-F238E27FC236}">
                <a16:creationId xmlns:a16="http://schemas.microsoft.com/office/drawing/2014/main" id="{81B14392-271A-4DBB-92DD-6BB792BFF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647" y="6369745"/>
            <a:ext cx="5423977" cy="488255"/>
          </a:xfrm>
          <a:prstGeom prst="rect">
            <a:avLst/>
          </a:prstGeom>
        </p:spPr>
      </p:pic>
    </p:spTree>
    <p:extLst>
      <p:ext uri="{BB962C8B-B14F-4D97-AF65-F5344CB8AC3E}">
        <p14:creationId xmlns:p14="http://schemas.microsoft.com/office/powerpoint/2010/main" val="12272465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0" name="Rectangle 9"/>
          <p:cNvSpPr/>
          <p:nvPr/>
        </p:nvSpPr>
        <p:spPr>
          <a:xfrm>
            <a:off x="0" y="5411789"/>
            <a:ext cx="12192000" cy="144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1075" name="Content Placeholder 2"/>
          <p:cNvSpPr txBox="1">
            <a:spLocks/>
          </p:cNvSpPr>
          <p:nvPr/>
        </p:nvSpPr>
        <p:spPr bwMode="auto">
          <a:xfrm>
            <a:off x="1416053" y="1916113"/>
            <a:ext cx="9180513" cy="2736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marL="0" marR="0" lvl="0" indent="0" algn="ctr" defTabSz="914400" rtl="0" eaLnBrk="1" fontAlgn="base" latinLnBrk="0" hangingPunct="1">
              <a:lnSpc>
                <a:spcPct val="80000"/>
              </a:lnSpc>
              <a:spcBef>
                <a:spcPct val="20000"/>
              </a:spcBef>
              <a:spcAft>
                <a:spcPct val="0"/>
              </a:spcAft>
              <a:buClrTx/>
              <a:buSzTx/>
              <a:buFont typeface="Arial" charset="0"/>
              <a:buNone/>
              <a:tabLst/>
              <a:defRPr/>
            </a:pPr>
            <a:r>
              <a:rPr lang="en-US" altLang="en-US" sz="3700" b="1" dirty="0">
                <a:solidFill>
                  <a:srgbClr val="D08D29"/>
                </a:solidFill>
                <a:latin typeface="+mj-lt"/>
                <a:ea typeface="MS PGothic" pitchFamily="34" charset="-128"/>
                <a:cs typeface="+mj-cs"/>
              </a:rPr>
              <a:t>Prof. Dr. Guido Sonnemann </a:t>
            </a:r>
          </a:p>
          <a:p>
            <a:pPr marL="0" marR="0" lvl="0" indent="0" algn="ctr" defTabSz="914400" rtl="0" eaLnBrk="1" fontAlgn="base" latinLnBrk="0" hangingPunct="1">
              <a:lnSpc>
                <a:spcPct val="80000"/>
              </a:lnSpc>
              <a:spcBef>
                <a:spcPct val="20000"/>
              </a:spcBef>
              <a:spcAft>
                <a:spcPct val="0"/>
              </a:spcAft>
              <a:buClrTx/>
              <a:buSzTx/>
              <a:buFont typeface="Arial" charset="0"/>
              <a:buNone/>
              <a:tabLst/>
              <a:defRPr/>
            </a:pPr>
            <a:r>
              <a:rPr kumimoji="0" lang="en-US" altLang="en-US" sz="2100" b="1" i="0" u="sng" strike="noStrike" kern="1200" cap="none" spc="0" normalizeH="0" baseline="0" noProof="0" dirty="0" err="1">
                <a:ln>
                  <a:noFill/>
                </a:ln>
                <a:solidFill>
                  <a:srgbClr val="003399"/>
                </a:solidFill>
                <a:effectLst/>
                <a:uLnTx/>
                <a:uFillTx/>
                <a:latin typeface="Calibri" charset="0"/>
                <a:ea typeface="MS PGothic" charset="-128"/>
                <a:cs typeface="+mn-cs"/>
              </a:rPr>
              <a:t>guido.sonnemann@u-bordeaux.fr</a:t>
            </a:r>
            <a:endParaRPr kumimoji="0" lang="en-US" altLang="en-US" sz="2500" b="1" i="0" u="sng" strike="noStrike" kern="1200" cap="none" spc="0" normalizeH="0" baseline="0" noProof="0" dirty="0">
              <a:ln>
                <a:noFill/>
              </a:ln>
              <a:solidFill>
                <a:srgbClr val="708B39"/>
              </a:solidFill>
              <a:effectLst/>
              <a:uLnTx/>
              <a:uFillTx/>
              <a:latin typeface="Calibri" charset="0"/>
              <a:ea typeface="MS PGothic" charset="-128"/>
              <a:cs typeface="+mn-cs"/>
            </a:endParaRPr>
          </a:p>
          <a:p>
            <a:pPr marL="0" marR="0" lvl="0" indent="0" algn="ctr" defTabSz="914400" rtl="0" eaLnBrk="1" fontAlgn="base" latinLnBrk="0" hangingPunct="1">
              <a:lnSpc>
                <a:spcPct val="80000"/>
              </a:lnSpc>
              <a:spcBef>
                <a:spcPct val="20000"/>
              </a:spcBef>
              <a:spcAft>
                <a:spcPct val="0"/>
              </a:spcAft>
              <a:buClrTx/>
              <a:buSzTx/>
              <a:buFont typeface="Arial" charset="0"/>
              <a:buNone/>
              <a:tabLst/>
              <a:defRPr/>
            </a:pPr>
            <a:r>
              <a:rPr kumimoji="0" lang="en-US" altLang="en-US" sz="2400" b="1" i="0" u="none" strike="noStrike" kern="1200" cap="none" spc="0" normalizeH="0" baseline="0" noProof="0" dirty="0" err="1">
                <a:ln>
                  <a:noFill/>
                </a:ln>
                <a:solidFill>
                  <a:srgbClr val="708B39"/>
                </a:solidFill>
                <a:effectLst/>
                <a:uLnTx/>
                <a:uFillTx/>
                <a:latin typeface="Calibri" charset="0"/>
                <a:ea typeface="MS PGothic" charset="-128"/>
                <a:cs typeface="+mn-cs"/>
              </a:rPr>
              <a:t>CyVi</a:t>
            </a:r>
            <a:endParaRPr kumimoji="0" lang="en-US" altLang="en-US" sz="2400" b="1" i="0" u="none" strike="noStrike" kern="1200" cap="none" spc="0" normalizeH="0" baseline="0" noProof="0" dirty="0">
              <a:ln>
                <a:noFill/>
              </a:ln>
              <a:solidFill>
                <a:srgbClr val="708B39"/>
              </a:solidFill>
              <a:effectLst/>
              <a:uLnTx/>
              <a:uFillTx/>
              <a:latin typeface="Calibri" charset="0"/>
              <a:ea typeface="MS PGothic" charset="-128"/>
              <a:cs typeface="+mn-cs"/>
            </a:endParaRPr>
          </a:p>
          <a:p>
            <a:pPr marL="0" marR="0" lvl="0" indent="0" algn="ctr" defTabSz="914400" rtl="0" eaLnBrk="1" fontAlgn="base" latinLnBrk="0" hangingPunct="1">
              <a:lnSpc>
                <a:spcPct val="80000"/>
              </a:lnSpc>
              <a:spcBef>
                <a:spcPct val="20000"/>
              </a:spcBef>
              <a:spcAft>
                <a:spcPct val="0"/>
              </a:spcAft>
              <a:buClrTx/>
              <a:buSzTx/>
              <a:buFont typeface="Arial" charset="0"/>
              <a:buNone/>
              <a:tabLst/>
              <a:defRPr/>
            </a:pPr>
            <a:r>
              <a:rPr kumimoji="0" lang="en-US" altLang="en-US" sz="1800" b="1" i="0" u="none" strike="noStrike" kern="1200" cap="none" spc="0" normalizeH="0" baseline="0" noProof="0" dirty="0">
                <a:ln>
                  <a:noFill/>
                </a:ln>
                <a:solidFill>
                  <a:srgbClr val="708B39"/>
                </a:solidFill>
                <a:effectLst/>
                <a:uLnTx/>
                <a:uFillTx/>
                <a:latin typeface="Calibri" charset="0"/>
                <a:ea typeface="MS PGothic" charset="-128"/>
                <a:cs typeface="+mn-cs"/>
              </a:rPr>
              <a:t>Groupe de recherche sur </a:t>
            </a:r>
            <a:r>
              <a:rPr kumimoji="0" lang="en-US" altLang="en-US" sz="1800" b="1" i="0" u="none" strike="noStrike" kern="1200" cap="none" spc="0" normalizeH="0" baseline="0" noProof="0" dirty="0" err="1">
                <a:ln>
                  <a:noFill/>
                </a:ln>
                <a:solidFill>
                  <a:srgbClr val="708B39"/>
                </a:solidFill>
                <a:effectLst/>
                <a:uLnTx/>
                <a:uFillTx/>
                <a:latin typeface="Calibri" charset="0"/>
                <a:ea typeface="MS PGothic" charset="-128"/>
                <a:cs typeface="+mn-cs"/>
              </a:rPr>
              <a:t>l</a:t>
            </a:r>
            <a:r>
              <a:rPr kumimoji="0" lang="en-US" altLang="fr-FR" sz="1800" b="1" i="0" u="none" strike="noStrike" kern="1200" cap="none" spc="0" normalizeH="0" baseline="0" noProof="0" dirty="0" err="1">
                <a:ln>
                  <a:noFill/>
                </a:ln>
                <a:solidFill>
                  <a:srgbClr val="708B39"/>
                </a:solidFill>
                <a:effectLst/>
                <a:uLnTx/>
                <a:uFillTx/>
                <a:latin typeface="Calibri" charset="0"/>
                <a:ea typeface="MS PGothic" charset="-128"/>
                <a:cs typeface="+mn-cs"/>
              </a:rPr>
              <a:t>’</a:t>
            </a:r>
            <a:r>
              <a:rPr kumimoji="0" lang="en-US" altLang="en-US" sz="1800" b="1" i="0" u="none" strike="noStrike" kern="1200" cap="none" spc="0" normalizeH="0" baseline="0" noProof="0" dirty="0" err="1">
                <a:ln>
                  <a:noFill/>
                </a:ln>
                <a:solidFill>
                  <a:srgbClr val="708B39"/>
                </a:solidFill>
                <a:effectLst/>
                <a:uLnTx/>
                <a:uFillTx/>
                <a:latin typeface="Calibri" charset="0"/>
                <a:ea typeface="MS PGothic" charset="-128"/>
                <a:cs typeface="+mn-cs"/>
              </a:rPr>
              <a:t>Analyse</a:t>
            </a:r>
            <a:r>
              <a:rPr kumimoji="0" lang="en-US" altLang="en-US" sz="1800" b="1" i="0" u="none" strike="noStrike" kern="1200" cap="none" spc="0" normalizeH="0" baseline="0" noProof="0" dirty="0">
                <a:ln>
                  <a:noFill/>
                </a:ln>
                <a:solidFill>
                  <a:srgbClr val="708B39"/>
                </a:solidFill>
                <a:effectLst/>
                <a:uLnTx/>
                <a:uFillTx/>
                <a:latin typeface="Calibri" charset="0"/>
                <a:ea typeface="MS PGothic" charset="-128"/>
                <a:cs typeface="+mn-cs"/>
              </a:rPr>
              <a:t> du Cycle de Vie et </a:t>
            </a:r>
            <a:r>
              <a:rPr kumimoji="0" lang="en-US" altLang="en-US" sz="1800" b="1" i="0" u="none" strike="noStrike" kern="1200" cap="none" spc="0" normalizeH="0" baseline="0" noProof="0" dirty="0" err="1">
                <a:ln>
                  <a:noFill/>
                </a:ln>
                <a:solidFill>
                  <a:srgbClr val="708B39"/>
                </a:solidFill>
                <a:effectLst/>
                <a:uLnTx/>
                <a:uFillTx/>
                <a:latin typeface="Calibri" charset="0"/>
                <a:ea typeface="MS PGothic" charset="-128"/>
                <a:cs typeface="+mn-cs"/>
              </a:rPr>
              <a:t>Chimie</a:t>
            </a:r>
            <a:r>
              <a:rPr kumimoji="0" lang="en-US" altLang="en-US" sz="1800" b="1" i="0" u="none" strike="noStrike" kern="1200" cap="none" spc="0" normalizeH="0" baseline="0" noProof="0" dirty="0">
                <a:ln>
                  <a:noFill/>
                </a:ln>
                <a:solidFill>
                  <a:srgbClr val="708B39"/>
                </a:solidFill>
                <a:effectLst/>
                <a:uLnTx/>
                <a:uFillTx/>
                <a:latin typeface="Calibri" charset="0"/>
                <a:ea typeface="MS PGothic" charset="-128"/>
                <a:cs typeface="+mn-cs"/>
              </a:rPr>
              <a:t> Durable</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1800" b="1" i="0" u="none" strike="noStrike" kern="1200" cap="none" spc="0" normalizeH="0" baseline="0" noProof="0" dirty="0" err="1">
                <a:ln>
                  <a:noFill/>
                </a:ln>
                <a:solidFill>
                  <a:srgbClr val="595959"/>
                </a:solidFill>
                <a:effectLst/>
                <a:uLnTx/>
                <a:uFillTx/>
                <a:latin typeface="Calibri" charset="0"/>
                <a:ea typeface="MS PGothic" charset="-128"/>
                <a:cs typeface="+mn-cs"/>
              </a:rPr>
              <a:t>Institut</a:t>
            </a:r>
            <a:r>
              <a:rPr kumimoji="0" lang="en-US" altLang="en-US" sz="1800" b="1" i="0" u="none" strike="noStrike" kern="1200" cap="none" spc="0" normalizeH="0" baseline="0" noProof="0" dirty="0">
                <a:ln>
                  <a:noFill/>
                </a:ln>
                <a:solidFill>
                  <a:srgbClr val="595959"/>
                </a:solidFill>
                <a:effectLst/>
                <a:uLnTx/>
                <a:uFillTx/>
                <a:latin typeface="Calibri" charset="0"/>
                <a:ea typeface="MS PGothic" charset="-128"/>
                <a:cs typeface="+mn-cs"/>
              </a:rPr>
              <a:t> des Sciences </a:t>
            </a:r>
            <a:r>
              <a:rPr kumimoji="0" lang="en-US" altLang="en-US" sz="1800" b="1" i="0" u="none" strike="noStrike" kern="1200" cap="none" spc="0" normalizeH="0" baseline="0" noProof="0" dirty="0" err="1">
                <a:ln>
                  <a:noFill/>
                </a:ln>
                <a:solidFill>
                  <a:srgbClr val="595959"/>
                </a:solidFill>
                <a:effectLst/>
                <a:uLnTx/>
                <a:uFillTx/>
                <a:latin typeface="Calibri" charset="0"/>
                <a:ea typeface="MS PGothic" charset="-128"/>
                <a:cs typeface="+mn-cs"/>
              </a:rPr>
              <a:t>Moléculaires</a:t>
            </a:r>
            <a:r>
              <a:rPr kumimoji="0" lang="en-US" altLang="en-US" sz="1800" b="1" i="0" u="none" strike="noStrike" kern="1200" cap="none" spc="0" normalizeH="0" baseline="0" noProof="0" dirty="0">
                <a:ln>
                  <a:noFill/>
                </a:ln>
                <a:solidFill>
                  <a:srgbClr val="595959"/>
                </a:solidFill>
                <a:effectLst/>
                <a:uLnTx/>
                <a:uFillTx/>
                <a:latin typeface="Calibri" charset="0"/>
                <a:ea typeface="MS PGothic" charset="-128"/>
                <a:cs typeface="+mn-cs"/>
              </a:rPr>
              <a:t> - ISM</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1400" b="1" i="0" u="none" strike="noStrike" kern="1200" cap="none" spc="0" normalizeH="0" baseline="0" noProof="0" dirty="0" err="1">
                <a:ln>
                  <a:noFill/>
                </a:ln>
                <a:solidFill>
                  <a:srgbClr val="595959"/>
                </a:solidFill>
                <a:effectLst/>
                <a:uLnTx/>
                <a:uFillTx/>
                <a:latin typeface="Calibri" charset="0"/>
                <a:ea typeface="MS PGothic" charset="-128"/>
                <a:cs typeface="+mn-cs"/>
              </a:rPr>
              <a:t>Université</a:t>
            </a:r>
            <a:r>
              <a:rPr kumimoji="0" lang="en-US" altLang="en-US" sz="1400" b="1" i="0" u="none" strike="noStrike" kern="1200" cap="none" spc="0" normalizeH="0" baseline="0" noProof="0" dirty="0">
                <a:ln>
                  <a:noFill/>
                </a:ln>
                <a:solidFill>
                  <a:srgbClr val="595959"/>
                </a:solidFill>
                <a:effectLst/>
                <a:uLnTx/>
                <a:uFillTx/>
                <a:latin typeface="Calibri" charset="0"/>
                <a:ea typeface="MS PGothic" charset="-128"/>
                <a:cs typeface="+mn-cs"/>
              </a:rPr>
              <a:t> de Bordeaux  – UMR 5255 CNRS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1200" b="1" i="0" u="none" strike="noStrike" kern="1200" cap="none" spc="0" normalizeH="0" baseline="0" noProof="0" dirty="0">
                <a:ln>
                  <a:noFill/>
                </a:ln>
                <a:solidFill>
                  <a:srgbClr val="595959"/>
                </a:solidFill>
                <a:effectLst/>
                <a:uLnTx/>
                <a:uFillTx/>
                <a:latin typeface="Calibri" charset="0"/>
                <a:ea typeface="MS PGothic" charset="-128"/>
                <a:cs typeface="+mn-cs"/>
              </a:rPr>
              <a:t>351 </a:t>
            </a:r>
            <a:r>
              <a:rPr kumimoji="0" lang="en-US" altLang="en-US" sz="1200" b="1" i="0" u="none" strike="noStrike" kern="1200" cap="none" spc="0" normalizeH="0" baseline="0" noProof="0" dirty="0" err="1">
                <a:ln>
                  <a:noFill/>
                </a:ln>
                <a:solidFill>
                  <a:srgbClr val="595959"/>
                </a:solidFill>
                <a:effectLst/>
                <a:uLnTx/>
                <a:uFillTx/>
                <a:latin typeface="Calibri" charset="0"/>
                <a:ea typeface="MS PGothic" charset="-128"/>
                <a:cs typeface="+mn-cs"/>
              </a:rPr>
              <a:t>Cours</a:t>
            </a:r>
            <a:r>
              <a:rPr kumimoji="0" lang="en-US" altLang="en-US" sz="1200" b="1" i="0" u="none" strike="noStrike" kern="1200" cap="none" spc="0" normalizeH="0" baseline="0" noProof="0" dirty="0">
                <a:ln>
                  <a:noFill/>
                </a:ln>
                <a:solidFill>
                  <a:srgbClr val="595959"/>
                </a:solidFill>
                <a:effectLst/>
                <a:uLnTx/>
                <a:uFillTx/>
                <a:latin typeface="Calibri" charset="0"/>
                <a:ea typeface="MS PGothic" charset="-128"/>
                <a:cs typeface="+mn-cs"/>
              </a:rPr>
              <a:t> de la </a:t>
            </a:r>
            <a:r>
              <a:rPr kumimoji="0" lang="en-US" altLang="en-US" sz="1200" b="1" i="0" u="none" strike="noStrike" kern="1200" cap="none" spc="0" normalizeH="0" baseline="0" noProof="0" dirty="0" err="1">
                <a:ln>
                  <a:noFill/>
                </a:ln>
                <a:solidFill>
                  <a:srgbClr val="595959"/>
                </a:solidFill>
                <a:effectLst/>
                <a:uLnTx/>
                <a:uFillTx/>
                <a:latin typeface="Calibri" charset="0"/>
                <a:ea typeface="MS PGothic" charset="-128"/>
                <a:cs typeface="+mn-cs"/>
              </a:rPr>
              <a:t>libération</a:t>
            </a:r>
            <a:r>
              <a:rPr kumimoji="0" lang="en-US" altLang="en-US" sz="1200" b="1" i="0" u="none" strike="noStrike" kern="1200" cap="none" spc="0" normalizeH="0" baseline="0" noProof="0" dirty="0">
                <a:ln>
                  <a:noFill/>
                </a:ln>
                <a:solidFill>
                  <a:srgbClr val="595959"/>
                </a:solidFill>
                <a:effectLst/>
                <a:uLnTx/>
                <a:uFillTx/>
                <a:latin typeface="Calibri" charset="0"/>
                <a:ea typeface="MS PGothic" charset="-128"/>
                <a:cs typeface="+mn-cs"/>
              </a:rPr>
              <a:t> – </a:t>
            </a:r>
            <a:r>
              <a:rPr kumimoji="0" lang="en-US" altLang="en-US" sz="1200" b="1" i="0" u="none" strike="noStrike" kern="1200" cap="none" spc="0" normalizeH="0" baseline="0" noProof="0" dirty="0" err="1">
                <a:ln>
                  <a:noFill/>
                </a:ln>
                <a:solidFill>
                  <a:srgbClr val="595959"/>
                </a:solidFill>
                <a:effectLst/>
                <a:uLnTx/>
                <a:uFillTx/>
                <a:latin typeface="Calibri" charset="0"/>
                <a:ea typeface="MS PGothic" charset="-128"/>
                <a:cs typeface="+mn-cs"/>
              </a:rPr>
              <a:t>Bât</a:t>
            </a:r>
            <a:r>
              <a:rPr kumimoji="0" lang="en-US" altLang="en-US" sz="1200" b="1" i="0" u="none" strike="noStrike" kern="1200" cap="none" spc="0" normalizeH="0" baseline="0" noProof="0" dirty="0">
                <a:ln>
                  <a:noFill/>
                </a:ln>
                <a:solidFill>
                  <a:srgbClr val="595959"/>
                </a:solidFill>
                <a:effectLst/>
                <a:uLnTx/>
                <a:uFillTx/>
                <a:latin typeface="Calibri" charset="0"/>
                <a:ea typeface="MS PGothic" charset="-128"/>
                <a:cs typeface="+mn-cs"/>
              </a:rPr>
              <a:t> A12</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1200" b="1" i="0" u="none" strike="noStrike" kern="1200" cap="none" spc="0" normalizeH="0" baseline="0" noProof="0" dirty="0">
                <a:ln>
                  <a:noFill/>
                </a:ln>
                <a:solidFill>
                  <a:srgbClr val="595959"/>
                </a:solidFill>
                <a:effectLst/>
                <a:uLnTx/>
                <a:uFillTx/>
                <a:latin typeface="Calibri" charset="0"/>
                <a:ea typeface="MS PGothic" charset="-128"/>
                <a:cs typeface="+mn-cs"/>
              </a:rPr>
              <a:t>33 405 TALENCE </a:t>
            </a:r>
            <a:r>
              <a:rPr kumimoji="0" lang="en-US" altLang="en-US" sz="1200" b="1" i="0" u="none" strike="noStrike" kern="1200" cap="none" spc="0" normalizeH="0" baseline="0" noProof="0" dirty="0" err="1">
                <a:ln>
                  <a:noFill/>
                </a:ln>
                <a:solidFill>
                  <a:srgbClr val="595959"/>
                </a:solidFill>
                <a:effectLst/>
                <a:uLnTx/>
                <a:uFillTx/>
                <a:latin typeface="Calibri" charset="0"/>
                <a:ea typeface="MS PGothic" charset="-128"/>
                <a:cs typeface="+mn-cs"/>
              </a:rPr>
              <a:t>cedex</a:t>
            </a:r>
            <a:r>
              <a:rPr kumimoji="0" lang="en-US" altLang="en-US" sz="1200" b="1" i="0" u="none" strike="noStrike" kern="1200" cap="none" spc="0" normalizeH="0" baseline="0" noProof="0" dirty="0">
                <a:ln>
                  <a:noFill/>
                </a:ln>
                <a:solidFill>
                  <a:srgbClr val="595959"/>
                </a:solidFill>
                <a:effectLst/>
                <a:uLnTx/>
                <a:uFillTx/>
                <a:latin typeface="Calibri" charset="0"/>
                <a:ea typeface="MS PGothic" charset="-128"/>
                <a:cs typeface="+mn-cs"/>
              </a:rPr>
              <a:t> – France</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1200" b="1" i="0" u="none" strike="noStrike" kern="1200" cap="none" spc="0" normalizeH="0" baseline="0" noProof="0" dirty="0" err="1">
                <a:ln>
                  <a:noFill/>
                </a:ln>
                <a:solidFill>
                  <a:srgbClr val="595959"/>
                </a:solidFill>
                <a:effectLst/>
                <a:uLnTx/>
                <a:uFillTx/>
                <a:latin typeface="Calibri" charset="0"/>
                <a:ea typeface="MS PGothic" charset="-128"/>
                <a:cs typeface="+mn-cs"/>
              </a:rPr>
              <a:t>Tél</a:t>
            </a:r>
            <a:r>
              <a:rPr kumimoji="0" lang="en-US" altLang="en-US" sz="1200" b="1" i="0" u="none" strike="noStrike" kern="1200" cap="none" spc="0" normalizeH="0" baseline="0" noProof="0" dirty="0">
                <a:ln>
                  <a:noFill/>
                </a:ln>
                <a:solidFill>
                  <a:srgbClr val="595959"/>
                </a:solidFill>
                <a:effectLst/>
                <a:uLnTx/>
                <a:uFillTx/>
                <a:latin typeface="Calibri" charset="0"/>
                <a:ea typeface="MS PGothic" charset="-128"/>
                <a:cs typeface="+mn-cs"/>
              </a:rPr>
              <a:t> : 05 40 00 31 83</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1200" b="1" i="0" u="none" strike="noStrike" kern="1200" cap="none" spc="0" normalizeH="0" baseline="0" noProof="0" dirty="0">
                <a:ln>
                  <a:noFill/>
                </a:ln>
                <a:solidFill>
                  <a:srgbClr val="595959"/>
                </a:solidFill>
                <a:effectLst/>
                <a:uLnTx/>
                <a:uFillTx/>
                <a:latin typeface="Calibri" charset="0"/>
                <a:ea typeface="MS PGothic" charset="-128"/>
                <a:cs typeface="+mn-cs"/>
              </a:rPr>
              <a:t>Web : </a:t>
            </a:r>
            <a:r>
              <a:rPr kumimoji="0" lang="en-US" altLang="en-US" sz="1400" b="1" i="0" u="none" strike="noStrike" kern="1200" cap="none" spc="0" normalizeH="0" baseline="0" noProof="0" dirty="0">
                <a:ln>
                  <a:noFill/>
                </a:ln>
                <a:solidFill>
                  <a:srgbClr val="4F81BD"/>
                </a:solidFill>
                <a:effectLst/>
                <a:uLnTx/>
                <a:uFillTx/>
                <a:latin typeface="Calibri" charset="0"/>
                <a:ea typeface="MS PGothic" charset="-128"/>
                <a:cs typeface="+mn-cs"/>
                <a:hlinkClick r:id="rId4"/>
              </a:rPr>
              <a:t>http://www.ism.u-bordeaux1.fr</a:t>
            </a:r>
            <a:endParaRPr kumimoji="0" lang="en-US" altLang="en-US" sz="1400" b="1" i="0" u="none" strike="noStrike" kern="1200" cap="none" spc="0" normalizeH="0" baseline="0" noProof="0" dirty="0">
              <a:ln>
                <a:noFill/>
              </a:ln>
              <a:solidFill>
                <a:srgbClr val="4F81BD"/>
              </a:solidFill>
              <a:effectLst/>
              <a:uLnTx/>
              <a:uFillTx/>
              <a:latin typeface="Calibri" charset="0"/>
              <a:ea typeface="MS PGothic" charset="-128"/>
              <a:cs typeface="+mn-cs"/>
            </a:endParaRPr>
          </a:p>
        </p:txBody>
      </p:sp>
      <p:sp>
        <p:nvSpPr>
          <p:cNvPr id="4" name="ZoneTexte 3"/>
          <p:cNvSpPr txBox="1"/>
          <p:nvPr/>
        </p:nvSpPr>
        <p:spPr>
          <a:xfrm>
            <a:off x="2747962" y="977304"/>
            <a:ext cx="6696075" cy="646331"/>
          </a:xfrm>
          <a:prstGeom prst="rect">
            <a:avLst/>
          </a:prstGeom>
          <a:noFill/>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accent2"/>
                </a:solidFill>
                <a:latin typeface="+mj-lt"/>
                <a:ea typeface="MS PGothic" pitchFamily="34" charset="-128"/>
                <a:cs typeface="+mj-cs"/>
              </a:rPr>
              <a:t>Thank you for your attention!</a:t>
            </a:r>
          </a:p>
        </p:txBody>
      </p:sp>
      <p:pic>
        <p:nvPicPr>
          <p:cNvPr id="131077" name="Image 1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86201" y="5483224"/>
            <a:ext cx="792328" cy="79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Imag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848221" y="5538785"/>
            <a:ext cx="1979612" cy="79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Image 1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35787" y="5483225"/>
            <a:ext cx="1298575"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a:extLst>
              <a:ext uri="{FF2B5EF4-FFF2-40B4-BE49-F238E27FC236}">
                <a16:creationId xmlns:a16="http://schemas.microsoft.com/office/drawing/2014/main" id="{C724C171-0E37-42A8-AA91-20B8DFAB7B4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381654"/>
            <a:ext cx="1449647" cy="491975"/>
          </a:xfrm>
          <a:prstGeom prst="rect">
            <a:avLst/>
          </a:prstGeom>
        </p:spPr>
      </p:pic>
      <p:pic>
        <p:nvPicPr>
          <p:cNvPr id="9" name="Picture 10">
            <a:extLst>
              <a:ext uri="{FF2B5EF4-FFF2-40B4-BE49-F238E27FC236}">
                <a16:creationId xmlns:a16="http://schemas.microsoft.com/office/drawing/2014/main" id="{B78A364A-EA86-4E3C-A0D3-5D91FA6AD37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8137" y="6369745"/>
            <a:ext cx="5423977" cy="488255"/>
          </a:xfrm>
          <a:prstGeom prst="rect">
            <a:avLst/>
          </a:prstGeom>
        </p:spPr>
      </p:pic>
    </p:spTree>
    <p:extLst>
      <p:ext uri="{BB962C8B-B14F-4D97-AF65-F5344CB8AC3E}">
        <p14:creationId xmlns:p14="http://schemas.microsoft.com/office/powerpoint/2010/main" val="909235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 6" descr="Partner10_BRGM_lo_gbrgb-1024x413.jpg">
            <a:extLst>
              <a:ext uri="{FF2B5EF4-FFF2-40B4-BE49-F238E27FC236}">
                <a16:creationId xmlns:a16="http://schemas.microsoft.com/office/drawing/2014/main" id="{775D2CE7-D022-264A-BE35-96FCC3187F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10682" y="20752444"/>
            <a:ext cx="5853884" cy="2360991"/>
          </a:xfrm>
          <a:prstGeom prst="rect">
            <a:avLst/>
          </a:prstGeom>
        </p:spPr>
      </p:pic>
      <p:pic>
        <p:nvPicPr>
          <p:cNvPr id="13" name="Bild 7" descr="tudelft1-1024x400.png">
            <a:extLst>
              <a:ext uri="{FF2B5EF4-FFF2-40B4-BE49-F238E27FC236}">
                <a16:creationId xmlns:a16="http://schemas.microsoft.com/office/drawing/2014/main" id="{876E3B01-32B7-0B4E-A24C-6A5570DE7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49722" y="26229093"/>
            <a:ext cx="5975804" cy="2334299"/>
          </a:xfrm>
          <a:prstGeom prst="rect">
            <a:avLst/>
          </a:prstGeom>
        </p:spPr>
      </p:pic>
      <p:pic>
        <p:nvPicPr>
          <p:cNvPr id="14" name="Bild 8" descr="UB-1024x331.jpg">
            <a:extLst>
              <a:ext uri="{FF2B5EF4-FFF2-40B4-BE49-F238E27FC236}">
                <a16:creationId xmlns:a16="http://schemas.microsoft.com/office/drawing/2014/main" id="{9E72D408-A51B-C442-86B0-F5A623969E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866" y="29599347"/>
            <a:ext cx="6540777" cy="2114256"/>
          </a:xfrm>
          <a:prstGeom prst="rect">
            <a:avLst/>
          </a:prstGeom>
        </p:spPr>
      </p:pic>
      <p:pic>
        <p:nvPicPr>
          <p:cNvPr id="15" name="Bild 9" descr="zegel-1.png">
            <a:extLst>
              <a:ext uri="{FF2B5EF4-FFF2-40B4-BE49-F238E27FC236}">
                <a16:creationId xmlns:a16="http://schemas.microsoft.com/office/drawing/2014/main" id="{22DB7573-CECD-8945-AD9A-64C897131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5285" y="17380440"/>
            <a:ext cx="5808155" cy="2461735"/>
          </a:xfrm>
          <a:prstGeom prst="rect">
            <a:avLst/>
          </a:prstGeom>
        </p:spPr>
      </p:pic>
      <p:pic>
        <p:nvPicPr>
          <p:cNvPr id="16" name="Bild 10" descr="1000px-Outotec-Logo.png">
            <a:extLst>
              <a:ext uri="{FF2B5EF4-FFF2-40B4-BE49-F238E27FC236}">
                <a16:creationId xmlns:a16="http://schemas.microsoft.com/office/drawing/2014/main" id="{539A2EBD-C956-D74F-AF56-185C63CA12C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42650" y="24042128"/>
            <a:ext cx="6268516" cy="1404149"/>
          </a:xfrm>
          <a:prstGeom prst="rect">
            <a:avLst/>
          </a:prstGeom>
        </p:spPr>
      </p:pic>
      <p:pic>
        <p:nvPicPr>
          <p:cNvPr id="17" name="Bild 11" descr="company_logo-e1493639059526.png">
            <a:extLst>
              <a:ext uri="{FF2B5EF4-FFF2-40B4-BE49-F238E27FC236}">
                <a16:creationId xmlns:a16="http://schemas.microsoft.com/office/drawing/2014/main" id="{22A150A5-A2E3-4C4A-A826-CAB4E54EAB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264" y="23835291"/>
            <a:ext cx="8083467" cy="2371152"/>
          </a:xfrm>
          <a:prstGeom prst="rect">
            <a:avLst/>
          </a:prstGeom>
        </p:spPr>
      </p:pic>
      <p:pic>
        <p:nvPicPr>
          <p:cNvPr id="18" name="Bild 12" descr="Fraunhofer-1024x251.jpg">
            <a:extLst>
              <a:ext uri="{FF2B5EF4-FFF2-40B4-BE49-F238E27FC236}">
                <a16:creationId xmlns:a16="http://schemas.microsoft.com/office/drawing/2014/main" id="{842C42D1-7807-6D4E-9009-6221502D857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4801" y="26806724"/>
            <a:ext cx="7940908" cy="1946455"/>
          </a:xfrm>
          <a:prstGeom prst="rect">
            <a:avLst/>
          </a:prstGeom>
        </p:spPr>
      </p:pic>
      <p:pic>
        <p:nvPicPr>
          <p:cNvPr id="19" name="Picture 18">
            <a:extLst>
              <a:ext uri="{FF2B5EF4-FFF2-40B4-BE49-F238E27FC236}">
                <a16:creationId xmlns:a16="http://schemas.microsoft.com/office/drawing/2014/main" id="{FB26164D-B6AA-6448-BC5F-4F0C8CF4729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3061" y="21237925"/>
            <a:ext cx="7240779" cy="1362511"/>
          </a:xfrm>
          <a:prstGeom prst="rect">
            <a:avLst/>
          </a:prstGeom>
        </p:spPr>
      </p:pic>
      <p:pic>
        <p:nvPicPr>
          <p:cNvPr id="20" name="Picture 19">
            <a:extLst>
              <a:ext uri="{FF2B5EF4-FFF2-40B4-BE49-F238E27FC236}">
                <a16:creationId xmlns:a16="http://schemas.microsoft.com/office/drawing/2014/main" id="{68D9283F-41C6-8A45-981E-891FB2990F6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4022" y="17688883"/>
            <a:ext cx="7065463" cy="1818319"/>
          </a:xfrm>
          <a:prstGeom prst="rect">
            <a:avLst/>
          </a:prstGeom>
        </p:spPr>
      </p:pic>
      <p:sp>
        <p:nvSpPr>
          <p:cNvPr id="21" name="TextBox 20">
            <a:extLst>
              <a:ext uri="{FF2B5EF4-FFF2-40B4-BE49-F238E27FC236}">
                <a16:creationId xmlns:a16="http://schemas.microsoft.com/office/drawing/2014/main" id="{33B1A3E1-CA84-2647-8C6A-C79B56684BF6}"/>
              </a:ext>
            </a:extLst>
          </p:cNvPr>
          <p:cNvSpPr txBox="1"/>
          <p:nvPr/>
        </p:nvSpPr>
        <p:spPr>
          <a:xfrm>
            <a:off x="1410115" y="13964679"/>
            <a:ext cx="12480095" cy="2308324"/>
          </a:xfrm>
          <a:prstGeom prst="rect">
            <a:avLst/>
          </a:prstGeom>
          <a:noFill/>
        </p:spPr>
        <p:txBody>
          <a:bodyPr wrap="square" rtlCol="0">
            <a:spAutoFit/>
          </a:bodyPr>
          <a:lstStyle/>
          <a:p>
            <a:pPr algn="ctr"/>
            <a:r>
              <a:rPr lang="en-GB" sz="7200" dirty="0">
                <a:latin typeface="Quicksand" charset="0"/>
                <a:ea typeface="Quicksand" charset="0"/>
                <a:cs typeface="Quicksand" charset="0"/>
              </a:rPr>
              <a:t>Sustainable Management of Critical Raw Materials</a:t>
            </a:r>
          </a:p>
        </p:txBody>
      </p:sp>
      <p:pic>
        <p:nvPicPr>
          <p:cNvPr id="1026" name="Picture 2">
            <a:extLst>
              <a:ext uri="{FF2B5EF4-FFF2-40B4-BE49-F238E27FC236}">
                <a16:creationId xmlns:a16="http://schemas.microsoft.com/office/drawing/2014/main" id="{F8261AD6-FA29-4C0B-93FC-F41A8C6F12B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093" y="2242410"/>
            <a:ext cx="2257937" cy="57953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5F0D2E1-0D68-447A-AC18-7755512D5F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934" y="3135536"/>
            <a:ext cx="2402252" cy="7767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9DBCB42-EB73-444E-BBFD-C985E87F281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3934" y="4075325"/>
            <a:ext cx="2330095" cy="9087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D69472F-7985-40AA-9D32-2520C2D7112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96365" y="2263238"/>
            <a:ext cx="2425243" cy="6736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BE1DBB0-D466-41D6-AB8E-EA4989EC922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96364" y="3349567"/>
            <a:ext cx="2425243" cy="45271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C475F42B-1A64-428E-BEF7-20842B91F8B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96364" y="4356033"/>
            <a:ext cx="2425245" cy="41537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1EAC4DB1-19C8-4183-A21E-52209D5B3E50}"/>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749722" y="3357349"/>
            <a:ext cx="2403791" cy="538449"/>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BB1795AE-D784-4029-B23C-C5AAA3DD0A4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49722" y="2072591"/>
            <a:ext cx="2403791" cy="950028"/>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2FD5BEF0-0EEF-46FA-857A-DF9447AB1AA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65287" y="4284322"/>
            <a:ext cx="2425244" cy="978017"/>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6319D1A9-93C7-4960-9DED-9EED37816A9C}"/>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796363" y="5017838"/>
            <a:ext cx="2791648" cy="818884"/>
          </a:xfrm>
          <a:prstGeom prst="rect">
            <a:avLst/>
          </a:prstGeom>
          <a:noFill/>
          <a:extLst>
            <a:ext uri="{909E8E84-426E-40DD-AFC4-6F175D3DCCD1}">
              <a14:hiddenFill xmlns:a14="http://schemas.microsoft.com/office/drawing/2010/main">
                <a:solidFill>
                  <a:srgbClr val="FFFFFF"/>
                </a:solidFill>
              </a14:hiddenFill>
            </a:ext>
          </a:extLst>
        </p:spPr>
      </p:pic>
      <p:cxnSp>
        <p:nvCxnSpPr>
          <p:cNvPr id="4" name="Gerader Verbinder 3">
            <a:extLst>
              <a:ext uri="{FF2B5EF4-FFF2-40B4-BE49-F238E27FC236}">
                <a16:creationId xmlns:a16="http://schemas.microsoft.com/office/drawing/2014/main" id="{ABCA33CB-A824-4EB8-A09C-BE31DF7B98CD}"/>
              </a:ext>
            </a:extLst>
          </p:cNvPr>
          <p:cNvCxnSpPr/>
          <p:nvPr/>
        </p:nvCxnSpPr>
        <p:spPr>
          <a:xfrm>
            <a:off x="406018" y="1632177"/>
            <a:ext cx="11331607"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feld 4">
            <a:extLst>
              <a:ext uri="{FF2B5EF4-FFF2-40B4-BE49-F238E27FC236}">
                <a16:creationId xmlns:a16="http://schemas.microsoft.com/office/drawing/2014/main" id="{643441B5-37B4-426B-91AD-FFF446C81DDB}"/>
              </a:ext>
            </a:extLst>
          </p:cNvPr>
          <p:cNvSpPr txBox="1"/>
          <p:nvPr/>
        </p:nvSpPr>
        <p:spPr>
          <a:xfrm>
            <a:off x="3581997" y="842185"/>
            <a:ext cx="4986735" cy="523220"/>
          </a:xfrm>
          <a:prstGeom prst="rect">
            <a:avLst/>
          </a:prstGeom>
          <a:noFill/>
        </p:spPr>
        <p:txBody>
          <a:bodyPr wrap="square" rtlCol="0">
            <a:spAutoFit/>
          </a:bodyPr>
          <a:lstStyle/>
          <a:p>
            <a:pPr algn="ctr"/>
            <a:r>
              <a:rPr lang="de-CH" sz="2800" b="1" u="sng" dirty="0" err="1">
                <a:solidFill>
                  <a:schemeClr val="accent5"/>
                </a:solidFill>
                <a:latin typeface="+mj-lt"/>
              </a:rPr>
              <a:t>www.suscritmat.eu</a:t>
            </a:r>
            <a:endParaRPr lang="de-CH" sz="2800" b="1" u="sng" dirty="0">
              <a:solidFill>
                <a:schemeClr val="accent5"/>
              </a:solidFill>
              <a:latin typeface="+mj-lt"/>
            </a:endParaRPr>
          </a:p>
        </p:txBody>
      </p:sp>
      <p:pic>
        <p:nvPicPr>
          <p:cNvPr id="29" name="Picture 9">
            <a:extLst>
              <a:ext uri="{FF2B5EF4-FFF2-40B4-BE49-F238E27FC236}">
                <a16:creationId xmlns:a16="http://schemas.microsoft.com/office/drawing/2014/main" id="{A604D736-001D-4723-B74E-40EEE13A8DA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6345500"/>
            <a:ext cx="1450069" cy="492117"/>
          </a:xfrm>
          <a:prstGeom prst="rect">
            <a:avLst/>
          </a:prstGeom>
        </p:spPr>
      </p:pic>
      <p:pic>
        <p:nvPicPr>
          <p:cNvPr id="30" name="Picture 10">
            <a:extLst>
              <a:ext uri="{FF2B5EF4-FFF2-40B4-BE49-F238E27FC236}">
                <a16:creationId xmlns:a16="http://schemas.microsoft.com/office/drawing/2014/main" id="{1933AD5E-5FF0-403D-AC33-562C081ABE6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50070" y="6361487"/>
            <a:ext cx="5425559" cy="488399"/>
          </a:xfrm>
          <a:prstGeom prst="rect">
            <a:avLst/>
          </a:prstGeom>
        </p:spPr>
      </p:pic>
      <p:pic>
        <p:nvPicPr>
          <p:cNvPr id="27" name="Bild 9">
            <a:extLst>
              <a:ext uri="{FF2B5EF4-FFF2-40B4-BE49-F238E27FC236}">
                <a16:creationId xmlns:a16="http://schemas.microsoft.com/office/drawing/2014/main" id="{9B74DC2C-B779-4590-A10D-BC5CB749BEEE}"/>
              </a:ext>
            </a:extLst>
          </p:cNvPr>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0" y="-12974"/>
            <a:ext cx="12192000" cy="737595"/>
          </a:xfrm>
          <a:prstGeom prst="rect">
            <a:avLst/>
          </a:prstGeom>
        </p:spPr>
      </p:pic>
      <p:sp>
        <p:nvSpPr>
          <p:cNvPr id="3" name="Textfeld 2">
            <a:extLst>
              <a:ext uri="{FF2B5EF4-FFF2-40B4-BE49-F238E27FC236}">
                <a16:creationId xmlns:a16="http://schemas.microsoft.com/office/drawing/2014/main" id="{BD7226CC-91D0-40E6-AE25-23FF6E2CA6F8}"/>
              </a:ext>
            </a:extLst>
          </p:cNvPr>
          <p:cNvSpPr txBox="1"/>
          <p:nvPr/>
        </p:nvSpPr>
        <p:spPr>
          <a:xfrm>
            <a:off x="0" y="740608"/>
            <a:ext cx="2956186" cy="369332"/>
          </a:xfrm>
          <a:prstGeom prst="rect">
            <a:avLst/>
          </a:prstGeom>
          <a:solidFill>
            <a:schemeClr val="bg1"/>
          </a:solidFill>
        </p:spPr>
        <p:txBody>
          <a:bodyPr wrap="square" rtlCol="0">
            <a:spAutoFit/>
          </a:bodyPr>
          <a:lstStyle/>
          <a:p>
            <a:endParaRPr lang="de-CH" dirty="0"/>
          </a:p>
        </p:txBody>
      </p:sp>
      <p:sp>
        <p:nvSpPr>
          <p:cNvPr id="6" name="Textfeld 5">
            <a:extLst>
              <a:ext uri="{FF2B5EF4-FFF2-40B4-BE49-F238E27FC236}">
                <a16:creationId xmlns:a16="http://schemas.microsoft.com/office/drawing/2014/main" id="{A43038A7-561D-4083-B045-C004872E8F2D}"/>
              </a:ext>
            </a:extLst>
          </p:cNvPr>
          <p:cNvSpPr txBox="1"/>
          <p:nvPr/>
        </p:nvSpPr>
        <p:spPr>
          <a:xfrm>
            <a:off x="10668000" y="724621"/>
            <a:ext cx="1295400" cy="419271"/>
          </a:xfrm>
          <a:prstGeom prst="rect">
            <a:avLst/>
          </a:prstGeom>
          <a:solidFill>
            <a:schemeClr val="bg1"/>
          </a:solidFill>
        </p:spPr>
        <p:txBody>
          <a:bodyPr wrap="square" rtlCol="0">
            <a:spAutoFit/>
          </a:bodyPr>
          <a:lstStyle/>
          <a:p>
            <a:endParaRPr lang="de-CH" dirty="0"/>
          </a:p>
        </p:txBody>
      </p:sp>
      <p:sp>
        <p:nvSpPr>
          <p:cNvPr id="8" name="Textfeld 7">
            <a:extLst>
              <a:ext uri="{FF2B5EF4-FFF2-40B4-BE49-F238E27FC236}">
                <a16:creationId xmlns:a16="http://schemas.microsoft.com/office/drawing/2014/main" id="{0B3E152D-296D-497B-BE1E-5905A83ACE6E}"/>
              </a:ext>
            </a:extLst>
          </p:cNvPr>
          <p:cNvSpPr txBox="1"/>
          <p:nvPr/>
        </p:nvSpPr>
        <p:spPr>
          <a:xfrm>
            <a:off x="7749485" y="5674763"/>
            <a:ext cx="1623115" cy="1030837"/>
          </a:xfrm>
          <a:prstGeom prst="rect">
            <a:avLst/>
          </a:prstGeom>
          <a:solidFill>
            <a:schemeClr val="bg1"/>
          </a:solidFill>
        </p:spPr>
        <p:txBody>
          <a:bodyPr wrap="square" rtlCol="0">
            <a:spAutoFit/>
          </a:bodyPr>
          <a:lstStyle/>
          <a:p>
            <a:endParaRPr lang="de-CH" dirty="0"/>
          </a:p>
        </p:txBody>
      </p:sp>
      <p:sp>
        <p:nvSpPr>
          <p:cNvPr id="9" name="Textfeld 8">
            <a:extLst>
              <a:ext uri="{FF2B5EF4-FFF2-40B4-BE49-F238E27FC236}">
                <a16:creationId xmlns:a16="http://schemas.microsoft.com/office/drawing/2014/main" id="{2CFDA2D6-980B-486C-BD80-00E457B84F9C}"/>
              </a:ext>
            </a:extLst>
          </p:cNvPr>
          <p:cNvSpPr txBox="1"/>
          <p:nvPr/>
        </p:nvSpPr>
        <p:spPr>
          <a:xfrm>
            <a:off x="7221607" y="6044707"/>
            <a:ext cx="855593" cy="488399"/>
          </a:xfrm>
          <a:prstGeom prst="rect">
            <a:avLst/>
          </a:prstGeom>
          <a:solidFill>
            <a:schemeClr val="bg1"/>
          </a:solidFill>
        </p:spPr>
        <p:txBody>
          <a:bodyPr wrap="square" rtlCol="0">
            <a:spAutoFit/>
          </a:bodyPr>
          <a:lstStyle/>
          <a:p>
            <a:endParaRPr lang="de-CH" dirty="0"/>
          </a:p>
        </p:txBody>
      </p:sp>
      <p:sp>
        <p:nvSpPr>
          <p:cNvPr id="11" name="Textfeld 10">
            <a:extLst>
              <a:ext uri="{FF2B5EF4-FFF2-40B4-BE49-F238E27FC236}">
                <a16:creationId xmlns:a16="http://schemas.microsoft.com/office/drawing/2014/main" id="{298B4A4A-D83A-469D-AA26-29055A973CB5}"/>
              </a:ext>
            </a:extLst>
          </p:cNvPr>
          <p:cNvSpPr txBox="1"/>
          <p:nvPr/>
        </p:nvSpPr>
        <p:spPr>
          <a:xfrm>
            <a:off x="2667000" y="5830230"/>
            <a:ext cx="4554607" cy="531257"/>
          </a:xfrm>
          <a:prstGeom prst="rect">
            <a:avLst/>
          </a:prstGeom>
          <a:solidFill>
            <a:schemeClr val="bg1"/>
          </a:solidFill>
        </p:spPr>
        <p:txBody>
          <a:bodyPr wrap="square" rtlCol="0">
            <a:spAutoFit/>
          </a:bodyPr>
          <a:lstStyle/>
          <a:p>
            <a:endParaRPr lang="de-CH" dirty="0"/>
          </a:p>
        </p:txBody>
      </p:sp>
      <p:sp>
        <p:nvSpPr>
          <p:cNvPr id="22" name="Textfeld 21">
            <a:extLst>
              <a:ext uri="{FF2B5EF4-FFF2-40B4-BE49-F238E27FC236}">
                <a16:creationId xmlns:a16="http://schemas.microsoft.com/office/drawing/2014/main" id="{0DC4D865-BA87-4B38-AC05-F9BDCB1B0D4F}"/>
              </a:ext>
            </a:extLst>
          </p:cNvPr>
          <p:cNvSpPr txBox="1"/>
          <p:nvPr/>
        </p:nvSpPr>
        <p:spPr>
          <a:xfrm>
            <a:off x="3352800" y="5410200"/>
            <a:ext cx="1077159" cy="488376"/>
          </a:xfrm>
          <a:prstGeom prst="rect">
            <a:avLst/>
          </a:prstGeom>
          <a:solidFill>
            <a:schemeClr val="bg1"/>
          </a:solidFill>
        </p:spPr>
        <p:txBody>
          <a:bodyPr wrap="square" rtlCol="0">
            <a:spAutoFit/>
          </a:bodyPr>
          <a:lstStyle/>
          <a:p>
            <a:endParaRPr lang="de-CH" dirty="0"/>
          </a:p>
        </p:txBody>
      </p:sp>
    </p:spTree>
    <p:extLst>
      <p:ext uri="{BB962C8B-B14F-4D97-AF65-F5344CB8AC3E}">
        <p14:creationId xmlns:p14="http://schemas.microsoft.com/office/powerpoint/2010/main" val="3599946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6"/>
          <p:cNvSpPr>
            <a:spLocks noGrp="1" noChangeArrowheads="1"/>
          </p:cNvSpPr>
          <p:nvPr>
            <p:ph type="title"/>
          </p:nvPr>
        </p:nvSpPr>
        <p:spPr>
          <a:xfrm>
            <a:off x="990600" y="339746"/>
            <a:ext cx="10668000" cy="838200"/>
          </a:xfrm>
        </p:spPr>
        <p:txBody>
          <a:bodyPr>
            <a:noAutofit/>
          </a:bodyPr>
          <a:lstStyle/>
          <a:p>
            <a:pPr eaLnBrk="1" hangingPunct="1">
              <a:lnSpc>
                <a:spcPct val="80000"/>
              </a:lnSpc>
              <a:defRPr/>
            </a:pPr>
            <a:r>
              <a:rPr lang="en-US" sz="3600" b="0" dirty="0">
                <a:solidFill>
                  <a:schemeClr val="accent2"/>
                </a:solidFill>
                <a:latin typeface="+mn-lt"/>
                <a:ea typeface="+mj-ea"/>
              </a:rPr>
              <a:t>Sustainable Development: </a:t>
            </a:r>
            <a:br>
              <a:rPr lang="en-US" sz="3600" b="0" dirty="0">
                <a:solidFill>
                  <a:schemeClr val="accent2"/>
                </a:solidFill>
                <a:latin typeface="+mn-lt"/>
                <a:ea typeface="+mj-ea"/>
              </a:rPr>
            </a:br>
            <a:r>
              <a:rPr lang="en-US" sz="3600" b="0" dirty="0">
                <a:solidFill>
                  <a:schemeClr val="accent2"/>
                </a:solidFill>
                <a:latin typeface="+mn-lt"/>
                <a:ea typeface="+mj-ea"/>
              </a:rPr>
              <a:t>a long-term issue</a:t>
            </a:r>
          </a:p>
        </p:txBody>
      </p:sp>
      <p:sp>
        <p:nvSpPr>
          <p:cNvPr id="66562" name="Text Box 1027"/>
          <p:cNvSpPr txBox="1">
            <a:spLocks noChangeArrowheads="1"/>
          </p:cNvSpPr>
          <p:nvPr/>
        </p:nvSpPr>
        <p:spPr bwMode="auto">
          <a:xfrm>
            <a:off x="2438400" y="2514601"/>
            <a:ext cx="7848600" cy="1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nSpc>
                <a:spcPct val="110000"/>
              </a:lnSpc>
              <a:spcBef>
                <a:spcPct val="50000"/>
              </a:spcBef>
              <a:buClrTx/>
              <a:buSzTx/>
              <a:buFontTx/>
              <a:buNone/>
            </a:pPr>
            <a:endParaRPr lang="en-US" altLang="en-US" sz="3600" dirty="0">
              <a:latin typeface="Times New Roman" charset="0"/>
            </a:endParaRPr>
          </a:p>
          <a:p>
            <a:pPr algn="ctr">
              <a:lnSpc>
                <a:spcPct val="110000"/>
              </a:lnSpc>
              <a:spcBef>
                <a:spcPct val="50000"/>
              </a:spcBef>
              <a:buClrTx/>
              <a:buSzTx/>
              <a:buFontTx/>
              <a:buNone/>
            </a:pPr>
            <a:endParaRPr lang="en-US" altLang="en-US" sz="2800" i="1" dirty="0">
              <a:latin typeface="Times New Roman" charset="0"/>
            </a:endParaRPr>
          </a:p>
        </p:txBody>
      </p:sp>
      <p:pic>
        <p:nvPicPr>
          <p:cNvPr id="66563"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1" y="3429001"/>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1" y="2895601"/>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03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2151" y="4019551"/>
            <a:ext cx="323851" cy="323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10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1" y="4838701"/>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10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1" y="3937001"/>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10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7251" y="2057400"/>
            <a:ext cx="87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10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1" y="2590801"/>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103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251" y="4368801"/>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1" name="Picture 1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0901" y="3048001"/>
            <a:ext cx="8763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2" name="Line 1037"/>
          <p:cNvSpPr>
            <a:spLocks noChangeShapeType="1"/>
          </p:cNvSpPr>
          <p:nvPr/>
        </p:nvSpPr>
        <p:spPr bwMode="auto">
          <a:xfrm>
            <a:off x="3352800" y="5867400"/>
            <a:ext cx="5943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fr-FR"/>
          </a:p>
        </p:txBody>
      </p:sp>
      <p:sp>
        <p:nvSpPr>
          <p:cNvPr id="66573" name="Text Box 1038"/>
          <p:cNvSpPr txBox="1">
            <a:spLocks noChangeArrowheads="1"/>
          </p:cNvSpPr>
          <p:nvPr/>
        </p:nvSpPr>
        <p:spPr bwMode="auto">
          <a:xfrm>
            <a:off x="2971800" y="5943603"/>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50000"/>
              </a:spcBef>
              <a:buClrTx/>
              <a:buSzTx/>
              <a:buFontTx/>
              <a:buNone/>
            </a:pPr>
            <a:r>
              <a:rPr lang="en-US" altLang="en-US" sz="1500">
                <a:latin typeface="Verdana" charset="0"/>
              </a:rPr>
              <a:t>1900</a:t>
            </a:r>
          </a:p>
        </p:txBody>
      </p:sp>
      <p:sp>
        <p:nvSpPr>
          <p:cNvPr id="66574" name="Text Box 1039"/>
          <p:cNvSpPr txBox="1">
            <a:spLocks noChangeArrowheads="1"/>
          </p:cNvSpPr>
          <p:nvPr/>
        </p:nvSpPr>
        <p:spPr bwMode="auto">
          <a:xfrm>
            <a:off x="8534400" y="5940429"/>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50000"/>
              </a:spcBef>
              <a:buClrTx/>
              <a:buSzTx/>
              <a:buFontTx/>
              <a:buNone/>
            </a:pPr>
            <a:r>
              <a:rPr lang="en-US" altLang="en-US" sz="1500">
                <a:latin typeface="Verdana" charset="0"/>
              </a:rPr>
              <a:t>2100</a:t>
            </a:r>
          </a:p>
        </p:txBody>
      </p:sp>
      <p:sp>
        <p:nvSpPr>
          <p:cNvPr id="66575" name="Text Box 1040"/>
          <p:cNvSpPr txBox="1">
            <a:spLocks noChangeArrowheads="1"/>
          </p:cNvSpPr>
          <p:nvPr/>
        </p:nvSpPr>
        <p:spPr bwMode="auto">
          <a:xfrm>
            <a:off x="5543551" y="5940429"/>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50000"/>
              </a:spcBef>
              <a:buClrTx/>
              <a:buSzTx/>
              <a:buFontTx/>
              <a:buNone/>
            </a:pPr>
            <a:r>
              <a:rPr lang="en-US" altLang="en-US" sz="1500">
                <a:latin typeface="Verdana" charset="0"/>
              </a:rPr>
              <a:t>2002</a:t>
            </a:r>
          </a:p>
        </p:txBody>
      </p:sp>
      <p:sp>
        <p:nvSpPr>
          <p:cNvPr id="66576" name="Text Box 1041"/>
          <p:cNvSpPr txBox="1">
            <a:spLocks noChangeArrowheads="1"/>
          </p:cNvSpPr>
          <p:nvPr/>
        </p:nvSpPr>
        <p:spPr bwMode="auto">
          <a:xfrm>
            <a:off x="7029451" y="5943603"/>
            <a:ext cx="6858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50000"/>
              </a:spcBef>
              <a:buClrTx/>
              <a:buSzTx/>
              <a:buFontTx/>
              <a:buNone/>
            </a:pPr>
            <a:r>
              <a:rPr lang="en-US" altLang="en-US" sz="1500">
                <a:latin typeface="Verdana" charset="0"/>
              </a:rPr>
              <a:t>2050</a:t>
            </a:r>
          </a:p>
        </p:txBody>
      </p:sp>
      <p:sp>
        <p:nvSpPr>
          <p:cNvPr id="66577" name="Text Box 1042"/>
          <p:cNvSpPr txBox="1">
            <a:spLocks noChangeArrowheads="1"/>
          </p:cNvSpPr>
          <p:nvPr/>
        </p:nvSpPr>
        <p:spPr bwMode="auto">
          <a:xfrm>
            <a:off x="2612572" y="1360503"/>
            <a:ext cx="7848600" cy="1035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lnSpc>
                <a:spcPct val="80000"/>
              </a:lnSpc>
              <a:spcBef>
                <a:spcPct val="50000"/>
              </a:spcBef>
              <a:buClrTx/>
              <a:buSzTx/>
              <a:buFontTx/>
              <a:buNone/>
            </a:pPr>
            <a:r>
              <a:rPr lang="en-US" altLang="en-US" sz="2400" dirty="0">
                <a:latin typeface="Times New Roman" charset="0"/>
              </a:rPr>
              <a:t>If we go on with current production and consumption patterns,</a:t>
            </a:r>
          </a:p>
          <a:p>
            <a:pPr>
              <a:lnSpc>
                <a:spcPct val="80000"/>
              </a:lnSpc>
              <a:spcBef>
                <a:spcPct val="50000"/>
              </a:spcBef>
              <a:buClrTx/>
              <a:buSzTx/>
              <a:buFontTx/>
              <a:buNone/>
            </a:pPr>
            <a:r>
              <a:rPr lang="en-US" altLang="en-US" dirty="0">
                <a:latin typeface="Times New Roman" charset="0"/>
              </a:rPr>
              <a:t> </a:t>
            </a:r>
            <a:r>
              <a:rPr lang="en-US" altLang="en-US" b="1" dirty="0">
                <a:solidFill>
                  <a:srgbClr val="D08D29"/>
                </a:solidFill>
                <a:latin typeface="+mj-lt"/>
                <a:ea typeface="MS PGothic" pitchFamily="34" charset="-128"/>
                <a:cs typeface="+mj-cs"/>
              </a:rPr>
              <a:t>Two planets are needed by 2050</a:t>
            </a:r>
          </a:p>
        </p:txBody>
      </p:sp>
      <p:sp>
        <p:nvSpPr>
          <p:cNvPr id="66578" name="Text Box 1044"/>
          <p:cNvSpPr txBox="1">
            <a:spLocks noChangeArrowheads="1"/>
          </p:cNvSpPr>
          <p:nvPr/>
        </p:nvSpPr>
        <p:spPr bwMode="auto">
          <a:xfrm>
            <a:off x="5010151" y="6440487"/>
            <a:ext cx="472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50000"/>
              </a:spcBef>
              <a:buClrTx/>
              <a:buSzTx/>
              <a:buFontTx/>
              <a:buNone/>
            </a:pPr>
            <a:r>
              <a:rPr lang="en-GB" altLang="en-US" sz="1800" dirty="0"/>
              <a:t>According to Ecological Footprint approach </a:t>
            </a:r>
            <a:endParaRPr lang="en-US" altLang="en-US" sz="1800" dirty="0"/>
          </a:p>
        </p:txBody>
      </p:sp>
      <p:sp>
        <p:nvSpPr>
          <p:cNvPr id="20" name="Rectangle 19"/>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21" name="Rectangle 20"/>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22" name="Rectangle 21"/>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23" name="Rectangle 22"/>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24" name="Rectangle 23"/>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AB14D795-1DF5-8A4A-B21F-85B219287501}" type="slidenum">
              <a:rPr lang="en-US" altLang="en-US" smtClean="0"/>
              <a:pPr>
                <a:defRPr/>
              </a:pPr>
              <a:t>5</a:t>
            </a:fld>
            <a:endParaRPr lang="en-US" altLang="en-US"/>
          </a:p>
        </p:txBody>
      </p:sp>
      <p:sp>
        <p:nvSpPr>
          <p:cNvPr id="3" name="Rectangle 2">
            <a:extLst>
              <a:ext uri="{FF2B5EF4-FFF2-40B4-BE49-F238E27FC236}">
                <a16:creationId xmlns:a16="http://schemas.microsoft.com/office/drawing/2014/main" id="{C2884864-AC44-144B-8093-DD99E5E84E2F}"/>
              </a:ext>
            </a:extLst>
          </p:cNvPr>
          <p:cNvSpPr/>
          <p:nvPr/>
        </p:nvSpPr>
        <p:spPr>
          <a:xfrm>
            <a:off x="9410378" y="5784612"/>
            <a:ext cx="2862066" cy="369332"/>
          </a:xfrm>
          <a:prstGeom prst="rect">
            <a:avLst/>
          </a:prstGeom>
        </p:spPr>
        <p:txBody>
          <a:bodyPr wrap="none">
            <a:spAutoFit/>
          </a:bodyPr>
          <a:lstStyle/>
          <a:p>
            <a:r>
              <a:rPr lang="en-GB" dirty="0"/>
              <a:t>Source: Footprint Network</a:t>
            </a:r>
            <a:endParaRPr lang="fr-FR" dirty="0"/>
          </a:p>
        </p:txBody>
      </p:sp>
      <p:pic>
        <p:nvPicPr>
          <p:cNvPr id="27" name="Picture 9">
            <a:extLst>
              <a:ext uri="{FF2B5EF4-FFF2-40B4-BE49-F238E27FC236}">
                <a16:creationId xmlns:a16="http://schemas.microsoft.com/office/drawing/2014/main" id="{1C3A5F00-446B-4C07-AD17-3E80C16AED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28" name="Picture 10">
            <a:extLst>
              <a:ext uri="{FF2B5EF4-FFF2-40B4-BE49-F238E27FC236}">
                <a16:creationId xmlns:a16="http://schemas.microsoft.com/office/drawing/2014/main" id="{AA33EC29-417C-4986-8CB7-6A25BC3BC9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2128"/>
            <a:ext cx="8610600" cy="1384300"/>
          </a:xfrm>
        </p:spPr>
        <p:txBody>
          <a:bodyPr/>
          <a:lstStyle/>
          <a:p>
            <a:pPr eaLnBrk="1" hangingPunct="1">
              <a:lnSpc>
                <a:spcPct val="80000"/>
              </a:lnSpc>
              <a:defRPr/>
            </a:pPr>
            <a:r>
              <a:rPr lang="en-GB" b="0" dirty="0">
                <a:solidFill>
                  <a:schemeClr val="accent2"/>
                </a:solidFill>
                <a:latin typeface="Times New Roman" pitchFamily="18" charset="0"/>
                <a:ea typeface="+mj-ea"/>
              </a:rPr>
              <a:t>Problem setting - Twin Challenge for Sustainable Development</a:t>
            </a:r>
            <a:endParaRPr lang="en-US" b="0" dirty="0">
              <a:solidFill>
                <a:schemeClr val="accent2"/>
              </a:solidFill>
              <a:latin typeface="Times New Roman" pitchFamily="18" charset="0"/>
              <a:ea typeface="+mj-ea"/>
            </a:endParaRPr>
          </a:p>
        </p:txBody>
      </p:sp>
      <p:sp>
        <p:nvSpPr>
          <p:cNvPr id="5" name="Rectangle 4"/>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6" name="Rectangle 5"/>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7" name="Rectangle 6"/>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8" name="Rectangle 7"/>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9" name="Rectangle 8"/>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3" name="Espace réservé du numéro de diapositive 2"/>
          <p:cNvSpPr>
            <a:spLocks noGrp="1"/>
          </p:cNvSpPr>
          <p:nvPr>
            <p:ph type="sldNum" sz="quarter" idx="12"/>
          </p:nvPr>
        </p:nvSpPr>
        <p:spPr/>
        <p:txBody>
          <a:bodyPr/>
          <a:lstStyle/>
          <a:p>
            <a:pPr>
              <a:defRPr/>
            </a:pPr>
            <a:fld id="{AB14D795-1DF5-8A4A-B21F-85B219287501}" type="slidenum">
              <a:rPr lang="en-US" altLang="en-US" smtClean="0"/>
              <a:pPr>
                <a:defRPr/>
              </a:pPr>
              <a:t>6</a:t>
            </a:fld>
            <a:endParaRPr lang="en-US" altLang="en-US"/>
          </a:p>
        </p:txBody>
      </p:sp>
      <p:pic>
        <p:nvPicPr>
          <p:cNvPr id="1026" name="Picture 2">
            <a:extLst>
              <a:ext uri="{FF2B5EF4-FFF2-40B4-BE49-F238E27FC236}">
                <a16:creationId xmlns:a16="http://schemas.microsoft.com/office/drawing/2014/main" id="{A5DB1638-2C1B-F84B-BC46-E7004054F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649" y="1219200"/>
            <a:ext cx="990600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985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2786408" y="1239180"/>
            <a:ext cx="8426451" cy="685800"/>
          </a:xfrm>
        </p:spPr>
        <p:txBody>
          <a:bodyPr>
            <a:noAutofit/>
          </a:bodyPr>
          <a:lstStyle/>
          <a:p>
            <a:pPr eaLnBrk="1" hangingPunct="1">
              <a:defRPr/>
            </a:pPr>
            <a:r>
              <a:rPr lang="en-US" sz="3200" dirty="0">
                <a:solidFill>
                  <a:srgbClr val="D08D29"/>
                </a:solidFill>
              </a:rPr>
              <a:t>It was politically correct…</a:t>
            </a:r>
            <a:br>
              <a:rPr lang="en-US" sz="3200" dirty="0">
                <a:solidFill>
                  <a:srgbClr val="D08D29"/>
                </a:solidFill>
              </a:rPr>
            </a:br>
            <a:r>
              <a:rPr lang="en-US" sz="3200" dirty="0">
                <a:solidFill>
                  <a:srgbClr val="D08D29"/>
                </a:solidFill>
              </a:rPr>
              <a:t>but has proven unsustainable</a:t>
            </a:r>
          </a:p>
        </p:txBody>
      </p:sp>
      <p:sp>
        <p:nvSpPr>
          <p:cNvPr id="605189" name="Rectangle 5"/>
          <p:cNvSpPr>
            <a:spLocks noGrp="1" noChangeArrowheads="1"/>
          </p:cNvSpPr>
          <p:nvPr>
            <p:ph type="body" sz="half" idx="2"/>
          </p:nvPr>
        </p:nvSpPr>
        <p:spPr>
          <a:xfrm>
            <a:off x="6898844" y="2620214"/>
            <a:ext cx="5144767" cy="2989171"/>
          </a:xfrm>
        </p:spPr>
        <p:txBody>
          <a:bodyPr/>
          <a:lstStyle/>
          <a:p>
            <a:pPr eaLnBrk="1" hangingPunct="1">
              <a:lnSpc>
                <a:spcPct val="80000"/>
              </a:lnSpc>
              <a:defRPr/>
            </a:pPr>
            <a:r>
              <a:rPr lang="en-US" sz="2000" dirty="0">
                <a:latin typeface="Verdana" pitchFamily="34" charset="0"/>
              </a:rPr>
              <a:t>Phosphate mining begins in 1840</a:t>
            </a:r>
            <a:r>
              <a:rPr lang="ja-JP" altLang="en-US" sz="2000" dirty="0">
                <a:latin typeface="Verdana" pitchFamily="34" charset="0"/>
              </a:rPr>
              <a:t>’</a:t>
            </a:r>
            <a:r>
              <a:rPr lang="en-US" altLang="ja-JP" sz="2000" dirty="0">
                <a:latin typeface="Verdana" pitchFamily="34" charset="0"/>
              </a:rPr>
              <a:t>s</a:t>
            </a:r>
          </a:p>
          <a:p>
            <a:pPr eaLnBrk="1" hangingPunct="1">
              <a:lnSpc>
                <a:spcPct val="80000"/>
              </a:lnSpc>
              <a:defRPr/>
            </a:pPr>
            <a:r>
              <a:rPr lang="en-US" sz="2000" dirty="0">
                <a:latin typeface="Verdana" pitchFamily="34" charset="0"/>
              </a:rPr>
              <a:t>Brings important influx of wealth and opportunity, but tailings gray coral reefs </a:t>
            </a:r>
          </a:p>
          <a:p>
            <a:pPr eaLnBrk="1" hangingPunct="1">
              <a:lnSpc>
                <a:spcPct val="80000"/>
              </a:lnSpc>
              <a:defRPr/>
            </a:pPr>
            <a:r>
              <a:rPr lang="en-US" sz="2000" dirty="0">
                <a:latin typeface="Verdana" pitchFamily="34" charset="0"/>
              </a:rPr>
              <a:t>Today, no phosphate remains and few additional resources left to exploit </a:t>
            </a:r>
          </a:p>
          <a:p>
            <a:pPr eaLnBrk="1" hangingPunct="1">
              <a:lnSpc>
                <a:spcPct val="80000"/>
              </a:lnSpc>
              <a:defRPr/>
            </a:pPr>
            <a:r>
              <a:rPr lang="en-US" sz="2000" dirty="0">
                <a:latin typeface="Verdana" pitchFamily="34" charset="0"/>
              </a:rPr>
              <a:t>Result: 9,000 people in poverty, struggling to restart their economy</a:t>
            </a:r>
            <a:endParaRPr lang="en-GB" sz="2000" dirty="0">
              <a:latin typeface="Verdana" pitchFamily="34" charset="0"/>
            </a:endParaRPr>
          </a:p>
        </p:txBody>
      </p:sp>
      <p:sp>
        <p:nvSpPr>
          <p:cNvPr id="605188" name="Rectangle 4"/>
          <p:cNvSpPr>
            <a:spLocks noChangeArrowheads="1"/>
          </p:cNvSpPr>
          <p:nvPr/>
        </p:nvSpPr>
        <p:spPr bwMode="auto">
          <a:xfrm>
            <a:off x="3048000" y="323863"/>
            <a:ext cx="9260239" cy="646331"/>
          </a:xfrm>
          <a:prstGeom prst="rect">
            <a:avLst/>
          </a:prstGeom>
          <a:noFill/>
          <a:ln w="9525">
            <a:noFill/>
            <a:miter lim="800000"/>
            <a:headEnd/>
            <a:tailEnd/>
          </a:ln>
          <a:effectLst/>
        </p:spPr>
        <p:txBody>
          <a:bodyPr wrap="square">
            <a:spAutoFit/>
          </a:bodyPr>
          <a:lstStyle/>
          <a:p>
            <a:pPr>
              <a:defRPr/>
            </a:pPr>
            <a:r>
              <a:rPr lang="en-US" sz="3600" dirty="0">
                <a:solidFill>
                  <a:schemeClr val="accent2"/>
                </a:solidFill>
                <a:latin typeface="Tahoma" pitchFamily="34" charset="0"/>
              </a:rPr>
              <a:t>The Case of Phosphate Mining in Nauru</a:t>
            </a:r>
            <a:endParaRPr lang="it-IT" sz="3600" dirty="0">
              <a:solidFill>
                <a:schemeClr val="accent2"/>
              </a:solidFill>
              <a:latin typeface="Tahoma" pitchFamily="34" charset="0"/>
            </a:endParaRPr>
          </a:p>
        </p:txBody>
      </p:sp>
      <p:grpSp>
        <p:nvGrpSpPr>
          <p:cNvPr id="80901" name="Group 6"/>
          <p:cNvGrpSpPr>
            <a:grpSpLocks/>
          </p:cNvGrpSpPr>
          <p:nvPr/>
        </p:nvGrpSpPr>
        <p:grpSpPr bwMode="auto">
          <a:xfrm>
            <a:off x="2276185" y="2554377"/>
            <a:ext cx="4249739" cy="3387877"/>
            <a:chOff x="794" y="1344"/>
            <a:chExt cx="2449" cy="2036"/>
          </a:xfrm>
        </p:grpSpPr>
        <p:pic>
          <p:nvPicPr>
            <p:cNvPr id="80902" name="Picture 7" descr="naru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48903">
              <a:off x="1112" y="1026"/>
              <a:ext cx="1814" cy="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Rectangle 8"/>
            <p:cNvSpPr>
              <a:spLocks noChangeArrowheads="1"/>
            </p:cNvSpPr>
            <p:nvPr/>
          </p:nvSpPr>
          <p:spPr bwMode="auto">
            <a:xfrm>
              <a:off x="884" y="3158"/>
              <a:ext cx="2314" cy="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charset="0"/>
                  <a:ea typeface="MS PGothic" charset="-128"/>
                  <a:cs typeface="ＭＳ Ｐゴシック" charset="-128"/>
                </a:defRPr>
              </a:lvl1pPr>
              <a:lvl2pPr marL="742950" indent="-285750">
                <a:spcBef>
                  <a:spcPct val="20000"/>
                </a:spcBef>
                <a:buFont typeface="Tahoma" charset="0"/>
                <a:buChar char="–"/>
                <a:defRPr sz="2800">
                  <a:solidFill>
                    <a:schemeClr val="tx1"/>
                  </a:solidFill>
                  <a:latin typeface="Tahoma" charset="0"/>
                  <a:ea typeface="MS PGothic" charset="-128"/>
                </a:defRPr>
              </a:lvl2pPr>
              <a:lvl3pPr marL="1143000" indent="-228600">
                <a:spcBef>
                  <a:spcPct val="20000"/>
                </a:spcBef>
                <a:buClr>
                  <a:schemeClr val="hlink"/>
                </a:buClr>
                <a:buSzPct val="120000"/>
                <a:buChar char="•"/>
                <a:defRPr sz="2400">
                  <a:solidFill>
                    <a:schemeClr val="tx1"/>
                  </a:solidFill>
                  <a:latin typeface="Tahoma" charset="0"/>
                  <a:ea typeface="MS PGothic" charset="-128"/>
                </a:defRPr>
              </a:lvl3pPr>
              <a:lvl4pPr marL="1600200" indent="-228600">
                <a:spcBef>
                  <a:spcPct val="20000"/>
                </a:spcBef>
                <a:buFont typeface="Tahoma" charset="0"/>
                <a:buChar char="–"/>
                <a:defRPr sz="2000">
                  <a:solidFill>
                    <a:schemeClr val="tx1"/>
                  </a:solidFill>
                  <a:latin typeface="Tahoma" charset="0"/>
                  <a:ea typeface="MS PGothic" charset="-128"/>
                </a:defRPr>
              </a:lvl4pPr>
              <a:lvl5pPr marL="2057400" indent="-228600">
                <a:spcBef>
                  <a:spcPct val="20000"/>
                </a:spcBef>
                <a:buClr>
                  <a:schemeClr val="hlink"/>
                </a:buClr>
                <a:buSzPct val="80000"/>
                <a:buFont typeface="Wingdings" charset="2"/>
                <a:buChar char="v"/>
                <a:defRPr sz="2000">
                  <a:solidFill>
                    <a:schemeClr val="tx1"/>
                  </a:solidFill>
                  <a:latin typeface="Tahoma" charset="0"/>
                  <a:ea typeface="MS PGothic" charset="-128"/>
                </a:defRPr>
              </a:lvl5pPr>
              <a:lvl6pPr marL="25146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6pPr>
              <a:lvl7pPr marL="29718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7pPr>
              <a:lvl8pPr marL="34290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8pPr>
              <a:lvl9pPr marL="3886200" indent="-228600" eaLnBrk="0" fontAlgn="base" hangingPunct="0">
                <a:spcBef>
                  <a:spcPct val="20000"/>
                </a:spcBef>
                <a:spcAft>
                  <a:spcPct val="0"/>
                </a:spcAft>
                <a:buClr>
                  <a:schemeClr val="hlink"/>
                </a:buClr>
                <a:buSzPct val="80000"/>
                <a:buFont typeface="Wingdings" charset="2"/>
                <a:buChar char="v"/>
                <a:defRPr sz="2000">
                  <a:solidFill>
                    <a:schemeClr val="tx1"/>
                  </a:solidFill>
                  <a:latin typeface="Tahoma" charset="0"/>
                  <a:ea typeface="MS PGothic" charset="-128"/>
                </a:defRPr>
              </a:lvl9pPr>
            </a:lstStyle>
            <a:p>
              <a:pPr>
                <a:spcBef>
                  <a:spcPct val="0"/>
                </a:spcBef>
                <a:buClrTx/>
                <a:buSzTx/>
                <a:buFontTx/>
                <a:buNone/>
              </a:pPr>
              <a:r>
                <a:rPr lang="it-IT" altLang="en-US" sz="900"/>
                <a:t>Source: </a:t>
              </a:r>
              <a:r>
                <a:rPr lang="it-IT" altLang="fr-FR" sz="900"/>
                <a:t>“</a:t>
              </a:r>
              <a:r>
                <a:rPr lang="it-IT" altLang="en-US" sz="900"/>
                <a:t>Nauru: L</a:t>
              </a:r>
              <a:r>
                <a:rPr lang="it-IT" altLang="fr-FR" sz="900"/>
                <a:t>’</a:t>
              </a:r>
              <a:r>
                <a:rPr lang="it-IT" altLang="en-US" sz="900"/>
                <a:t>ineluctable faillite d</a:t>
              </a:r>
              <a:r>
                <a:rPr lang="it-IT" altLang="fr-FR" sz="900"/>
                <a:t>’</a:t>
              </a:r>
              <a:r>
                <a:rPr lang="it-IT" altLang="en-US" sz="900"/>
                <a:t>un micro-Etat,</a:t>
              </a:r>
              <a:r>
                <a:rPr lang="it-IT" altLang="fr-FR" sz="900"/>
                <a:t>”</a:t>
              </a:r>
              <a:r>
                <a:rPr lang="it-IT" altLang="en-US" sz="900"/>
                <a:t> </a:t>
              </a:r>
            </a:p>
            <a:p>
              <a:pPr>
                <a:spcBef>
                  <a:spcPct val="0"/>
                </a:spcBef>
                <a:buClrTx/>
                <a:buSzTx/>
                <a:buFontTx/>
                <a:buNone/>
              </a:pPr>
              <a:r>
                <a:rPr lang="it-IT" altLang="en-US" sz="900"/>
                <a:t>Courrier International, No 900, 2008.</a:t>
              </a:r>
            </a:p>
          </p:txBody>
        </p:sp>
      </p:grpSp>
      <p:sp>
        <p:nvSpPr>
          <p:cNvPr id="9" name="Rectangle 8"/>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9465FB4C-877D-494B-AA47-A01CA57218F2}" type="slidenum">
              <a:rPr lang="ko-KR" altLang="en-US" smtClean="0"/>
              <a:pPr>
                <a:defRPr/>
              </a:pPr>
              <a:t>7</a:t>
            </a:fld>
            <a:endParaRPr lang="en-US" altLang="ko-KR"/>
          </a:p>
        </p:txBody>
      </p:sp>
      <p:pic>
        <p:nvPicPr>
          <p:cNvPr id="14" name="Picture 9">
            <a:extLst>
              <a:ext uri="{FF2B5EF4-FFF2-40B4-BE49-F238E27FC236}">
                <a16:creationId xmlns:a16="http://schemas.microsoft.com/office/drawing/2014/main" id="{77026E1A-BA9A-4B96-8DDE-B23F4A8035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2176" y="6367279"/>
            <a:ext cx="1449647" cy="491975"/>
          </a:xfrm>
          <a:prstGeom prst="rect">
            <a:avLst/>
          </a:prstGeom>
        </p:spPr>
      </p:pic>
      <p:pic>
        <p:nvPicPr>
          <p:cNvPr id="15" name="Picture 10">
            <a:extLst>
              <a:ext uri="{FF2B5EF4-FFF2-40B4-BE49-F238E27FC236}">
                <a16:creationId xmlns:a16="http://schemas.microsoft.com/office/drawing/2014/main" id="{361D6E81-CB75-44F1-8564-DD167D0D4E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9844" y="6367279"/>
            <a:ext cx="5423977" cy="488255"/>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2241508" y="238342"/>
            <a:ext cx="9383712" cy="1461644"/>
          </a:xfrm>
        </p:spPr>
        <p:txBody>
          <a:bodyPr>
            <a:normAutofit fontScale="90000"/>
          </a:bodyPr>
          <a:lstStyle/>
          <a:p>
            <a:pPr eaLnBrk="1" hangingPunct="1">
              <a:defRPr/>
            </a:pPr>
            <a:r>
              <a:rPr lang="en-US" sz="3600" b="0" dirty="0">
                <a:solidFill>
                  <a:schemeClr val="accent2"/>
                </a:solidFill>
                <a:latin typeface="Tahoma" pitchFamily="34" charset="0"/>
                <a:ea typeface="+mn-ea"/>
                <a:cs typeface="+mn-cs"/>
              </a:rPr>
              <a:t>The Case of Mining Critical Metals </a:t>
            </a:r>
            <a:br>
              <a:rPr lang="en-US" sz="3600" b="0" dirty="0">
                <a:solidFill>
                  <a:schemeClr val="accent2"/>
                </a:solidFill>
                <a:latin typeface="Tahoma" pitchFamily="34" charset="0"/>
                <a:ea typeface="+mn-ea"/>
                <a:cs typeface="+mn-cs"/>
              </a:rPr>
            </a:br>
            <a:r>
              <a:rPr lang="en-US" sz="3600" b="0" dirty="0">
                <a:solidFill>
                  <a:schemeClr val="accent2"/>
                </a:solidFill>
                <a:latin typeface="Tahoma" pitchFamily="34" charset="0"/>
                <a:ea typeface="+mn-ea"/>
                <a:cs typeface="+mn-cs"/>
              </a:rPr>
              <a:t>in the Congo Basin</a:t>
            </a:r>
            <a:br>
              <a:rPr lang="en-US" sz="3600" b="0" dirty="0">
                <a:solidFill>
                  <a:schemeClr val="accent2"/>
                </a:solidFill>
                <a:latin typeface="Tahoma" pitchFamily="34" charset="0"/>
                <a:ea typeface="+mn-ea"/>
                <a:cs typeface="+mn-cs"/>
              </a:rPr>
            </a:br>
            <a:endParaRPr lang="en-US" sz="3600" b="0" dirty="0">
              <a:solidFill>
                <a:schemeClr val="accent2"/>
              </a:solidFill>
              <a:latin typeface="Tahoma" pitchFamily="34" charset="0"/>
              <a:ea typeface="+mn-ea"/>
              <a:cs typeface="+mn-cs"/>
            </a:endParaRPr>
          </a:p>
        </p:txBody>
      </p:sp>
      <p:sp>
        <p:nvSpPr>
          <p:cNvPr id="215043" name="Rectangle 3"/>
          <p:cNvSpPr>
            <a:spLocks noGrp="1" noChangeArrowheads="1"/>
          </p:cNvSpPr>
          <p:nvPr>
            <p:ph idx="1"/>
          </p:nvPr>
        </p:nvSpPr>
        <p:spPr>
          <a:xfrm>
            <a:off x="2470108" y="944274"/>
            <a:ext cx="9155112" cy="5257800"/>
          </a:xfrm>
        </p:spPr>
        <p:txBody>
          <a:bodyPr/>
          <a:lstStyle/>
          <a:p>
            <a:pPr eaLnBrk="1" hangingPunct="1">
              <a:lnSpc>
                <a:spcPct val="80000"/>
              </a:lnSpc>
              <a:defRPr/>
            </a:pPr>
            <a:endParaRPr lang="en-US" b="1" dirty="0">
              <a:solidFill>
                <a:schemeClr val="accent2"/>
              </a:solidFill>
            </a:endParaRPr>
          </a:p>
          <a:p>
            <a:pPr eaLnBrk="1" hangingPunct="1">
              <a:lnSpc>
                <a:spcPct val="80000"/>
              </a:lnSpc>
              <a:defRPr/>
            </a:pPr>
            <a:r>
              <a:rPr lang="en-US" sz="3100" dirty="0"/>
              <a:t>Coltan, an ore that contains tantalum and niobium used  for electronics and car manufacture,  is resourced from one of the most conflict-ridden countries in the world.</a:t>
            </a:r>
          </a:p>
          <a:p>
            <a:pPr eaLnBrk="1" hangingPunct="1">
              <a:lnSpc>
                <a:spcPct val="80000"/>
              </a:lnSpc>
              <a:defRPr/>
            </a:pPr>
            <a:endParaRPr lang="en-US" sz="3100" dirty="0"/>
          </a:p>
        </p:txBody>
      </p:sp>
      <p:sp>
        <p:nvSpPr>
          <p:cNvPr id="4" name="Rectangle 3"/>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5" name="Rectangle 4"/>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6" name="Rectangle 5"/>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7" name="Rectangle 6"/>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8" name="Rectangle 7"/>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D0734138-17A1-7049-A855-81525DA032A1}" type="slidenum">
              <a:rPr lang="en-US" altLang="en-US" smtClean="0"/>
              <a:pPr>
                <a:defRPr/>
              </a:pPr>
              <a:t>8</a:t>
            </a:fld>
            <a:endParaRPr lang="en-US" altLang="en-US" dirty="0"/>
          </a:p>
        </p:txBody>
      </p:sp>
      <p:pic>
        <p:nvPicPr>
          <p:cNvPr id="98306" name="Picture 2">
            <a:extLst>
              <a:ext uri="{FF2B5EF4-FFF2-40B4-BE49-F238E27FC236}">
                <a16:creationId xmlns:a16="http://schemas.microsoft.com/office/drawing/2014/main" id="{88A3E3E3-4AEB-4C4D-ABAD-913E8AA46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8936" y="3917341"/>
            <a:ext cx="4838586" cy="2419293"/>
          </a:xfrm>
          <a:prstGeom prst="rect">
            <a:avLst/>
          </a:prstGeom>
          <a:noFill/>
          <a:extLst>
            <a:ext uri="{909E8E84-426E-40DD-AFC4-6F175D3DCCD1}">
              <a14:hiddenFill xmlns:a14="http://schemas.microsoft.com/office/drawing/2010/main">
                <a:solidFill>
                  <a:srgbClr val="FFFFFF"/>
                </a:solidFill>
              </a14:hiddenFill>
            </a:ext>
          </a:extLst>
        </p:spPr>
      </p:pic>
      <p:pic>
        <p:nvPicPr>
          <p:cNvPr id="98308" name="Picture 4" descr="Coltan Mine, [electronics] Congo">
            <a:extLst>
              <a:ext uri="{FF2B5EF4-FFF2-40B4-BE49-F238E27FC236}">
                <a16:creationId xmlns:a16="http://schemas.microsoft.com/office/drawing/2014/main" id="{A12BE1A0-BAF3-B84F-B1E3-DAFBA15BFC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0108" y="3395546"/>
            <a:ext cx="4361017" cy="24493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BB35EEA-5DAD-0A42-A26F-B589321B88C4}"/>
              </a:ext>
            </a:extLst>
          </p:cNvPr>
          <p:cNvSpPr txBox="1"/>
          <p:nvPr/>
        </p:nvSpPr>
        <p:spPr>
          <a:xfrm>
            <a:off x="2895600" y="6336634"/>
            <a:ext cx="184731" cy="369332"/>
          </a:xfrm>
          <a:prstGeom prst="rect">
            <a:avLst/>
          </a:prstGeom>
          <a:noFill/>
        </p:spPr>
        <p:txBody>
          <a:bodyPr wrap="none" rtlCol="0">
            <a:spAutoFit/>
          </a:bodyPr>
          <a:lstStyle/>
          <a:p>
            <a:endParaRPr lang="fr-FR" dirty="0"/>
          </a:p>
        </p:txBody>
      </p:sp>
      <p:sp>
        <p:nvSpPr>
          <p:cNvPr id="13" name="Rectangle 12">
            <a:extLst>
              <a:ext uri="{FF2B5EF4-FFF2-40B4-BE49-F238E27FC236}">
                <a16:creationId xmlns:a16="http://schemas.microsoft.com/office/drawing/2014/main" id="{A829C2CF-6CC1-694F-8039-C2D2A48640C6}"/>
              </a:ext>
            </a:extLst>
          </p:cNvPr>
          <p:cNvSpPr/>
          <p:nvPr/>
        </p:nvSpPr>
        <p:spPr>
          <a:xfrm>
            <a:off x="2895600" y="6084688"/>
            <a:ext cx="3021725" cy="369332"/>
          </a:xfrm>
          <a:prstGeom prst="rect">
            <a:avLst/>
          </a:prstGeom>
        </p:spPr>
        <p:txBody>
          <a:bodyPr wrap="none">
            <a:spAutoFit/>
          </a:bodyPr>
          <a:lstStyle/>
          <a:p>
            <a:r>
              <a:rPr lang="en-GB" dirty="0"/>
              <a:t>Source of photos: Pinterest</a:t>
            </a:r>
            <a:endParaRPr lang="fr-FR" dirty="0"/>
          </a:p>
        </p:txBody>
      </p:sp>
    </p:spTree>
    <p:extLst>
      <p:ext uri="{BB962C8B-B14F-4D97-AF65-F5344CB8AC3E}">
        <p14:creationId xmlns:p14="http://schemas.microsoft.com/office/powerpoint/2010/main" val="1950367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8" name="Rectangle 4"/>
          <p:cNvSpPr>
            <a:spLocks noChangeArrowheads="1"/>
          </p:cNvSpPr>
          <p:nvPr/>
        </p:nvSpPr>
        <p:spPr bwMode="auto">
          <a:xfrm>
            <a:off x="2458387" y="164325"/>
            <a:ext cx="9260239" cy="1077218"/>
          </a:xfrm>
          <a:prstGeom prst="rect">
            <a:avLst/>
          </a:prstGeom>
          <a:noFill/>
          <a:ln w="9525">
            <a:noFill/>
            <a:miter lim="800000"/>
            <a:headEnd/>
            <a:tailEnd/>
          </a:ln>
          <a:effectLst/>
        </p:spPr>
        <p:txBody>
          <a:bodyPr wrap="square">
            <a:spAutoFit/>
          </a:bodyPr>
          <a:lstStyle/>
          <a:p>
            <a:pPr algn="ctr">
              <a:defRPr/>
            </a:pPr>
            <a:r>
              <a:rPr lang="en-US" sz="3200" dirty="0">
                <a:solidFill>
                  <a:schemeClr val="accent2"/>
                </a:solidFill>
                <a:latin typeface="Tahoma" pitchFamily="34" charset="0"/>
                <a:ea typeface="+mn-ea"/>
              </a:rPr>
              <a:t>The Case of WEEE Recycling </a:t>
            </a:r>
            <a:br>
              <a:rPr lang="en-US" sz="3200" dirty="0">
                <a:solidFill>
                  <a:schemeClr val="accent2"/>
                </a:solidFill>
                <a:latin typeface="Tahoma" pitchFamily="34" charset="0"/>
                <a:ea typeface="+mn-ea"/>
              </a:rPr>
            </a:br>
            <a:r>
              <a:rPr lang="en-US" sz="3200" dirty="0">
                <a:solidFill>
                  <a:schemeClr val="accent2"/>
                </a:solidFill>
                <a:latin typeface="Tahoma" pitchFamily="34" charset="0"/>
                <a:ea typeface="+mn-ea"/>
              </a:rPr>
              <a:t>by the Informal Sector in Ghana and India</a:t>
            </a:r>
            <a:endParaRPr lang="it-IT" sz="3200" dirty="0">
              <a:solidFill>
                <a:schemeClr val="accent2"/>
              </a:solidFill>
              <a:latin typeface="Tahoma" pitchFamily="34" charset="0"/>
              <a:ea typeface="+mn-ea"/>
            </a:endParaRPr>
          </a:p>
        </p:txBody>
      </p:sp>
      <p:sp>
        <p:nvSpPr>
          <p:cNvPr id="9" name="Rectangle 8"/>
          <p:cNvSpPr/>
          <p:nvPr/>
        </p:nvSpPr>
        <p:spPr>
          <a:xfrm>
            <a:off x="0" y="2"/>
            <a:ext cx="1905000" cy="131444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Problem-setting</a:t>
            </a:r>
          </a:p>
        </p:txBody>
      </p:sp>
      <p:sp>
        <p:nvSpPr>
          <p:cNvPr id="10" name="Rectangle 9"/>
          <p:cNvSpPr/>
          <p:nvPr/>
        </p:nvSpPr>
        <p:spPr>
          <a:xfrm>
            <a:off x="0" y="1314451"/>
            <a:ext cx="1905000" cy="1428749"/>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Global consumption patterns</a:t>
            </a:r>
          </a:p>
        </p:txBody>
      </p:sp>
      <p:sp>
        <p:nvSpPr>
          <p:cNvPr id="11" name="Rectangle 10"/>
          <p:cNvSpPr/>
          <p:nvPr/>
        </p:nvSpPr>
        <p:spPr>
          <a:xfrm>
            <a:off x="0" y="2743200"/>
            <a:ext cx="1905000" cy="1371600"/>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Interrelation of consumption and production</a:t>
            </a:r>
          </a:p>
        </p:txBody>
      </p:sp>
      <p:sp>
        <p:nvSpPr>
          <p:cNvPr id="12" name="Rectangle 11"/>
          <p:cNvSpPr/>
          <p:nvPr/>
        </p:nvSpPr>
        <p:spPr>
          <a:xfrm>
            <a:off x="0" y="4114800"/>
            <a:ext cx="1905000" cy="1428748"/>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GB" dirty="0"/>
              <a:t>Sustainable Development Goals</a:t>
            </a:r>
            <a:endParaRPr lang="en-US" dirty="0"/>
          </a:p>
        </p:txBody>
      </p:sp>
      <p:sp>
        <p:nvSpPr>
          <p:cNvPr id="13" name="Rectangle 12"/>
          <p:cNvSpPr/>
          <p:nvPr/>
        </p:nvSpPr>
        <p:spPr>
          <a:xfrm>
            <a:off x="3048" y="5543548"/>
            <a:ext cx="1901952" cy="1314451"/>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eaLnBrk="1" hangingPunct="1">
              <a:defRPr/>
            </a:pPr>
            <a:r>
              <a:rPr lang="en-US" dirty="0"/>
              <a:t>Role of critical raw materials</a:t>
            </a:r>
          </a:p>
        </p:txBody>
      </p:sp>
      <p:sp>
        <p:nvSpPr>
          <p:cNvPr id="2" name="Espace réservé du numéro de diapositive 1"/>
          <p:cNvSpPr>
            <a:spLocks noGrp="1"/>
          </p:cNvSpPr>
          <p:nvPr>
            <p:ph type="sldNum" sz="quarter" idx="12"/>
          </p:nvPr>
        </p:nvSpPr>
        <p:spPr/>
        <p:txBody>
          <a:bodyPr/>
          <a:lstStyle/>
          <a:p>
            <a:pPr>
              <a:defRPr/>
            </a:pPr>
            <a:fld id="{9465FB4C-877D-494B-AA47-A01CA57218F2}" type="slidenum">
              <a:rPr lang="ko-KR" altLang="en-US" smtClean="0"/>
              <a:pPr>
                <a:defRPr/>
              </a:pPr>
              <a:t>9</a:t>
            </a:fld>
            <a:endParaRPr lang="en-US" altLang="ko-KR"/>
          </a:p>
        </p:txBody>
      </p:sp>
      <p:pic>
        <p:nvPicPr>
          <p:cNvPr id="16" name="Espace réservé du contenu 4">
            <a:extLst>
              <a:ext uri="{FF2B5EF4-FFF2-40B4-BE49-F238E27FC236}">
                <a16:creationId xmlns:a16="http://schemas.microsoft.com/office/drawing/2014/main" id="{24E8CA15-D07A-6046-9A32-5B9567F15C93}"/>
              </a:ext>
            </a:extLst>
          </p:cNvPr>
          <p:cNvPicPr>
            <a:picLocks noChangeAspect="1"/>
          </p:cNvPicPr>
          <p:nvPr/>
        </p:nvPicPr>
        <p:blipFill>
          <a:blip r:embed="rId3">
            <a:extLst>
              <a:ext uri="{28A0092B-C50C-407E-A947-70E740481C1C}">
                <a14:useLocalDpi xmlns:a14="http://schemas.microsoft.com/office/drawing/2010/main" val="0"/>
              </a:ext>
            </a:extLst>
          </a:blip>
          <a:srcRect t="22493" b="22493"/>
          <a:stretch>
            <a:fillRect/>
          </a:stretch>
        </p:blipFill>
        <p:spPr bwMode="auto">
          <a:xfrm>
            <a:off x="2819400" y="1722437"/>
            <a:ext cx="4321175" cy="239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pic>
        <p:nvPicPr>
          <p:cNvPr id="17" name="Image 5">
            <a:extLst>
              <a:ext uri="{FF2B5EF4-FFF2-40B4-BE49-F238E27FC236}">
                <a16:creationId xmlns:a16="http://schemas.microsoft.com/office/drawing/2014/main" id="{508FBFF2-1C5A-3248-88C0-91BD74F0AD6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40575" y="1722436"/>
            <a:ext cx="3836987"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6">
            <a:extLst>
              <a:ext uri="{FF2B5EF4-FFF2-40B4-BE49-F238E27FC236}">
                <a16:creationId xmlns:a16="http://schemas.microsoft.com/office/drawing/2014/main" id="{DAEDD2FB-1E02-A549-BDFD-06B17423BD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53594" y="3783036"/>
            <a:ext cx="3275013"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B85751B2-300E-C148-9D7B-8FB5F4AE949D}"/>
              </a:ext>
            </a:extLst>
          </p:cNvPr>
          <p:cNvSpPr/>
          <p:nvPr/>
        </p:nvSpPr>
        <p:spPr>
          <a:xfrm>
            <a:off x="7692222" y="5804567"/>
            <a:ext cx="3620286" cy="369332"/>
          </a:xfrm>
          <a:prstGeom prst="rect">
            <a:avLst/>
          </a:prstGeom>
        </p:spPr>
        <p:txBody>
          <a:bodyPr wrap="none">
            <a:spAutoFit/>
          </a:bodyPr>
          <a:lstStyle/>
          <a:p>
            <a:r>
              <a:rPr lang="en-GB" dirty="0"/>
              <a:t>Source of photos: EMPA and WRF</a:t>
            </a:r>
            <a:endParaRPr lang="fr-FR" dirty="0"/>
          </a:p>
        </p:txBody>
      </p:sp>
    </p:spTree>
    <p:extLst>
      <p:ext uri="{BB962C8B-B14F-4D97-AF65-F5344CB8AC3E}">
        <p14:creationId xmlns:p14="http://schemas.microsoft.com/office/powerpoint/2010/main" val="3830197258"/>
      </p:ext>
    </p:extLst>
  </p:cSld>
  <p:clrMapOvr>
    <a:masterClrMapping/>
  </p:clrMapOvr>
  <p:transition/>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Ocean</Template>
  <TotalTime>461</TotalTime>
  <Words>7132</Words>
  <Application>Microsoft Macintosh PowerPoint</Application>
  <PresentationFormat>Widescreen</PresentationFormat>
  <Paragraphs>653</Paragraphs>
  <Slides>47</Slides>
  <Notes>44</Notes>
  <HiddenSlides>0</HiddenSlides>
  <MMClips>0</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47</vt:i4>
      </vt:variant>
    </vt:vector>
  </HeadingPairs>
  <TitlesOfParts>
    <vt:vector size="63" baseType="lpstr">
      <vt:lpstr>Arial</vt:lpstr>
      <vt:lpstr>Arial Narrow</vt:lpstr>
      <vt:lpstr>Calibri</vt:lpstr>
      <vt:lpstr>Calibri Light</vt:lpstr>
      <vt:lpstr>Courier New</vt:lpstr>
      <vt:lpstr>Monotype Sorts</vt:lpstr>
      <vt:lpstr>Quicksand</vt:lpstr>
      <vt:lpstr>Quicksand Regular</vt:lpstr>
      <vt:lpstr>Symbol</vt:lpstr>
      <vt:lpstr>Tahoma</vt:lpstr>
      <vt:lpstr>Times New Roman</vt:lpstr>
      <vt:lpstr>Verdana</vt:lpstr>
      <vt:lpstr>Wingdings</vt:lpstr>
      <vt:lpstr>1_Thème Office</vt:lpstr>
      <vt:lpstr>2_Thème Office</vt:lpstr>
      <vt:lpstr>Document</vt:lpstr>
      <vt:lpstr>PowerPoint Presentation</vt:lpstr>
      <vt:lpstr>- Outline -</vt:lpstr>
      <vt:lpstr>What is the problem?  </vt:lpstr>
      <vt:lpstr>What is the Magnitude?</vt:lpstr>
      <vt:lpstr>Sustainable Development:  a long-term issue</vt:lpstr>
      <vt:lpstr>Problem setting - Twin Challenge for Sustainable Development</vt:lpstr>
      <vt:lpstr>It was politically correct… but has proven unsustainable</vt:lpstr>
      <vt:lpstr>The Case of Mining Critical Metals  in the Congo Basin </vt:lpstr>
      <vt:lpstr>PowerPoint Presentation</vt:lpstr>
      <vt:lpstr>PowerPoint Presentation</vt:lpstr>
      <vt:lpstr>PowerPoint Presentation</vt:lpstr>
      <vt:lpstr>PowerPoint Presentation</vt:lpstr>
      <vt:lpstr>PowerPoint Presentation</vt:lpstr>
      <vt:lpstr>PowerPoint Presentation</vt:lpstr>
      <vt:lpstr>27 Critical Raw Materials CRM (of 61 candidate materials,  incl. 3 material groups)</vt:lpstr>
      <vt:lpstr>Implementation Gap  since 2002</vt:lpstr>
      <vt:lpstr>Global Consumption Patterns</vt:lpstr>
      <vt:lpstr>Examples of inequalities in Consumption</vt:lpstr>
      <vt:lpstr>PowerPoint Presentation</vt:lpstr>
      <vt:lpstr>Population, Consumption &amp; Environment</vt:lpstr>
      <vt:lpstr>Interrelation of Cleaner Production and Sustainable Consumption</vt:lpstr>
      <vt:lpstr>PowerPoint Presentation</vt:lpstr>
      <vt:lpstr>PowerPoint Presentation</vt:lpstr>
      <vt:lpstr>PowerPoint Presentation</vt:lpstr>
      <vt:lpstr>Decoupling Equation</vt:lpstr>
      <vt:lpstr>Two aspects of decoupling</vt:lpstr>
      <vt:lpstr>The need for resource efficiency</vt:lpstr>
      <vt:lpstr>Resource Efficiency</vt:lpstr>
      <vt:lpstr>Spotlight on global systems of production and consumption</vt:lpstr>
      <vt:lpstr>Increasing evidence for burden shifting</vt:lpstr>
      <vt:lpstr>Understanding supply chain and use-phase issues</vt:lpstr>
      <vt:lpstr>Moving towards a Circular Economy (CE)</vt:lpstr>
      <vt:lpstr>PowerPoint Presentation</vt:lpstr>
      <vt:lpstr>Achievements in 2015 (2): The 2030 agenda</vt:lpstr>
      <vt:lpstr>Clustering of SDGs </vt:lpstr>
      <vt:lpstr>The role of the Circular Economy (CE)</vt:lpstr>
      <vt:lpstr>PowerPoint Presentation</vt:lpstr>
      <vt:lpstr>PowerPoint Presentation</vt:lpstr>
      <vt:lpstr>PowerPoint Presentation</vt:lpstr>
      <vt:lpstr>PowerPoint Presentation</vt:lpstr>
      <vt:lpstr>DPSIR framework for key indicator areas for environmental sustainability assessment</vt:lpstr>
      <vt:lpstr>Supporting role of input-output based industrial ecology assessment tools</vt:lpstr>
      <vt:lpstr>UNE Life Cycle Initiative’s recommendations  on impact indicators for abiotic resources</vt:lpstr>
      <vt:lpstr>Which Raw Materials are critical in line with the SDGs and what is the link to CE?</vt:lpstr>
      <vt:lpstr>Conclusions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Environmental Impact and resource efficiency  Impact environnemental et utilisation efficace des ressources  - Course 1 b -  International Specialization in Biosourcing: use and transformation of bioressources</dc:title>
  <dc:creator>Guido Sonnemann</dc:creator>
  <cp:lastModifiedBy>Guido Sonnemann</cp:lastModifiedBy>
  <cp:revision>172</cp:revision>
  <cp:lastPrinted>2016-02-17T19:48:33Z</cp:lastPrinted>
  <dcterms:created xsi:type="dcterms:W3CDTF">2017-02-02T02:57:30Z</dcterms:created>
  <dcterms:modified xsi:type="dcterms:W3CDTF">2020-03-31T13:46:00Z</dcterms:modified>
</cp:coreProperties>
</file>