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Lst>
  <p:notesMasterIdLst>
    <p:notesMasterId r:id="rId26"/>
  </p:notesMasterIdLst>
  <p:sldIdLst>
    <p:sldId id="322" r:id="rId5"/>
    <p:sldId id="274" r:id="rId6"/>
    <p:sldId id="293" r:id="rId7"/>
    <p:sldId id="281" r:id="rId8"/>
    <p:sldId id="306" r:id="rId9"/>
    <p:sldId id="318" r:id="rId10"/>
    <p:sldId id="316" r:id="rId11"/>
    <p:sldId id="317" r:id="rId12"/>
    <p:sldId id="324" r:id="rId13"/>
    <p:sldId id="325" r:id="rId14"/>
    <p:sldId id="326" r:id="rId15"/>
    <p:sldId id="268" r:id="rId16"/>
    <p:sldId id="295" r:id="rId17"/>
    <p:sldId id="296" r:id="rId18"/>
    <p:sldId id="319" r:id="rId19"/>
    <p:sldId id="320" r:id="rId20"/>
    <p:sldId id="271" r:id="rId21"/>
    <p:sldId id="297" r:id="rId22"/>
    <p:sldId id="321" r:id="rId23"/>
    <p:sldId id="323" r:id="rId24"/>
    <p:sldId id="360"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73" d="100"/>
          <a:sy n="73" d="100"/>
        </p:scale>
        <p:origin x="13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83F31-A272-4C63-A3F0-E48FFA8F0D45}" type="datetimeFigureOut">
              <a:rPr lang="nl-NL" smtClean="0"/>
              <a:t>28-1-2020</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090FF-297E-44E8-BF64-AFF68B4466C1}" type="slidenum">
              <a:rPr lang="nl-NL" smtClean="0"/>
              <a:t>‹#›</a:t>
            </a:fld>
            <a:endParaRPr lang="nl-NL"/>
          </a:p>
        </p:txBody>
      </p:sp>
    </p:spTree>
    <p:extLst>
      <p:ext uri="{BB962C8B-B14F-4D97-AF65-F5344CB8AC3E}">
        <p14:creationId xmlns:p14="http://schemas.microsoft.com/office/powerpoint/2010/main" val="2264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simple</a:t>
            </a:r>
            <a:r>
              <a:rPr lang="en-US" baseline="0" dirty="0" smtClean="0"/>
              <a:t> example we considered in the lecture?</a:t>
            </a:r>
            <a:endParaRPr lang="nl-NL" dirty="0"/>
          </a:p>
        </p:txBody>
      </p:sp>
      <p:sp>
        <p:nvSpPr>
          <p:cNvPr id="4" name="Slide Number Placeholder 3"/>
          <p:cNvSpPr>
            <a:spLocks noGrp="1"/>
          </p:cNvSpPr>
          <p:nvPr>
            <p:ph type="sldNum" sz="quarter" idx="10"/>
          </p:nvPr>
        </p:nvSpPr>
        <p:spPr/>
        <p:txBody>
          <a:bodyPr/>
          <a:lstStyle/>
          <a:p>
            <a:fld id="{3EC090FF-297E-44E8-BF64-AFF68B4466C1}" type="slidenum">
              <a:rPr lang="nl-NL" smtClean="0"/>
              <a:t>2</a:t>
            </a:fld>
            <a:endParaRPr lang="nl-NL"/>
          </a:p>
        </p:txBody>
      </p:sp>
    </p:spTree>
    <p:extLst>
      <p:ext uri="{BB962C8B-B14F-4D97-AF65-F5344CB8AC3E}">
        <p14:creationId xmlns:p14="http://schemas.microsoft.com/office/powerpoint/2010/main" val="1667020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B01CD9-F970-4F0A-90B1-59AC80D2E57A}" type="slidenum">
              <a:rPr lang="en-US" smtClean="0"/>
              <a:pPr eaLnBrk="1" hangingPunct="1"/>
              <a:t>11</a:t>
            </a:fld>
            <a:endParaRPr lang="en-US"/>
          </a:p>
        </p:txBody>
      </p:sp>
      <p:sp>
        <p:nvSpPr>
          <p:cNvPr id="143363"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6CFD559-E062-4820-B660-6161EA2B344E}" type="slidenum">
              <a:rPr lang="en-US" sz="1200"/>
              <a:pPr algn="r" eaLnBrk="1" hangingPunct="1"/>
              <a:t>11</a:t>
            </a:fld>
            <a:endParaRPr lang="en-US" sz="1200"/>
          </a:p>
        </p:txBody>
      </p:sp>
      <p:sp>
        <p:nvSpPr>
          <p:cNvPr id="143364"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6BE13E0B-2E7C-4589-A4C7-038CC0D110E9}" type="slidenum">
              <a:rPr lang="en-US" sz="1200"/>
              <a:pPr algn="r" eaLnBrk="1" hangingPunct="1"/>
              <a:t>11</a:t>
            </a:fld>
            <a:endParaRPr lang="en-US" sz="1200"/>
          </a:p>
        </p:txBody>
      </p:sp>
      <p:sp>
        <p:nvSpPr>
          <p:cNvPr id="143365" name="Rectangle 2"/>
          <p:cNvSpPr>
            <a:spLocks noGrp="1" noRot="1" noChangeAspect="1" noChangeArrowheads="1" noTextEdit="1"/>
          </p:cNvSpPr>
          <p:nvPr>
            <p:ph type="sldImg"/>
          </p:nvPr>
        </p:nvSpPr>
        <p:spPr>
          <a:xfrm>
            <a:off x="1149350" y="690563"/>
            <a:ext cx="4559300" cy="3419475"/>
          </a:xfrm>
          <a:ln/>
        </p:spPr>
      </p:sp>
      <p:sp>
        <p:nvSpPr>
          <p:cNvPr id="143366"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And quite fast…</a:t>
            </a:r>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B90E9E-A2DD-4ADC-9776-06783D507D62}" type="slidenum">
              <a:rPr lang="en-US" smtClean="0"/>
              <a:pPr eaLnBrk="1" hangingPunct="1"/>
              <a:t>12</a:t>
            </a:fld>
            <a:endParaRPr lang="en-US"/>
          </a:p>
        </p:txBody>
      </p:sp>
      <p:sp>
        <p:nvSpPr>
          <p:cNvPr id="144387"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E1C51FF-FCCA-43F1-AE6E-AE18173103D0}" type="slidenum">
              <a:rPr lang="en-US" sz="1200"/>
              <a:pPr algn="r" eaLnBrk="1" hangingPunct="1"/>
              <a:t>12</a:t>
            </a:fld>
            <a:endParaRPr lang="en-US" sz="1200"/>
          </a:p>
        </p:txBody>
      </p:sp>
      <p:sp>
        <p:nvSpPr>
          <p:cNvPr id="144388"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99185E6D-52C5-42D6-81CB-853B7ADB56ED}" type="slidenum">
              <a:rPr lang="en-US" sz="1200"/>
              <a:pPr algn="r" eaLnBrk="1" hangingPunct="1"/>
              <a:t>12</a:t>
            </a:fld>
            <a:endParaRPr lang="en-US" sz="1200"/>
          </a:p>
        </p:txBody>
      </p:sp>
      <p:sp>
        <p:nvSpPr>
          <p:cNvPr id="144389" name="Rectangle 2"/>
          <p:cNvSpPr>
            <a:spLocks noGrp="1" noRot="1" noChangeAspect="1" noChangeArrowheads="1" noTextEdit="1"/>
          </p:cNvSpPr>
          <p:nvPr>
            <p:ph type="sldImg"/>
          </p:nvPr>
        </p:nvSpPr>
        <p:spPr>
          <a:xfrm>
            <a:off x="1149350" y="690563"/>
            <a:ext cx="4559300" cy="3419475"/>
          </a:xfrm>
          <a:ln/>
        </p:spPr>
      </p:sp>
      <p:sp>
        <p:nvSpPr>
          <p:cNvPr id="144390"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BOOM! Get</a:t>
            </a:r>
            <a:r>
              <a:rPr lang="en-US" baseline="0" dirty="0" smtClean="0"/>
              <a:t> out of control!</a:t>
            </a:r>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B90E9E-A2DD-4ADC-9776-06783D507D62}" type="slidenum">
              <a:rPr lang="en-US" smtClean="0"/>
              <a:pPr eaLnBrk="1" hangingPunct="1"/>
              <a:t>13</a:t>
            </a:fld>
            <a:endParaRPr lang="en-US"/>
          </a:p>
        </p:txBody>
      </p:sp>
      <p:sp>
        <p:nvSpPr>
          <p:cNvPr id="144387"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E1C51FF-FCCA-43F1-AE6E-AE18173103D0}" type="slidenum">
              <a:rPr lang="en-US" sz="1200"/>
              <a:pPr algn="r" eaLnBrk="1" hangingPunct="1"/>
              <a:t>13</a:t>
            </a:fld>
            <a:endParaRPr lang="en-US" sz="1200"/>
          </a:p>
        </p:txBody>
      </p:sp>
      <p:sp>
        <p:nvSpPr>
          <p:cNvPr id="144388"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99185E6D-52C5-42D6-81CB-853B7ADB56ED}" type="slidenum">
              <a:rPr lang="en-US" sz="1200"/>
              <a:pPr algn="r" eaLnBrk="1" hangingPunct="1"/>
              <a:t>13</a:t>
            </a:fld>
            <a:endParaRPr lang="en-US" sz="1200"/>
          </a:p>
        </p:txBody>
      </p:sp>
      <p:sp>
        <p:nvSpPr>
          <p:cNvPr id="144389" name="Rectangle 2"/>
          <p:cNvSpPr>
            <a:spLocks noGrp="1" noRot="1" noChangeAspect="1" noChangeArrowheads="1" noTextEdit="1"/>
          </p:cNvSpPr>
          <p:nvPr>
            <p:ph type="sldImg"/>
          </p:nvPr>
        </p:nvSpPr>
        <p:spPr>
          <a:xfrm>
            <a:off x="1149350" y="690563"/>
            <a:ext cx="4559300" cy="3419475"/>
          </a:xfrm>
          <a:ln/>
        </p:spPr>
      </p:sp>
      <p:sp>
        <p:nvSpPr>
          <p:cNvPr id="144390"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To avoid that,</a:t>
            </a:r>
            <a:r>
              <a:rPr lang="en-US" baseline="0" dirty="0" smtClean="0"/>
              <a:t> for this example, we made some modelling choices and simplified the system. All the data that is relevant for this system is available in the excel sheet that comes with the exercise. </a:t>
            </a:r>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B90E9E-A2DD-4ADC-9776-06783D507D62}" type="slidenum">
              <a:rPr lang="en-US" smtClean="0"/>
              <a:pPr eaLnBrk="1" hangingPunct="1"/>
              <a:t>14</a:t>
            </a:fld>
            <a:endParaRPr lang="en-US"/>
          </a:p>
        </p:txBody>
      </p:sp>
      <p:sp>
        <p:nvSpPr>
          <p:cNvPr id="144387"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E1C51FF-FCCA-43F1-AE6E-AE18173103D0}" type="slidenum">
              <a:rPr lang="en-US" sz="1200"/>
              <a:pPr algn="r" eaLnBrk="1" hangingPunct="1"/>
              <a:t>14</a:t>
            </a:fld>
            <a:endParaRPr lang="en-US" sz="1200"/>
          </a:p>
        </p:txBody>
      </p:sp>
      <p:sp>
        <p:nvSpPr>
          <p:cNvPr id="144388"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99185E6D-52C5-42D6-81CB-853B7ADB56ED}" type="slidenum">
              <a:rPr lang="en-US" sz="1200"/>
              <a:pPr algn="r" eaLnBrk="1" hangingPunct="1"/>
              <a:t>14</a:t>
            </a:fld>
            <a:endParaRPr lang="en-US" sz="1200"/>
          </a:p>
        </p:txBody>
      </p:sp>
      <p:sp>
        <p:nvSpPr>
          <p:cNvPr id="144389" name="Rectangle 2"/>
          <p:cNvSpPr>
            <a:spLocks noGrp="1" noRot="1" noChangeAspect="1" noChangeArrowheads="1" noTextEdit="1"/>
          </p:cNvSpPr>
          <p:nvPr>
            <p:ph type="sldImg"/>
          </p:nvPr>
        </p:nvSpPr>
        <p:spPr>
          <a:xfrm>
            <a:off x="1149350" y="690563"/>
            <a:ext cx="4559300" cy="3419475"/>
          </a:xfrm>
          <a:ln/>
        </p:spPr>
      </p:sp>
      <p:sp>
        <p:nvSpPr>
          <p:cNvPr id="144390"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This are</a:t>
            </a:r>
            <a:r>
              <a:rPr lang="en-US" baseline="0" dirty="0" smtClean="0"/>
              <a:t> the inputs and outputs of the system. Take a look at the description of the exercise and try and solve the system. Good luck.</a:t>
            </a:r>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B90E9E-A2DD-4ADC-9776-06783D507D62}" type="slidenum">
              <a:rPr lang="en-US" smtClean="0"/>
              <a:pPr eaLnBrk="1" hangingPunct="1"/>
              <a:t>15</a:t>
            </a:fld>
            <a:endParaRPr lang="en-US"/>
          </a:p>
        </p:txBody>
      </p:sp>
      <p:sp>
        <p:nvSpPr>
          <p:cNvPr id="144387"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E1C51FF-FCCA-43F1-AE6E-AE18173103D0}" type="slidenum">
              <a:rPr lang="en-US" sz="1200"/>
              <a:pPr algn="r" eaLnBrk="1" hangingPunct="1"/>
              <a:t>15</a:t>
            </a:fld>
            <a:endParaRPr lang="en-US" sz="1200"/>
          </a:p>
        </p:txBody>
      </p:sp>
      <p:sp>
        <p:nvSpPr>
          <p:cNvPr id="144388"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99185E6D-52C5-42D6-81CB-853B7ADB56ED}" type="slidenum">
              <a:rPr lang="en-US" sz="1200"/>
              <a:pPr algn="r" eaLnBrk="1" hangingPunct="1"/>
              <a:t>15</a:t>
            </a:fld>
            <a:endParaRPr lang="en-US" sz="1200"/>
          </a:p>
        </p:txBody>
      </p:sp>
      <p:sp>
        <p:nvSpPr>
          <p:cNvPr id="144389" name="Rectangle 2"/>
          <p:cNvSpPr>
            <a:spLocks noGrp="1" noRot="1" noChangeAspect="1" noChangeArrowheads="1" noTextEdit="1"/>
          </p:cNvSpPr>
          <p:nvPr>
            <p:ph type="sldImg"/>
          </p:nvPr>
        </p:nvSpPr>
        <p:spPr>
          <a:xfrm>
            <a:off x="1149350" y="690563"/>
            <a:ext cx="4559300" cy="3419475"/>
          </a:xfrm>
          <a:ln/>
        </p:spPr>
      </p:sp>
      <p:sp>
        <p:nvSpPr>
          <p:cNvPr id="144390"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B90E9E-A2DD-4ADC-9776-06783D507D62}" type="slidenum">
              <a:rPr lang="en-US" smtClean="0"/>
              <a:pPr eaLnBrk="1" hangingPunct="1"/>
              <a:t>16</a:t>
            </a:fld>
            <a:endParaRPr lang="en-US"/>
          </a:p>
        </p:txBody>
      </p:sp>
      <p:sp>
        <p:nvSpPr>
          <p:cNvPr id="144387"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E1C51FF-FCCA-43F1-AE6E-AE18173103D0}" type="slidenum">
              <a:rPr lang="en-US" sz="1200"/>
              <a:pPr algn="r" eaLnBrk="1" hangingPunct="1"/>
              <a:t>16</a:t>
            </a:fld>
            <a:endParaRPr lang="en-US" sz="1200"/>
          </a:p>
        </p:txBody>
      </p:sp>
      <p:sp>
        <p:nvSpPr>
          <p:cNvPr id="144388"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99185E6D-52C5-42D6-81CB-853B7ADB56ED}" type="slidenum">
              <a:rPr lang="en-US" sz="1200"/>
              <a:pPr algn="r" eaLnBrk="1" hangingPunct="1"/>
              <a:t>16</a:t>
            </a:fld>
            <a:endParaRPr lang="en-US" sz="1200"/>
          </a:p>
        </p:txBody>
      </p:sp>
      <p:sp>
        <p:nvSpPr>
          <p:cNvPr id="144389" name="Rectangle 2"/>
          <p:cNvSpPr>
            <a:spLocks noGrp="1" noRot="1" noChangeAspect="1" noChangeArrowheads="1" noTextEdit="1"/>
          </p:cNvSpPr>
          <p:nvPr>
            <p:ph type="sldImg"/>
          </p:nvPr>
        </p:nvSpPr>
        <p:spPr>
          <a:xfrm>
            <a:off x="1149350" y="690563"/>
            <a:ext cx="4559300" cy="3419475"/>
          </a:xfrm>
          <a:ln/>
        </p:spPr>
      </p:sp>
      <p:sp>
        <p:nvSpPr>
          <p:cNvPr id="144390"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To be</a:t>
            </a:r>
            <a:r>
              <a:rPr lang="en-US" baseline="0" dirty="0" smtClean="0"/>
              <a:t> shown after the exercise for students to compare their results.</a:t>
            </a:r>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B90E9E-A2DD-4ADC-9776-06783D507D62}" type="slidenum">
              <a:rPr lang="en-US" smtClean="0"/>
              <a:pPr eaLnBrk="1" hangingPunct="1"/>
              <a:t>18</a:t>
            </a:fld>
            <a:endParaRPr lang="en-US"/>
          </a:p>
        </p:txBody>
      </p:sp>
      <p:sp>
        <p:nvSpPr>
          <p:cNvPr id="144387"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E1C51FF-FCCA-43F1-AE6E-AE18173103D0}" type="slidenum">
              <a:rPr lang="en-US" sz="1200"/>
              <a:pPr algn="r" eaLnBrk="1" hangingPunct="1"/>
              <a:t>18</a:t>
            </a:fld>
            <a:endParaRPr lang="en-US" sz="1200"/>
          </a:p>
        </p:txBody>
      </p:sp>
      <p:sp>
        <p:nvSpPr>
          <p:cNvPr id="144388"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99185E6D-52C5-42D6-81CB-853B7ADB56ED}" type="slidenum">
              <a:rPr lang="en-US" sz="1200"/>
              <a:pPr algn="r" eaLnBrk="1" hangingPunct="1"/>
              <a:t>18</a:t>
            </a:fld>
            <a:endParaRPr lang="en-US" sz="1200"/>
          </a:p>
        </p:txBody>
      </p:sp>
      <p:sp>
        <p:nvSpPr>
          <p:cNvPr id="144389" name="Rectangle 2"/>
          <p:cNvSpPr>
            <a:spLocks noGrp="1" noRot="1" noChangeAspect="1" noChangeArrowheads="1" noTextEdit="1"/>
          </p:cNvSpPr>
          <p:nvPr>
            <p:ph type="sldImg"/>
          </p:nvPr>
        </p:nvSpPr>
        <p:spPr>
          <a:xfrm>
            <a:off x="1149350" y="690563"/>
            <a:ext cx="4559300" cy="3419475"/>
          </a:xfrm>
          <a:ln/>
        </p:spPr>
      </p:sp>
      <p:sp>
        <p:nvSpPr>
          <p:cNvPr id="144390"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be</a:t>
            </a:r>
            <a:r>
              <a:rPr lang="en-US" baseline="0" dirty="0" smtClean="0"/>
              <a:t> shown after the exercise for students to compare their results.</a:t>
            </a:r>
            <a:endParaRPr lang="nl-NL" dirty="0" smtClean="0"/>
          </a:p>
          <a:p>
            <a:pPr eaLnBrk="1" hangingPunct="1"/>
            <a:endParaRPr lang="nl-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a:t>
            </a:r>
            <a:r>
              <a:rPr lang="en-US" baseline="0" dirty="0" smtClean="0"/>
              <a:t> points </a:t>
            </a:r>
            <a:r>
              <a:rPr lang="en-US" baseline="0" smtClean="0"/>
              <a:t>in class.</a:t>
            </a:r>
            <a:endParaRPr lang="nl-NL"/>
          </a:p>
        </p:txBody>
      </p:sp>
      <p:sp>
        <p:nvSpPr>
          <p:cNvPr id="4" name="Slide Number Placeholder 3"/>
          <p:cNvSpPr>
            <a:spLocks noGrp="1"/>
          </p:cNvSpPr>
          <p:nvPr>
            <p:ph type="sldNum" sz="quarter" idx="10"/>
          </p:nvPr>
        </p:nvSpPr>
        <p:spPr/>
        <p:txBody>
          <a:bodyPr/>
          <a:lstStyle/>
          <a:p>
            <a:fld id="{3EC090FF-297E-44E8-BF64-AFF68B4466C1}" type="slidenum">
              <a:rPr lang="nl-NL" smtClean="0"/>
              <a:t>19</a:t>
            </a:fld>
            <a:endParaRPr lang="nl-NL"/>
          </a:p>
        </p:txBody>
      </p:sp>
    </p:spTree>
    <p:extLst>
      <p:ext uri="{BB962C8B-B14F-4D97-AF65-F5344CB8AC3E}">
        <p14:creationId xmlns:p14="http://schemas.microsoft.com/office/powerpoint/2010/main" val="366394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AF2A0EF-FCA5-054E-BC9B-F4CD1D666A3B}" type="slidenum">
              <a:rPr lang="en-GB" smtClean="0"/>
              <a:t>21</a:t>
            </a:fld>
            <a:endParaRPr lang="en-GB"/>
          </a:p>
        </p:txBody>
      </p:sp>
    </p:spTree>
    <p:extLst>
      <p:ext uri="{BB962C8B-B14F-4D97-AF65-F5344CB8AC3E}">
        <p14:creationId xmlns:p14="http://schemas.microsoft.com/office/powerpoint/2010/main" val="414026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calculated</a:t>
            </a:r>
            <a:r>
              <a:rPr lang="en-US" baseline="0" dirty="0" smtClean="0"/>
              <a:t> for this system the impacts on global warming and acidification.</a:t>
            </a:r>
            <a:endParaRPr lang="nl-NL" dirty="0"/>
          </a:p>
        </p:txBody>
      </p:sp>
      <p:sp>
        <p:nvSpPr>
          <p:cNvPr id="4" name="Slide Number Placeholder 3"/>
          <p:cNvSpPr>
            <a:spLocks noGrp="1"/>
          </p:cNvSpPr>
          <p:nvPr>
            <p:ph type="sldNum" sz="quarter" idx="10"/>
          </p:nvPr>
        </p:nvSpPr>
        <p:spPr/>
        <p:txBody>
          <a:bodyPr/>
          <a:lstStyle/>
          <a:p>
            <a:fld id="{3EC090FF-297E-44E8-BF64-AFF68B4466C1}" type="slidenum">
              <a:rPr lang="nl-NL" smtClean="0"/>
              <a:t>3</a:t>
            </a:fld>
            <a:endParaRPr lang="nl-NL"/>
          </a:p>
        </p:txBody>
      </p:sp>
    </p:spTree>
    <p:extLst>
      <p:ext uri="{BB962C8B-B14F-4D97-AF65-F5344CB8AC3E}">
        <p14:creationId xmlns:p14="http://schemas.microsoft.com/office/powerpoint/2010/main" val="195807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a:t>
            </a:r>
            <a:r>
              <a:rPr lang="en-US" baseline="0" dirty="0" smtClean="0"/>
              <a:t> see our scaled processes.</a:t>
            </a:r>
            <a:endParaRPr lang="nl-NL" dirty="0"/>
          </a:p>
        </p:txBody>
      </p:sp>
      <p:sp>
        <p:nvSpPr>
          <p:cNvPr id="4" name="Slide Number Placeholder 3"/>
          <p:cNvSpPr>
            <a:spLocks noGrp="1"/>
          </p:cNvSpPr>
          <p:nvPr>
            <p:ph type="sldNum" sz="quarter" idx="10"/>
          </p:nvPr>
        </p:nvSpPr>
        <p:spPr/>
        <p:txBody>
          <a:bodyPr/>
          <a:lstStyle/>
          <a:p>
            <a:fld id="{3EC090FF-297E-44E8-BF64-AFF68B4466C1}" type="slidenum">
              <a:rPr lang="nl-NL" smtClean="0"/>
              <a:t>4</a:t>
            </a:fld>
            <a:endParaRPr lang="nl-NL"/>
          </a:p>
        </p:txBody>
      </p:sp>
    </p:spTree>
    <p:extLst>
      <p:ext uri="{BB962C8B-B14F-4D97-AF65-F5344CB8AC3E}">
        <p14:creationId xmlns:p14="http://schemas.microsoft.com/office/powerpoint/2010/main" val="68378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inventory</a:t>
            </a:r>
            <a:r>
              <a:rPr lang="en-US" baseline="0" dirty="0" smtClean="0"/>
              <a:t> (LCI) results</a:t>
            </a:r>
            <a:endParaRPr lang="nl-NL" dirty="0"/>
          </a:p>
        </p:txBody>
      </p:sp>
      <p:sp>
        <p:nvSpPr>
          <p:cNvPr id="4" name="Slide Number Placeholder 3"/>
          <p:cNvSpPr>
            <a:spLocks noGrp="1"/>
          </p:cNvSpPr>
          <p:nvPr>
            <p:ph type="sldNum" sz="quarter" idx="10"/>
          </p:nvPr>
        </p:nvSpPr>
        <p:spPr/>
        <p:txBody>
          <a:bodyPr/>
          <a:lstStyle/>
          <a:p>
            <a:fld id="{3EC090FF-297E-44E8-BF64-AFF68B4466C1}" type="slidenum">
              <a:rPr lang="nl-NL" smtClean="0"/>
              <a:t>5</a:t>
            </a:fld>
            <a:endParaRPr lang="nl-NL"/>
          </a:p>
        </p:txBody>
      </p:sp>
    </p:spTree>
    <p:extLst>
      <p:ext uri="{BB962C8B-B14F-4D97-AF65-F5344CB8AC3E}">
        <p14:creationId xmlns:p14="http://schemas.microsoft.com/office/powerpoint/2010/main" val="252712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our impact</a:t>
            </a:r>
            <a:r>
              <a:rPr lang="en-US" baseline="0" dirty="0" smtClean="0"/>
              <a:t> scores (LCIA) results.</a:t>
            </a:r>
            <a:endParaRPr lang="nl-NL" dirty="0"/>
          </a:p>
        </p:txBody>
      </p:sp>
      <p:sp>
        <p:nvSpPr>
          <p:cNvPr id="4" name="Slide Number Placeholder 3"/>
          <p:cNvSpPr>
            <a:spLocks noGrp="1"/>
          </p:cNvSpPr>
          <p:nvPr>
            <p:ph type="sldNum" sz="quarter" idx="10"/>
          </p:nvPr>
        </p:nvSpPr>
        <p:spPr/>
        <p:txBody>
          <a:bodyPr/>
          <a:lstStyle/>
          <a:p>
            <a:fld id="{3EC090FF-297E-44E8-BF64-AFF68B4466C1}" type="slidenum">
              <a:rPr lang="nl-NL" smtClean="0"/>
              <a:t>6</a:t>
            </a:fld>
            <a:endParaRPr lang="nl-NL"/>
          </a:p>
        </p:txBody>
      </p:sp>
    </p:spTree>
    <p:extLst>
      <p:ext uri="{BB962C8B-B14F-4D97-AF65-F5344CB8AC3E}">
        <p14:creationId xmlns:p14="http://schemas.microsoft.com/office/powerpoint/2010/main" val="90127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wanted to take into account a more realistic case study? Please</a:t>
            </a:r>
            <a:r>
              <a:rPr lang="en-US" baseline="0" dirty="0" smtClean="0"/>
              <a:t> take a look at the document provided in the word format. We want to conduct using </a:t>
            </a:r>
            <a:r>
              <a:rPr lang="en-US" baseline="0" dirty="0" err="1" smtClean="0"/>
              <a:t>excelm</a:t>
            </a:r>
            <a:r>
              <a:rPr lang="en-US" baseline="0" dirty="0" smtClean="0"/>
              <a:t> so no specific LCA software for now, the environmental impacts associated with producing </a:t>
            </a:r>
            <a:r>
              <a:rPr lang="en-US" baseline="0" dirty="0" err="1" smtClean="0"/>
              <a:t>NdFeB</a:t>
            </a:r>
            <a:r>
              <a:rPr lang="en-US" baseline="0" dirty="0" smtClean="0"/>
              <a:t> magnets.</a:t>
            </a:r>
            <a:endParaRPr lang="nl-NL" dirty="0"/>
          </a:p>
        </p:txBody>
      </p:sp>
      <p:sp>
        <p:nvSpPr>
          <p:cNvPr id="4" name="Slide Number Placeholder 3"/>
          <p:cNvSpPr>
            <a:spLocks noGrp="1"/>
          </p:cNvSpPr>
          <p:nvPr>
            <p:ph type="sldNum" sz="quarter" idx="10"/>
          </p:nvPr>
        </p:nvSpPr>
        <p:spPr/>
        <p:txBody>
          <a:bodyPr/>
          <a:lstStyle/>
          <a:p>
            <a:fld id="{3EC090FF-297E-44E8-BF64-AFF68B4466C1}" type="slidenum">
              <a:rPr lang="nl-NL" smtClean="0"/>
              <a:t>7</a:t>
            </a:fld>
            <a:endParaRPr lang="nl-NL"/>
          </a:p>
        </p:txBody>
      </p:sp>
    </p:spTree>
    <p:extLst>
      <p:ext uri="{BB962C8B-B14F-4D97-AF65-F5344CB8AC3E}">
        <p14:creationId xmlns:p14="http://schemas.microsoft.com/office/powerpoint/2010/main" val="400999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grabbed this from the web. What we see here is a schematic representation of the processes involved in producing neodymium magnets, from extraction of raw materials, to the manufacturing phases.</a:t>
            </a:r>
            <a:endParaRPr lang="nl-NL" dirty="0"/>
          </a:p>
        </p:txBody>
      </p:sp>
      <p:sp>
        <p:nvSpPr>
          <p:cNvPr id="4" name="Slide Number Placeholder 3"/>
          <p:cNvSpPr>
            <a:spLocks noGrp="1"/>
          </p:cNvSpPr>
          <p:nvPr>
            <p:ph type="sldNum" sz="quarter" idx="10"/>
          </p:nvPr>
        </p:nvSpPr>
        <p:spPr/>
        <p:txBody>
          <a:bodyPr/>
          <a:lstStyle/>
          <a:p>
            <a:fld id="{3EC090FF-297E-44E8-BF64-AFF68B4466C1}" type="slidenum">
              <a:rPr lang="nl-NL" smtClean="0"/>
              <a:t>8</a:t>
            </a:fld>
            <a:endParaRPr lang="nl-NL"/>
          </a:p>
        </p:txBody>
      </p:sp>
    </p:spTree>
    <p:extLst>
      <p:ext uri="{BB962C8B-B14F-4D97-AF65-F5344CB8AC3E}">
        <p14:creationId xmlns:p14="http://schemas.microsoft.com/office/powerpoint/2010/main" val="29494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6B1786-DBD3-4C9B-B8B6-FDEB0418617D}" type="slidenum">
              <a:rPr lang="en-US" smtClean="0"/>
              <a:pPr eaLnBrk="1" hangingPunct="1"/>
              <a:t>9</a:t>
            </a:fld>
            <a:endParaRPr lang="en-US"/>
          </a:p>
        </p:txBody>
      </p:sp>
      <p:sp>
        <p:nvSpPr>
          <p:cNvPr id="141315"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1A8B3C6-16C7-41C4-B748-0543041D46A3}" type="slidenum">
              <a:rPr lang="en-US" sz="1200"/>
              <a:pPr algn="r" eaLnBrk="1" hangingPunct="1"/>
              <a:t>9</a:t>
            </a:fld>
            <a:endParaRPr lang="en-US" sz="1200"/>
          </a:p>
        </p:txBody>
      </p:sp>
      <p:sp>
        <p:nvSpPr>
          <p:cNvPr id="141316"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0C7786DF-134D-408D-82D7-21A75DA875DA}" type="slidenum">
              <a:rPr lang="en-US" sz="1200"/>
              <a:pPr algn="r" eaLnBrk="1" hangingPunct="1"/>
              <a:t>9</a:t>
            </a:fld>
            <a:endParaRPr lang="en-US" sz="1200"/>
          </a:p>
        </p:txBody>
      </p:sp>
      <p:sp>
        <p:nvSpPr>
          <p:cNvPr id="141317" name="Rectangle 2"/>
          <p:cNvSpPr>
            <a:spLocks noGrp="1" noRot="1" noChangeAspect="1" noChangeArrowheads="1" noTextEdit="1"/>
          </p:cNvSpPr>
          <p:nvPr>
            <p:ph type="sldImg"/>
          </p:nvPr>
        </p:nvSpPr>
        <p:spPr>
          <a:xfrm>
            <a:off x="1149350" y="690563"/>
            <a:ext cx="4559300" cy="3419475"/>
          </a:xfrm>
          <a:ln/>
        </p:spPr>
      </p:sp>
      <p:sp>
        <p:nvSpPr>
          <p:cNvPr id="141318"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Keep in mind that we want</a:t>
            </a:r>
            <a:r>
              <a:rPr lang="en-US" baseline="0" dirty="0" smtClean="0"/>
              <a:t> to keep this system manageable.</a:t>
            </a:r>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DFAB92-E20E-4A45-9F3F-5ADCED79F61F}" type="slidenum">
              <a:rPr lang="en-US" smtClean="0"/>
              <a:pPr eaLnBrk="1" hangingPunct="1"/>
              <a:t>10</a:t>
            </a:fld>
            <a:endParaRPr lang="en-US"/>
          </a:p>
        </p:txBody>
      </p:sp>
      <p:sp>
        <p:nvSpPr>
          <p:cNvPr id="142339" name="Rectangle 13"/>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2FB3AC-05B5-4949-AF36-6E5C254312B9}" type="slidenum">
              <a:rPr lang="en-US" sz="1200"/>
              <a:pPr algn="r" eaLnBrk="1" hangingPunct="1"/>
              <a:t>10</a:t>
            </a:fld>
            <a:endParaRPr lang="en-US" sz="1200"/>
          </a:p>
        </p:txBody>
      </p:sp>
      <p:sp>
        <p:nvSpPr>
          <p:cNvPr id="142340"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4AB5B8AA-3A45-424E-A8B0-D57497778DA9}" type="slidenum">
              <a:rPr lang="en-US" sz="1200"/>
              <a:pPr algn="r" eaLnBrk="1" hangingPunct="1"/>
              <a:t>10</a:t>
            </a:fld>
            <a:endParaRPr lang="en-US" sz="1200"/>
          </a:p>
        </p:txBody>
      </p:sp>
      <p:sp>
        <p:nvSpPr>
          <p:cNvPr id="142341" name="Rectangle 2"/>
          <p:cNvSpPr>
            <a:spLocks noGrp="1" noRot="1" noChangeAspect="1" noChangeArrowheads="1" noTextEdit="1"/>
          </p:cNvSpPr>
          <p:nvPr>
            <p:ph type="sldImg"/>
          </p:nvPr>
        </p:nvSpPr>
        <p:spPr>
          <a:xfrm>
            <a:off x="1149350" y="690563"/>
            <a:ext cx="4559300" cy="3419475"/>
          </a:xfrm>
          <a:ln/>
        </p:spPr>
      </p:sp>
      <p:sp>
        <p:nvSpPr>
          <p:cNvPr id="142342" name="Rectangle 3"/>
          <p:cNvSpPr>
            <a:spLocks noGrp="1" noChangeArrowheads="1"/>
          </p:cNvSpPr>
          <p:nvPr>
            <p:ph type="body" idx="1"/>
          </p:nvPr>
        </p:nvSpPr>
        <p:spPr>
          <a:xfrm>
            <a:off x="914401" y="4348164"/>
            <a:ext cx="5029200" cy="336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If we keep on</a:t>
            </a:r>
            <a:r>
              <a:rPr lang="en-US" baseline="0" dirty="0" smtClean="0"/>
              <a:t> adding inputs and outputs, the system will expand.</a:t>
            </a:r>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5060950"/>
            <a:ext cx="8777288" cy="143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5" name="Rectangle 43"/>
          <p:cNvSpPr>
            <a:spLocks noChangeArrowheads="1"/>
          </p:cNvSpPr>
          <p:nvPr userDrawn="1"/>
        </p:nvSpPr>
        <p:spPr bwMode="auto">
          <a:xfrm>
            <a:off x="0" y="0"/>
            <a:ext cx="9144000" cy="4340225"/>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buFontTx/>
              <a:buChar char="•"/>
            </a:pPr>
            <a:endParaRPr lang="nl-NL" dirty="0">
              <a:solidFill>
                <a:srgbClr val="000000"/>
              </a:solidFill>
              <a:latin typeface="Calibri" panose="020F0502020204030204" pitchFamily="34" charset="0"/>
            </a:endParaRPr>
          </a:p>
        </p:txBody>
      </p:sp>
      <p:grpSp>
        <p:nvGrpSpPr>
          <p:cNvPr id="6" name="Group 53"/>
          <p:cNvGrpSpPr>
            <a:grpSpLocks/>
          </p:cNvGrpSpPr>
          <p:nvPr userDrawn="1"/>
        </p:nvGrpSpPr>
        <p:grpSpPr bwMode="auto">
          <a:xfrm>
            <a:off x="8780463" y="4695825"/>
            <a:ext cx="363537" cy="2162175"/>
            <a:chOff x="5531" y="2958"/>
            <a:chExt cx="229" cy="1362"/>
          </a:xfrm>
        </p:grpSpPr>
        <p:sp>
          <p:nvSpPr>
            <p:cNvPr id="7" name="Rectangle 54"/>
            <p:cNvSpPr>
              <a:spLocks noChangeArrowheads="1"/>
            </p:cNvSpPr>
            <p:nvPr userDrawn="1"/>
          </p:nvSpPr>
          <p:spPr bwMode="auto">
            <a:xfrm>
              <a:off x="5531" y="2958"/>
              <a:ext cx="227" cy="227"/>
            </a:xfrm>
            <a:prstGeom prst="rect">
              <a:avLst/>
            </a:prstGeom>
            <a:solidFill>
              <a:srgbClr val="007A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8" name="Rectangle 55"/>
            <p:cNvSpPr>
              <a:spLocks noChangeArrowheads="1"/>
            </p:cNvSpPr>
            <p:nvPr userDrawn="1"/>
          </p:nvSpPr>
          <p:spPr bwMode="auto">
            <a:xfrm>
              <a:off x="5531" y="3184"/>
              <a:ext cx="227" cy="227"/>
            </a:xfrm>
            <a:prstGeom prst="rect">
              <a:avLst/>
            </a:prstGeom>
            <a:solidFill>
              <a:srgbClr val="EB7D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9" name="Rectangle 56"/>
            <p:cNvSpPr>
              <a:spLocks noChangeArrowheads="1"/>
            </p:cNvSpPr>
            <p:nvPr userDrawn="1"/>
          </p:nvSpPr>
          <p:spPr bwMode="auto">
            <a:xfrm>
              <a:off x="5533" y="3412"/>
              <a:ext cx="227" cy="227"/>
            </a:xfrm>
            <a:prstGeom prst="rect">
              <a:avLst/>
            </a:prstGeom>
            <a:solidFill>
              <a:srgbClr val="DED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0" name="Rectangle 57"/>
            <p:cNvSpPr>
              <a:spLocks noChangeArrowheads="1"/>
            </p:cNvSpPr>
            <p:nvPr userDrawn="1"/>
          </p:nvSpPr>
          <p:spPr bwMode="auto">
            <a:xfrm>
              <a:off x="5533" y="3639"/>
              <a:ext cx="227" cy="227"/>
            </a:xfrm>
            <a:prstGeom prst="rect">
              <a:avLst/>
            </a:prstGeom>
            <a:solidFill>
              <a:srgbClr val="B500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1" name="Rectangle 58"/>
            <p:cNvSpPr>
              <a:spLocks noChangeArrowheads="1"/>
            </p:cNvSpPr>
            <p:nvPr userDrawn="1"/>
          </p:nvSpPr>
          <p:spPr bwMode="auto">
            <a:xfrm>
              <a:off x="5533" y="3866"/>
              <a:ext cx="227" cy="227"/>
            </a:xfrm>
            <a:prstGeom prst="rect">
              <a:avLst/>
            </a:prstGeom>
            <a:solidFill>
              <a:srgbClr val="DC00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2" name="Rectangle 59"/>
            <p:cNvSpPr>
              <a:spLocks noChangeArrowheads="1"/>
            </p:cNvSpPr>
            <p:nvPr userDrawn="1"/>
          </p:nvSpPr>
          <p:spPr bwMode="auto">
            <a:xfrm>
              <a:off x="5533" y="4093"/>
              <a:ext cx="227" cy="227"/>
            </a:xfrm>
            <a:prstGeom prst="rect">
              <a:avLst/>
            </a:prstGeom>
            <a:solidFill>
              <a:srgbClr val="5692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grpSp>
      <p:grpSp>
        <p:nvGrpSpPr>
          <p:cNvPr id="13" name="Group 50"/>
          <p:cNvGrpSpPr>
            <a:grpSpLocks/>
          </p:cNvGrpSpPr>
          <p:nvPr userDrawn="1"/>
        </p:nvGrpSpPr>
        <p:grpSpPr bwMode="auto">
          <a:xfrm>
            <a:off x="0" y="6497638"/>
            <a:ext cx="8786813" cy="360362"/>
            <a:chOff x="0" y="4093"/>
            <a:chExt cx="5535" cy="227"/>
          </a:xfrm>
        </p:grpSpPr>
        <p:sp>
          <p:nvSpPr>
            <p:cNvPr id="14" name="Rectangle 51"/>
            <p:cNvSpPr>
              <a:spLocks noChangeArrowheads="1"/>
            </p:cNvSpPr>
            <p:nvPr/>
          </p:nvSpPr>
          <p:spPr bwMode="auto">
            <a:xfrm>
              <a:off x="0" y="4093"/>
              <a:ext cx="5535" cy="227"/>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5" name="Text Box 52"/>
            <p:cNvSpPr txBox="1">
              <a:spLocks noChangeArrowheads="1"/>
            </p:cNvSpPr>
            <p:nvPr/>
          </p:nvSpPr>
          <p:spPr bwMode="auto">
            <a:xfrm>
              <a:off x="2807" y="4112"/>
              <a:ext cx="2722" cy="202"/>
            </a:xfrm>
            <a:prstGeom prst="rect">
              <a:avLst/>
            </a:prstGeom>
            <a:noFill/>
            <a:ln>
              <a:noFill/>
            </a:ln>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r" eaLnBrk="1" fontAlgn="base" hangingPunct="1">
                <a:spcBef>
                  <a:spcPct val="50000"/>
                </a:spcBef>
                <a:spcAft>
                  <a:spcPct val="0"/>
                </a:spcAft>
                <a:defRPr/>
              </a:pPr>
              <a:r>
                <a:rPr lang="en-US" sz="1500" b="1">
                  <a:solidFill>
                    <a:srgbClr val="FFFFFF"/>
                  </a:solidFill>
                </a:rPr>
                <a:t>Leiden University. The university to discover.</a:t>
              </a:r>
            </a:p>
          </p:txBody>
        </p:sp>
      </p:grpSp>
      <p:pic>
        <p:nvPicPr>
          <p:cNvPr id="16" name="Picture 5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229225"/>
            <a:ext cx="28797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838200"/>
            <a:ext cx="7772400" cy="1470025"/>
          </a:xfrm>
        </p:spPr>
        <p:txBody>
          <a:bodyPr/>
          <a:lstStyle>
            <a:lvl1pPr>
              <a:defRPr>
                <a:solidFill>
                  <a:schemeClr val="bg1"/>
                </a:solidFill>
              </a:defRPr>
            </a:lvl1pPr>
          </a:lstStyle>
          <a:p>
            <a:r>
              <a:rPr lang="en-US" dirty="0"/>
              <a:t>Click to edit Master title style</a:t>
            </a:r>
          </a:p>
        </p:txBody>
      </p:sp>
      <p:sp>
        <p:nvSpPr>
          <p:cNvPr id="4099" name="Rectangle 3"/>
          <p:cNvSpPr>
            <a:spLocks noGrp="1" noChangeArrowheads="1"/>
          </p:cNvSpPr>
          <p:nvPr>
            <p:ph type="subTitle" idx="1"/>
          </p:nvPr>
        </p:nvSpPr>
        <p:spPr>
          <a:xfrm>
            <a:off x="1143000" y="2514600"/>
            <a:ext cx="6400800" cy="1752600"/>
          </a:xfrm>
        </p:spPr>
        <p:txBody>
          <a:bodyPr/>
          <a:lstStyle>
            <a:lvl1pPr marL="0" indent="0" algn="ctr">
              <a:buFontTx/>
              <a:buNone/>
              <a:defRPr>
                <a:solidFill>
                  <a:schemeClr val="bg1"/>
                </a:solidFill>
              </a:defRPr>
            </a:lvl1pPr>
          </a:lstStyle>
          <a:p>
            <a:r>
              <a:rPr lang="en-US"/>
              <a:t>Click to edit Master subtitle style</a:t>
            </a:r>
          </a:p>
        </p:txBody>
      </p:sp>
      <p:sp>
        <p:nvSpPr>
          <p:cNvPr id="17" name="Rectangle 4"/>
          <p:cNvSpPr>
            <a:spLocks noGrp="1" noChangeArrowheads="1"/>
          </p:cNvSpPr>
          <p:nvPr>
            <p:ph type="dt" sz="half" idx="10"/>
          </p:nvPr>
        </p:nvSpPr>
        <p:spPr>
          <a:xfrm>
            <a:off x="6553200" y="4495800"/>
            <a:ext cx="2133600" cy="476250"/>
          </a:xfrm>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4319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2386-6F20-413C-9F46-13701B2A15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88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64911-C4AD-407D-ACB4-8B8A2B4C9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222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0200" y="0"/>
            <a:ext cx="7543800" cy="1066800"/>
          </a:xfrm>
        </p:spPr>
        <p:txBody>
          <a:bodyPr/>
          <a:lstStyle/>
          <a:p>
            <a:r>
              <a:rPr lang="en-US"/>
              <a:t>Click to edit Master title style</a:t>
            </a:r>
            <a:endParaRPr lang="en-GB"/>
          </a:p>
        </p:txBody>
      </p:sp>
      <p:sp>
        <p:nvSpPr>
          <p:cNvPr id="3" name="Content Placeholder 2"/>
          <p:cNvSpPr>
            <a:spLocks noGrp="1"/>
          </p:cNvSpPr>
          <p:nvPr>
            <p:ph sz="quarter" idx="1"/>
          </p:nvPr>
        </p:nvSpPr>
        <p:spPr>
          <a:xfrm>
            <a:off x="9144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625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9144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7625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14182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en-GB"/>
          </a:p>
        </p:txBody>
      </p:sp>
      <p:sp>
        <p:nvSpPr>
          <p:cNvPr id="4" name="Datumsplatzhalter 3"/>
          <p:cNvSpPr>
            <a:spLocks noGrp="1"/>
          </p:cNvSpPr>
          <p:nvPr>
            <p:ph type="dt" sz="half" idx="10"/>
          </p:nvPr>
        </p:nvSpPr>
        <p:spPr/>
        <p:txBody>
          <a:bodyPr/>
          <a:lstStyle/>
          <a:p>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111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10"/>
          </p:nvPr>
        </p:nvSpPr>
        <p:spPr/>
        <p:txBody>
          <a:bodyPr/>
          <a:lstStyle/>
          <a:p>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963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67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5" name="Datumsplatzhalter 4"/>
          <p:cNvSpPr>
            <a:spLocks noGrp="1"/>
          </p:cNvSpPr>
          <p:nvPr>
            <p:ph type="dt" sz="half" idx="10"/>
          </p:nvPr>
        </p:nvSpPr>
        <p:spPr/>
        <p:txBody>
          <a:bodyPr/>
          <a:lstStyle/>
          <a:p>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338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7" name="Datumsplatzhalter 6"/>
          <p:cNvSpPr>
            <a:spLocks noGrp="1"/>
          </p:cNvSpPr>
          <p:nvPr>
            <p:ph type="dt" sz="half" idx="10"/>
          </p:nvPr>
        </p:nvSpPr>
        <p:spPr/>
        <p:txBody>
          <a:bodyPr/>
          <a:lstStyle/>
          <a:p>
            <a:endParaRPr lang="en-GB">
              <a:solidFill>
                <a:prstClr val="black">
                  <a:tint val="75000"/>
                </a:prstClr>
              </a:solidFill>
            </a:endParaRPr>
          </a:p>
        </p:txBody>
      </p:sp>
      <p:sp>
        <p:nvSpPr>
          <p:cNvPr id="8" name="Fußzeilenplatzhalter 7"/>
          <p:cNvSpPr>
            <a:spLocks noGrp="1"/>
          </p:cNvSpPr>
          <p:nvPr>
            <p:ph type="ftr" sz="quarter" idx="11"/>
          </p:nvPr>
        </p:nvSpPr>
        <p:spPr/>
        <p:txBody>
          <a:bodyPr/>
          <a:lstStyle/>
          <a:p>
            <a:endParaRPr lang="en-GB">
              <a:solidFill>
                <a:prstClr val="black">
                  <a:tint val="75000"/>
                </a:prstClr>
              </a:solidFill>
            </a:endParaRPr>
          </a:p>
        </p:txBody>
      </p:sp>
      <p:sp>
        <p:nvSpPr>
          <p:cNvPr id="9" name="Foliennummernplatzhalter 8"/>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8795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Datumsplatzhalter 2"/>
          <p:cNvSpPr>
            <a:spLocks noGrp="1"/>
          </p:cNvSpPr>
          <p:nvPr>
            <p:ph type="dt" sz="half" idx="10"/>
          </p:nvPr>
        </p:nvSpPr>
        <p:spPr/>
        <p:txBody>
          <a:bodyPr/>
          <a:lstStyle/>
          <a:p>
            <a:endParaRPr lang="en-GB">
              <a:solidFill>
                <a:prstClr val="black">
                  <a:tint val="75000"/>
                </a:prstClr>
              </a:solidFill>
            </a:endParaRPr>
          </a:p>
        </p:txBody>
      </p:sp>
      <p:sp>
        <p:nvSpPr>
          <p:cNvPr id="4" name="Fußzeilenplatzhalter 3"/>
          <p:cNvSpPr>
            <a:spLocks noGrp="1"/>
          </p:cNvSpPr>
          <p:nvPr>
            <p:ph type="ftr" sz="quarter" idx="11"/>
          </p:nvPr>
        </p:nvSpPr>
        <p:spPr/>
        <p:txBody>
          <a:bodyPr/>
          <a:lstStyle/>
          <a:p>
            <a:endParaRPr lang="en-GB">
              <a:solidFill>
                <a:prstClr val="black">
                  <a:tint val="75000"/>
                </a:prstClr>
              </a:solidFill>
            </a:endParaRPr>
          </a:p>
        </p:txBody>
      </p:sp>
      <p:sp>
        <p:nvSpPr>
          <p:cNvPr id="5" name="Foliennummernplatzhalter 4"/>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087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GB">
              <a:solidFill>
                <a:prstClr val="black">
                  <a:tint val="75000"/>
                </a:prstClr>
              </a:solidFill>
            </a:endParaRPr>
          </a:p>
        </p:txBody>
      </p:sp>
      <p:sp>
        <p:nvSpPr>
          <p:cNvPr id="3" name="Fußzeilenplatzhalter 2"/>
          <p:cNvSpPr>
            <a:spLocks noGrp="1"/>
          </p:cNvSpPr>
          <p:nvPr>
            <p:ph type="ftr" sz="quarter" idx="11"/>
          </p:nvPr>
        </p:nvSpPr>
        <p:spPr/>
        <p:txBody>
          <a:bodyPr/>
          <a:lstStyle/>
          <a:p>
            <a:endParaRPr lang="en-GB">
              <a:solidFill>
                <a:prstClr val="black">
                  <a:tint val="75000"/>
                </a:prstClr>
              </a:solidFill>
            </a:endParaRPr>
          </a:p>
        </p:txBody>
      </p:sp>
      <p:sp>
        <p:nvSpPr>
          <p:cNvPr id="4" name="Foliennummernplatzhalter 3"/>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533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gn="l">
              <a:defRPr sz="4000">
                <a:latin typeface="Calibri" panose="020F0502020204030204" pitchFamily="34" charset="0"/>
              </a:defRPr>
            </a:lvl1pPr>
          </a:lstStyle>
          <a:p>
            <a:r>
              <a:rPr lang="en-US"/>
              <a:t>Click to edit Master title style</a:t>
            </a:r>
            <a:endParaRPr lang="nl-NL"/>
          </a:p>
        </p:txBody>
      </p:sp>
      <p:sp>
        <p:nvSpPr>
          <p:cNvPr id="3" name="Content Placeholder 2"/>
          <p:cNvSpPr>
            <a:spLocks noGrp="1"/>
          </p:cNvSpPr>
          <p:nvPr>
            <p:ph idx="1"/>
          </p:nvPr>
        </p:nvSpPr>
        <p:spPr>
          <a:xfrm>
            <a:off x="457200" y="1524000"/>
            <a:ext cx="8229600" cy="4525963"/>
          </a:xfrm>
        </p:spPr>
        <p:txBody>
          <a:bodyPr/>
          <a:lstStyle>
            <a:lvl1pPr marL="342900" indent="-342900">
              <a:buFont typeface="Wingdings" panose="05000000000000000000" pitchFamily="2" charset="2"/>
              <a:buChar char="§"/>
              <a:defRPr>
                <a:solidFill>
                  <a:schemeClr val="tx1"/>
                </a:solidFill>
                <a:latin typeface="Calibri" panose="020F0502020204030204" pitchFamily="34" charset="0"/>
              </a:defRPr>
            </a:lvl1pPr>
            <a:lvl2pPr marL="742950" indent="-285750">
              <a:buFont typeface="Wingdings" panose="05000000000000000000" pitchFamily="2" charset="2"/>
              <a:buChar char="§"/>
              <a:defRPr>
                <a:solidFill>
                  <a:schemeClr val="tx1"/>
                </a:solidFill>
                <a:latin typeface="Calibri" panose="020F0502020204030204" pitchFamily="34" charset="0"/>
              </a:defRPr>
            </a:lvl2pPr>
            <a:lvl3pPr marL="1143000" indent="-228600">
              <a:buFont typeface="Wingdings" panose="05000000000000000000" pitchFamily="2" charset="2"/>
              <a:buChar char="§"/>
              <a:defRPr>
                <a:solidFill>
                  <a:schemeClr val="tx1"/>
                </a:solidFill>
                <a:latin typeface="Calibri" panose="020F0502020204030204" pitchFamily="34" charset="0"/>
              </a:defRPr>
            </a:lvl3pPr>
            <a:lvl4pPr marL="1600200" indent="-228600">
              <a:buFont typeface="Wingdings" panose="05000000000000000000" pitchFamily="2" charset="2"/>
              <a:buChar char="§"/>
              <a:defRPr>
                <a:solidFill>
                  <a:schemeClr val="tx1"/>
                </a:solidFill>
                <a:latin typeface="Calibri" panose="020F0502020204030204" pitchFamily="34" charset="0"/>
              </a:defRPr>
            </a:lvl4pPr>
            <a:lvl5pPr marL="2057400" indent="-228600">
              <a:buFont typeface="Wingdings" panose="05000000000000000000" pitchFamily="2" charset="2"/>
              <a:buChar char="§"/>
              <a:defRPr>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811C3C-3ABD-49C4-85BB-ED49CE1C4A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356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a:t>Mastertitelformat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8499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a:t>Mastertitelformat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8488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10"/>
          </p:nvPr>
        </p:nvSpPr>
        <p:spPr/>
        <p:txBody>
          <a:bodyPr/>
          <a:lstStyle/>
          <a:p>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176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a:t>Mastertitelformat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10"/>
          </p:nvPr>
        </p:nvSpPr>
        <p:spPr/>
        <p:txBody>
          <a:bodyPr/>
          <a:lstStyle/>
          <a:p>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5871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5060950"/>
            <a:ext cx="8777288" cy="1435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pic>
        <p:nvPicPr>
          <p:cNvPr id="5174" name="Picture 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5229225"/>
            <a:ext cx="2879725"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3" name="Rectangle 43"/>
          <p:cNvSpPr>
            <a:spLocks noChangeArrowheads="1"/>
          </p:cNvSpPr>
          <p:nvPr/>
        </p:nvSpPr>
        <p:spPr bwMode="auto">
          <a:xfrm>
            <a:off x="0" y="0"/>
            <a:ext cx="9144000" cy="4340225"/>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FontTx/>
              <a:buChar char="•"/>
            </a:pPr>
            <a:endParaRPr lang="en-US">
              <a:solidFill>
                <a:srgbClr val="000000"/>
              </a:solidFill>
              <a:latin typeface="Arial" charset="0"/>
            </a:endParaRPr>
          </a:p>
        </p:txBody>
      </p:sp>
      <p:sp>
        <p:nvSpPr>
          <p:cNvPr id="5123" name="Rectangle 3"/>
          <p:cNvSpPr>
            <a:spLocks noGrp="1" noChangeArrowheads="1"/>
          </p:cNvSpPr>
          <p:nvPr>
            <p:ph type="subTitle" idx="1"/>
          </p:nvPr>
        </p:nvSpPr>
        <p:spPr>
          <a:xfrm>
            <a:off x="468313" y="4508500"/>
            <a:ext cx="5472112" cy="360363"/>
          </a:xfrm>
        </p:spPr>
        <p:txBody>
          <a:bodyPr/>
          <a:lstStyle>
            <a:lvl1pPr marL="0" indent="0">
              <a:buFont typeface="Arial" charset="0"/>
              <a:buNone/>
              <a:defRPr sz="2000">
                <a:solidFill>
                  <a:schemeClr val="bg1"/>
                </a:solidFill>
              </a:defRPr>
            </a:lvl1pPr>
          </a:lstStyle>
          <a:p>
            <a:pPr lvl="0"/>
            <a:r>
              <a:rPr lang="en-US" noProof="0"/>
              <a:t>Click to edit Master subtitle style</a:t>
            </a:r>
          </a:p>
        </p:txBody>
      </p:sp>
      <p:sp>
        <p:nvSpPr>
          <p:cNvPr id="5170" name="Rectangle 50"/>
          <p:cNvSpPr>
            <a:spLocks noGrp="1" noChangeArrowheads="1"/>
          </p:cNvSpPr>
          <p:nvPr>
            <p:ph type="dt" sz="quarter" idx="2"/>
          </p:nvPr>
        </p:nvSpPr>
        <p:spPr bwMode="auto">
          <a:xfrm>
            <a:off x="6084888" y="4511675"/>
            <a:ext cx="2613025" cy="355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algn="r" fontAlgn="base">
              <a:spcBef>
                <a:spcPct val="0"/>
              </a:spcBef>
              <a:spcAft>
                <a:spcPct val="0"/>
              </a:spcAft>
            </a:pPr>
            <a:endParaRPr lang="nl-NL" sz="2000">
              <a:solidFill>
                <a:srgbClr val="FFFFFF"/>
              </a:solidFill>
            </a:endParaRPr>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en-US" noProof="0"/>
              <a:t>Click to edit Master title style</a:t>
            </a:r>
          </a:p>
        </p:txBody>
      </p:sp>
      <p:grpSp>
        <p:nvGrpSpPr>
          <p:cNvPr id="5187" name="Group 67"/>
          <p:cNvGrpSpPr>
            <a:grpSpLocks/>
          </p:cNvGrpSpPr>
          <p:nvPr/>
        </p:nvGrpSpPr>
        <p:grpSpPr bwMode="auto">
          <a:xfrm>
            <a:off x="4787900" y="6594475"/>
            <a:ext cx="3938588" cy="265113"/>
            <a:chOff x="3016" y="4154"/>
            <a:chExt cx="2481" cy="167"/>
          </a:xfrm>
        </p:grpSpPr>
        <p:sp>
          <p:nvSpPr>
            <p:cNvPr id="5141" name="Rectangle 21"/>
            <p:cNvSpPr>
              <a:spLocks noChangeArrowheads="1"/>
            </p:cNvSpPr>
            <p:nvPr/>
          </p:nvSpPr>
          <p:spPr bwMode="auto">
            <a:xfrm>
              <a:off x="5451" y="4154"/>
              <a:ext cx="46" cy="164"/>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40" name="Rectangle 20"/>
            <p:cNvSpPr>
              <a:spLocks noChangeArrowheads="1"/>
            </p:cNvSpPr>
            <p:nvPr/>
          </p:nvSpPr>
          <p:spPr bwMode="auto">
            <a:xfrm>
              <a:off x="3016" y="4277"/>
              <a:ext cx="2449" cy="44"/>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grpSp>
      <p:grpSp>
        <p:nvGrpSpPr>
          <p:cNvPr id="5199" name="Group 79"/>
          <p:cNvGrpSpPr>
            <a:grpSpLocks/>
          </p:cNvGrpSpPr>
          <p:nvPr/>
        </p:nvGrpSpPr>
        <p:grpSpPr bwMode="auto">
          <a:xfrm>
            <a:off x="0" y="4335463"/>
            <a:ext cx="9145588" cy="2522537"/>
            <a:chOff x="0" y="2731"/>
            <a:chExt cx="5761" cy="1589"/>
          </a:xfrm>
        </p:grpSpPr>
        <p:grpSp>
          <p:nvGrpSpPr>
            <p:cNvPr id="5178" name="Group 58"/>
            <p:cNvGrpSpPr>
              <a:grpSpLocks/>
            </p:cNvGrpSpPr>
            <p:nvPr/>
          </p:nvGrpSpPr>
          <p:grpSpPr bwMode="auto">
            <a:xfrm>
              <a:off x="0" y="4093"/>
              <a:ext cx="5535" cy="227"/>
              <a:chOff x="0" y="4093"/>
              <a:chExt cx="5535" cy="227"/>
            </a:xfrm>
          </p:grpSpPr>
          <p:sp>
            <p:nvSpPr>
              <p:cNvPr id="5138" name="Rectangle 18"/>
              <p:cNvSpPr>
                <a:spLocks noChangeArrowheads="1"/>
              </p:cNvSpPr>
              <p:nvPr/>
            </p:nvSpPr>
            <p:spPr bwMode="auto">
              <a:xfrm>
                <a:off x="0" y="4093"/>
                <a:ext cx="5535" cy="227"/>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77" name="Text Box 57"/>
              <p:cNvSpPr txBox="1">
                <a:spLocks noChangeArrowheads="1"/>
              </p:cNvSpPr>
              <p:nvPr/>
            </p:nvSpPr>
            <p:spPr bwMode="auto">
              <a:xfrm>
                <a:off x="2807" y="4112"/>
                <a:ext cx="2722"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1500" b="1">
                    <a:solidFill>
                      <a:srgbClr val="FFFFFF"/>
                    </a:solidFill>
                  </a:rPr>
                  <a:t>Leiden University. The university to discover.</a:t>
                </a:r>
              </a:p>
            </p:txBody>
          </p:sp>
        </p:grpSp>
        <p:grpSp>
          <p:nvGrpSpPr>
            <p:cNvPr id="5191" name="Group 71"/>
            <p:cNvGrpSpPr>
              <a:grpSpLocks/>
            </p:cNvGrpSpPr>
            <p:nvPr userDrawn="1"/>
          </p:nvGrpSpPr>
          <p:grpSpPr bwMode="auto">
            <a:xfrm>
              <a:off x="5533" y="2731"/>
              <a:ext cx="228" cy="1589"/>
              <a:chOff x="5533" y="2731"/>
              <a:chExt cx="228" cy="1589"/>
            </a:xfrm>
          </p:grpSpPr>
          <p:sp>
            <p:nvSpPr>
              <p:cNvPr id="5192" name="Rectangle 72"/>
              <p:cNvSpPr>
                <a:spLocks noChangeArrowheads="1"/>
              </p:cNvSpPr>
              <p:nvPr userDrawn="1"/>
            </p:nvSpPr>
            <p:spPr bwMode="auto">
              <a:xfrm>
                <a:off x="5534" y="2731"/>
                <a:ext cx="227" cy="227"/>
              </a:xfrm>
              <a:prstGeom prst="rect">
                <a:avLst/>
              </a:prstGeom>
              <a:solidFill>
                <a:srgbClr val="007A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93" name="Rectangle 73"/>
              <p:cNvSpPr>
                <a:spLocks noChangeArrowheads="1"/>
              </p:cNvSpPr>
              <p:nvPr userDrawn="1"/>
            </p:nvSpPr>
            <p:spPr bwMode="auto">
              <a:xfrm>
                <a:off x="5534" y="2957"/>
                <a:ext cx="227" cy="227"/>
              </a:xfrm>
              <a:prstGeom prst="rect">
                <a:avLst/>
              </a:prstGeom>
              <a:solidFill>
                <a:srgbClr val="EB7D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94" name="Rectangle 74"/>
              <p:cNvSpPr>
                <a:spLocks noChangeArrowheads="1"/>
              </p:cNvSpPr>
              <p:nvPr userDrawn="1"/>
            </p:nvSpPr>
            <p:spPr bwMode="auto">
              <a:xfrm>
                <a:off x="5533" y="3185"/>
                <a:ext cx="227" cy="227"/>
              </a:xfrm>
              <a:prstGeom prst="rect">
                <a:avLst/>
              </a:prstGeom>
              <a:solidFill>
                <a:srgbClr val="D4D7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95" name="Rectangle 75"/>
              <p:cNvSpPr>
                <a:spLocks noChangeArrowheads="1"/>
              </p:cNvSpPr>
              <p:nvPr userDrawn="1"/>
            </p:nvSpPr>
            <p:spPr bwMode="auto">
              <a:xfrm>
                <a:off x="5533" y="3639"/>
                <a:ext cx="227" cy="227"/>
              </a:xfrm>
              <a:prstGeom prst="rect">
                <a:avLst/>
              </a:prstGeom>
              <a:solidFill>
                <a:srgbClr val="A600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96" name="Rectangle 76"/>
              <p:cNvSpPr>
                <a:spLocks noChangeArrowheads="1"/>
              </p:cNvSpPr>
              <p:nvPr userDrawn="1"/>
            </p:nvSpPr>
            <p:spPr bwMode="auto">
              <a:xfrm>
                <a:off x="5533" y="3866"/>
                <a:ext cx="227" cy="227"/>
              </a:xfrm>
              <a:prstGeom prst="rect">
                <a:avLst/>
              </a:prstGeom>
              <a:solidFill>
                <a:srgbClr val="DC00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97" name="Rectangle 77"/>
              <p:cNvSpPr>
                <a:spLocks noChangeArrowheads="1"/>
              </p:cNvSpPr>
              <p:nvPr userDrawn="1"/>
            </p:nvSpPr>
            <p:spPr bwMode="auto">
              <a:xfrm>
                <a:off x="5533" y="4093"/>
                <a:ext cx="227" cy="227"/>
              </a:xfrm>
              <a:prstGeom prst="rect">
                <a:avLst/>
              </a:prstGeom>
              <a:solidFill>
                <a:srgbClr val="5692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5198" name="Rectangle 78"/>
              <p:cNvSpPr>
                <a:spLocks noChangeArrowheads="1"/>
              </p:cNvSpPr>
              <p:nvPr userDrawn="1"/>
            </p:nvSpPr>
            <p:spPr bwMode="auto">
              <a:xfrm>
                <a:off x="5533" y="3412"/>
                <a:ext cx="227" cy="227"/>
              </a:xfrm>
              <a:prstGeom prst="rect">
                <a:avLst/>
              </a:prstGeom>
              <a:solidFill>
                <a:srgbClr val="009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grpSp>
      </p:grpSp>
    </p:spTree>
    <p:extLst>
      <p:ext uri="{BB962C8B-B14F-4D97-AF65-F5344CB8AC3E}">
        <p14:creationId xmlns:p14="http://schemas.microsoft.com/office/powerpoint/2010/main" val="1637012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atin typeface="Calibri" panose="020F0502020204030204" pitchFamily="34" charset="0"/>
              </a:defRPr>
            </a:lvl1pPr>
            <a:lvl2pPr marL="742950" indent="-285750">
              <a:buFont typeface="Wingdings" panose="05000000000000000000" pitchFamily="2" charset="2"/>
              <a:buChar char="§"/>
              <a:defRPr>
                <a:latin typeface="Calibri" panose="020F0502020204030204" pitchFamily="34" charset="0"/>
              </a:defRPr>
            </a:lvl2pPr>
            <a:lvl3pPr marL="1143000" indent="-228600">
              <a:buFont typeface="Wingdings" panose="05000000000000000000" pitchFamily="2" charset="2"/>
              <a:buChar char="§"/>
              <a:defRPr>
                <a:latin typeface="Calibri" panose="020F0502020204030204" pitchFamily="34" charset="0"/>
              </a:defRPr>
            </a:lvl3pPr>
            <a:lvl4pPr marL="1600200" indent="-228600">
              <a:buFont typeface="Wingdings" panose="05000000000000000000" pitchFamily="2" charset="2"/>
              <a:buChar char="§"/>
              <a:defRPr>
                <a:latin typeface="Calibri" panose="020F0502020204030204" pitchFamily="34" charset="0"/>
              </a:defRPr>
            </a:lvl4pPr>
            <a:lvl5pPr marL="2057400" indent="-228600">
              <a:buFont typeface="Wingdings" panose="05000000000000000000" pitchFamily="2" charset="2"/>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4"/>
          </p:nvPr>
        </p:nvSpPr>
        <p:spPr bwMode="auto">
          <a:xfrm>
            <a:off x="6553200" y="612110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fontAlgn="base">
              <a:spcBef>
                <a:spcPct val="0"/>
              </a:spcBef>
              <a:spcAft>
                <a:spcPct val="0"/>
              </a:spcAft>
              <a:defRPr/>
            </a:pPr>
            <a:fld id="{127A8A09-C78A-45C4-ACC7-7FAC183D36ED}"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62258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02715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268413"/>
            <a:ext cx="399097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268413"/>
            <a:ext cx="39925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742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596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186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51CA2-9F1F-46ED-85F2-02CD183BE2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920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427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3270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792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494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33375"/>
            <a:ext cx="2033587"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672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en-GB"/>
          </a:p>
        </p:txBody>
      </p:sp>
      <p:sp>
        <p:nvSpPr>
          <p:cNvPr id="4" name="Datumsplatzhalter 3"/>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848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578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9106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5" name="Datumsplatzhalter 4"/>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2311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7" name="Datumsplatzhalter 6"/>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8" name="Fußzeilenplatzhalter 7"/>
          <p:cNvSpPr>
            <a:spLocks noGrp="1"/>
          </p:cNvSpPr>
          <p:nvPr>
            <p:ph type="ftr" sz="quarter" idx="11"/>
          </p:nvPr>
        </p:nvSpPr>
        <p:spPr/>
        <p:txBody>
          <a:bodyPr/>
          <a:lstStyle/>
          <a:p>
            <a:endParaRPr lang="en-GB">
              <a:solidFill>
                <a:prstClr val="black">
                  <a:tint val="75000"/>
                </a:prstClr>
              </a:solidFill>
            </a:endParaRPr>
          </a:p>
        </p:txBody>
      </p:sp>
      <p:sp>
        <p:nvSpPr>
          <p:cNvPr id="9" name="Foliennummernplatzhalter 8"/>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3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CAC8B1-7431-4E46-B4F0-C4815EF8D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3784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Datumsplatzhalter 2"/>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4" name="Fußzeilenplatzhalter 3"/>
          <p:cNvSpPr>
            <a:spLocks noGrp="1"/>
          </p:cNvSpPr>
          <p:nvPr>
            <p:ph type="ftr" sz="quarter" idx="11"/>
          </p:nvPr>
        </p:nvSpPr>
        <p:spPr/>
        <p:txBody>
          <a:bodyPr/>
          <a:lstStyle/>
          <a:p>
            <a:endParaRPr lang="en-GB">
              <a:solidFill>
                <a:prstClr val="black">
                  <a:tint val="75000"/>
                </a:prstClr>
              </a:solidFill>
            </a:endParaRPr>
          </a:p>
        </p:txBody>
      </p:sp>
      <p:sp>
        <p:nvSpPr>
          <p:cNvPr id="5" name="Foliennummernplatzhalter 4"/>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416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3" name="Fußzeilenplatzhalter 2"/>
          <p:cNvSpPr>
            <a:spLocks noGrp="1"/>
          </p:cNvSpPr>
          <p:nvPr>
            <p:ph type="ftr" sz="quarter" idx="11"/>
          </p:nvPr>
        </p:nvSpPr>
        <p:spPr/>
        <p:txBody>
          <a:bodyPr/>
          <a:lstStyle/>
          <a:p>
            <a:endParaRPr lang="en-GB">
              <a:solidFill>
                <a:prstClr val="black">
                  <a:tint val="75000"/>
                </a:prstClr>
              </a:solidFill>
            </a:endParaRPr>
          </a:p>
        </p:txBody>
      </p:sp>
      <p:sp>
        <p:nvSpPr>
          <p:cNvPr id="4" name="Foliennummernplatzhalter 3"/>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1674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a:t>Mastertitelformat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3123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a:t>Mastertitelformat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14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en-GB"/>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9109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a:t>Mastertitelformat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10"/>
          </p:nvPr>
        </p:nvSpPr>
        <p:spPr/>
        <p:txBody>
          <a:bodyPr/>
          <a:lstStyle/>
          <a:p>
            <a:fld id="{0A8583A7-5AAD-634F-AC3D-2C56898ABDE8}" type="datetimeFigureOut">
              <a:rPr lang="de-DE" smtClean="0">
                <a:solidFill>
                  <a:prstClr val="black">
                    <a:tint val="75000"/>
                  </a:prstClr>
                </a:solidFill>
              </a:rPr>
              <a:pPr/>
              <a:t>28.01.2020</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33BDA56A-60FD-404A-935F-421A61EE69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613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08D89F-2E75-462D-9113-8388484D24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6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D2DEA2-D07B-40A3-9BFD-E0D18E83A8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897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8D1831-97A4-43F3-B918-9AFEEC725B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883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FAD0BD-E805-495C-8888-7B672B4D9B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78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982810-C959-4A1C-9C84-CFAFDB5BD1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69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27A8A09-C78A-45C4-ACC7-7FAC183D36ED}"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1" name="Group 53"/>
          <p:cNvGrpSpPr>
            <a:grpSpLocks/>
          </p:cNvGrpSpPr>
          <p:nvPr/>
        </p:nvGrpSpPr>
        <p:grpSpPr bwMode="auto">
          <a:xfrm>
            <a:off x="8780463" y="4695825"/>
            <a:ext cx="363537" cy="2162175"/>
            <a:chOff x="5531" y="2958"/>
            <a:chExt cx="229" cy="1362"/>
          </a:xfrm>
        </p:grpSpPr>
        <p:sp>
          <p:nvSpPr>
            <p:cNvPr id="1035" name="Rectangle 54"/>
            <p:cNvSpPr>
              <a:spLocks noChangeArrowheads="1"/>
            </p:cNvSpPr>
            <p:nvPr userDrawn="1"/>
          </p:nvSpPr>
          <p:spPr bwMode="auto">
            <a:xfrm>
              <a:off x="5531" y="2958"/>
              <a:ext cx="227" cy="227"/>
            </a:xfrm>
            <a:prstGeom prst="rect">
              <a:avLst/>
            </a:prstGeom>
            <a:solidFill>
              <a:srgbClr val="007A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036" name="Rectangle 55"/>
            <p:cNvSpPr>
              <a:spLocks noChangeArrowheads="1"/>
            </p:cNvSpPr>
            <p:nvPr userDrawn="1"/>
          </p:nvSpPr>
          <p:spPr bwMode="auto">
            <a:xfrm>
              <a:off x="5531" y="3184"/>
              <a:ext cx="227" cy="227"/>
            </a:xfrm>
            <a:prstGeom prst="rect">
              <a:avLst/>
            </a:prstGeom>
            <a:solidFill>
              <a:srgbClr val="EB7D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2" name="Rectangle 56"/>
            <p:cNvSpPr>
              <a:spLocks noChangeArrowheads="1"/>
            </p:cNvSpPr>
            <p:nvPr userDrawn="1"/>
          </p:nvSpPr>
          <p:spPr bwMode="auto">
            <a:xfrm>
              <a:off x="5533" y="3412"/>
              <a:ext cx="227" cy="227"/>
            </a:xfrm>
            <a:prstGeom prst="rect">
              <a:avLst/>
            </a:prstGeom>
            <a:solidFill>
              <a:srgbClr val="DEDD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038" name="Rectangle 57"/>
            <p:cNvSpPr>
              <a:spLocks noChangeArrowheads="1"/>
            </p:cNvSpPr>
            <p:nvPr userDrawn="1"/>
          </p:nvSpPr>
          <p:spPr bwMode="auto">
            <a:xfrm>
              <a:off x="5533" y="3639"/>
              <a:ext cx="227" cy="227"/>
            </a:xfrm>
            <a:prstGeom prst="rect">
              <a:avLst/>
            </a:prstGeom>
            <a:solidFill>
              <a:srgbClr val="B500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039" name="Rectangle 58"/>
            <p:cNvSpPr>
              <a:spLocks noChangeArrowheads="1"/>
            </p:cNvSpPr>
            <p:nvPr userDrawn="1"/>
          </p:nvSpPr>
          <p:spPr bwMode="auto">
            <a:xfrm>
              <a:off x="5533" y="3866"/>
              <a:ext cx="227" cy="227"/>
            </a:xfrm>
            <a:prstGeom prst="rect">
              <a:avLst/>
            </a:prstGeom>
            <a:solidFill>
              <a:srgbClr val="DC00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040" name="Rectangle 59"/>
            <p:cNvSpPr>
              <a:spLocks noChangeArrowheads="1"/>
            </p:cNvSpPr>
            <p:nvPr userDrawn="1"/>
          </p:nvSpPr>
          <p:spPr bwMode="auto">
            <a:xfrm>
              <a:off x="5533" y="4093"/>
              <a:ext cx="227" cy="227"/>
            </a:xfrm>
            <a:prstGeom prst="rect">
              <a:avLst/>
            </a:prstGeom>
            <a:solidFill>
              <a:srgbClr val="5692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grpSp>
      <p:grpSp>
        <p:nvGrpSpPr>
          <p:cNvPr id="1032" name="Group 50"/>
          <p:cNvGrpSpPr>
            <a:grpSpLocks/>
          </p:cNvGrpSpPr>
          <p:nvPr/>
        </p:nvGrpSpPr>
        <p:grpSpPr bwMode="auto">
          <a:xfrm>
            <a:off x="0" y="6497638"/>
            <a:ext cx="8786813" cy="360362"/>
            <a:chOff x="0" y="4093"/>
            <a:chExt cx="5535" cy="227"/>
          </a:xfrm>
        </p:grpSpPr>
        <p:sp>
          <p:nvSpPr>
            <p:cNvPr id="1033" name="Rectangle 51"/>
            <p:cNvSpPr>
              <a:spLocks noChangeArrowheads="1"/>
            </p:cNvSpPr>
            <p:nvPr/>
          </p:nvSpPr>
          <p:spPr bwMode="auto">
            <a:xfrm>
              <a:off x="0" y="4093"/>
              <a:ext cx="5535" cy="227"/>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nl-NL" sz="2000">
                <a:solidFill>
                  <a:srgbClr val="FFFFFF"/>
                </a:solidFill>
                <a:latin typeface="Minion" pitchFamily="2" charset="0"/>
              </a:endParaRPr>
            </a:p>
          </p:txBody>
        </p:sp>
        <p:sp>
          <p:nvSpPr>
            <p:cNvPr id="1037" name="Text Box 52"/>
            <p:cNvSpPr txBox="1">
              <a:spLocks noChangeArrowheads="1"/>
            </p:cNvSpPr>
            <p:nvPr/>
          </p:nvSpPr>
          <p:spPr bwMode="auto">
            <a:xfrm>
              <a:off x="2807" y="4112"/>
              <a:ext cx="2722" cy="202"/>
            </a:xfrm>
            <a:prstGeom prst="rect">
              <a:avLst/>
            </a:prstGeom>
            <a:noFill/>
            <a:ln>
              <a:noFill/>
            </a:ln>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r" eaLnBrk="1" fontAlgn="base" hangingPunct="1">
                <a:spcBef>
                  <a:spcPct val="50000"/>
                </a:spcBef>
                <a:spcAft>
                  <a:spcPct val="0"/>
                </a:spcAft>
                <a:defRPr/>
              </a:pPr>
              <a:r>
                <a:rPr lang="en-US" sz="1500" b="1">
                  <a:solidFill>
                    <a:srgbClr val="FFFFFF"/>
                  </a:solidFill>
                </a:rPr>
                <a:t>Leiden University. The university to discover.</a:t>
              </a:r>
            </a:p>
          </p:txBody>
        </p:sp>
      </p:grpSp>
    </p:spTree>
    <p:extLst>
      <p:ext uri="{BB962C8B-B14F-4D97-AF65-F5344CB8AC3E}">
        <p14:creationId xmlns:p14="http://schemas.microsoft.com/office/powerpoint/2010/main" val="212306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accent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accent2"/>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accent2"/>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accent2"/>
          </a:solidFill>
          <a:latin typeface="Calibri" panose="020F0502020204030204" pitchFamily="34" charset="0"/>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Mastertitelformat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GB">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3BDA56A-60FD-404A-935F-421A61EE69E1}"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3384710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33375"/>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Titel</a:t>
            </a:r>
          </a:p>
        </p:txBody>
      </p:sp>
      <p:sp>
        <p:nvSpPr>
          <p:cNvPr id="1027" name="Rectangle 3"/>
          <p:cNvSpPr>
            <a:spLocks noGrp="1" noChangeArrowheads="1"/>
          </p:cNvSpPr>
          <p:nvPr>
            <p:ph type="body" idx="1"/>
          </p:nvPr>
        </p:nvSpPr>
        <p:spPr bwMode="auto">
          <a:xfrm>
            <a:off x="468313" y="1268413"/>
            <a:ext cx="81359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Opsomming van tekst</a:t>
            </a:r>
          </a:p>
          <a:p>
            <a:pPr lvl="0"/>
            <a:r>
              <a:rPr lang="en-US"/>
              <a:t>Opsomming van tekst</a:t>
            </a:r>
          </a:p>
          <a:p>
            <a:pPr lvl="0"/>
            <a:r>
              <a:rPr lang="en-US"/>
              <a:t>Opsomming van tekst</a:t>
            </a:r>
          </a:p>
          <a:p>
            <a:pPr lvl="0"/>
            <a:r>
              <a:rPr lang="en-US"/>
              <a:t>Opsomming van tekst</a:t>
            </a:r>
          </a:p>
          <a:p>
            <a:pPr lvl="0"/>
            <a:r>
              <a:rPr lang="en-US"/>
              <a:t>Opsomming van tekst</a:t>
            </a:r>
          </a:p>
          <a:p>
            <a:pPr lvl="0"/>
            <a:r>
              <a:rPr lang="en-US"/>
              <a:t>Opsomming van tekst</a:t>
            </a:r>
          </a:p>
          <a:p>
            <a:pPr lvl="0"/>
            <a:r>
              <a:rPr lang="en-US"/>
              <a:t>Opsomming van tekst</a:t>
            </a:r>
          </a:p>
        </p:txBody>
      </p:sp>
      <p:grpSp>
        <p:nvGrpSpPr>
          <p:cNvPr id="1092" name="Group 68"/>
          <p:cNvGrpSpPr>
            <a:grpSpLocks/>
          </p:cNvGrpSpPr>
          <p:nvPr/>
        </p:nvGrpSpPr>
        <p:grpSpPr bwMode="auto">
          <a:xfrm>
            <a:off x="0" y="4335463"/>
            <a:ext cx="9145588" cy="2522537"/>
            <a:chOff x="0" y="2731"/>
            <a:chExt cx="5761" cy="1589"/>
          </a:xfrm>
        </p:grpSpPr>
        <p:grpSp>
          <p:nvGrpSpPr>
            <p:cNvPr id="1074" name="Group 50"/>
            <p:cNvGrpSpPr>
              <a:grpSpLocks/>
            </p:cNvGrpSpPr>
            <p:nvPr/>
          </p:nvGrpSpPr>
          <p:grpSpPr bwMode="auto">
            <a:xfrm>
              <a:off x="0" y="4093"/>
              <a:ext cx="5535" cy="227"/>
              <a:chOff x="0" y="4093"/>
              <a:chExt cx="5535" cy="227"/>
            </a:xfrm>
          </p:grpSpPr>
          <p:sp>
            <p:nvSpPr>
              <p:cNvPr id="1075" name="Rectangle 51"/>
              <p:cNvSpPr>
                <a:spLocks noChangeArrowheads="1"/>
              </p:cNvSpPr>
              <p:nvPr/>
            </p:nvSpPr>
            <p:spPr bwMode="auto">
              <a:xfrm>
                <a:off x="0" y="4093"/>
                <a:ext cx="5535" cy="227"/>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76" name="Text Box 52"/>
              <p:cNvSpPr txBox="1">
                <a:spLocks noChangeArrowheads="1"/>
              </p:cNvSpPr>
              <p:nvPr/>
            </p:nvSpPr>
            <p:spPr bwMode="auto">
              <a:xfrm>
                <a:off x="2807" y="4112"/>
                <a:ext cx="2722"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sz="1500" b="1">
                    <a:solidFill>
                      <a:srgbClr val="FFFFFF"/>
                    </a:solidFill>
                  </a:rPr>
                  <a:t>Leiden University. The university to discover.</a:t>
                </a:r>
              </a:p>
            </p:txBody>
          </p:sp>
        </p:grpSp>
        <p:grpSp>
          <p:nvGrpSpPr>
            <p:cNvPr id="1084" name="Group 60"/>
            <p:cNvGrpSpPr>
              <a:grpSpLocks/>
            </p:cNvGrpSpPr>
            <p:nvPr userDrawn="1"/>
          </p:nvGrpSpPr>
          <p:grpSpPr bwMode="auto">
            <a:xfrm>
              <a:off x="5533" y="2731"/>
              <a:ext cx="228" cy="1589"/>
              <a:chOff x="5533" y="2731"/>
              <a:chExt cx="228" cy="1589"/>
            </a:xfrm>
          </p:grpSpPr>
          <p:sp>
            <p:nvSpPr>
              <p:cNvPr id="1085" name="Rectangle 61"/>
              <p:cNvSpPr>
                <a:spLocks noChangeArrowheads="1"/>
              </p:cNvSpPr>
              <p:nvPr userDrawn="1"/>
            </p:nvSpPr>
            <p:spPr bwMode="auto">
              <a:xfrm>
                <a:off x="5534" y="2731"/>
                <a:ext cx="227" cy="227"/>
              </a:xfrm>
              <a:prstGeom prst="rect">
                <a:avLst/>
              </a:prstGeom>
              <a:solidFill>
                <a:srgbClr val="007A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86" name="Rectangle 62"/>
              <p:cNvSpPr>
                <a:spLocks noChangeArrowheads="1"/>
              </p:cNvSpPr>
              <p:nvPr userDrawn="1"/>
            </p:nvSpPr>
            <p:spPr bwMode="auto">
              <a:xfrm>
                <a:off x="5534" y="2957"/>
                <a:ext cx="227" cy="227"/>
              </a:xfrm>
              <a:prstGeom prst="rect">
                <a:avLst/>
              </a:prstGeom>
              <a:solidFill>
                <a:srgbClr val="EB7D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87" name="Rectangle 63"/>
              <p:cNvSpPr>
                <a:spLocks noChangeArrowheads="1"/>
              </p:cNvSpPr>
              <p:nvPr userDrawn="1"/>
            </p:nvSpPr>
            <p:spPr bwMode="auto">
              <a:xfrm>
                <a:off x="5533" y="3185"/>
                <a:ext cx="227" cy="227"/>
              </a:xfrm>
              <a:prstGeom prst="rect">
                <a:avLst/>
              </a:prstGeom>
              <a:solidFill>
                <a:srgbClr val="D4D7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88" name="Rectangle 64"/>
              <p:cNvSpPr>
                <a:spLocks noChangeArrowheads="1"/>
              </p:cNvSpPr>
              <p:nvPr userDrawn="1"/>
            </p:nvSpPr>
            <p:spPr bwMode="auto">
              <a:xfrm>
                <a:off x="5533" y="3639"/>
                <a:ext cx="227" cy="227"/>
              </a:xfrm>
              <a:prstGeom prst="rect">
                <a:avLst/>
              </a:prstGeom>
              <a:solidFill>
                <a:srgbClr val="A600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89" name="Rectangle 65"/>
              <p:cNvSpPr>
                <a:spLocks noChangeArrowheads="1"/>
              </p:cNvSpPr>
              <p:nvPr userDrawn="1"/>
            </p:nvSpPr>
            <p:spPr bwMode="auto">
              <a:xfrm>
                <a:off x="5533" y="3866"/>
                <a:ext cx="227" cy="227"/>
              </a:xfrm>
              <a:prstGeom prst="rect">
                <a:avLst/>
              </a:prstGeom>
              <a:solidFill>
                <a:srgbClr val="DC00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90" name="Rectangle 66"/>
              <p:cNvSpPr>
                <a:spLocks noChangeArrowheads="1"/>
              </p:cNvSpPr>
              <p:nvPr userDrawn="1"/>
            </p:nvSpPr>
            <p:spPr bwMode="auto">
              <a:xfrm>
                <a:off x="5533" y="4093"/>
                <a:ext cx="227" cy="227"/>
              </a:xfrm>
              <a:prstGeom prst="rect">
                <a:avLst/>
              </a:prstGeom>
              <a:solidFill>
                <a:srgbClr val="5692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91" name="Rectangle 67"/>
              <p:cNvSpPr>
                <a:spLocks noChangeArrowheads="1"/>
              </p:cNvSpPr>
              <p:nvPr userDrawn="1"/>
            </p:nvSpPr>
            <p:spPr bwMode="auto">
              <a:xfrm>
                <a:off x="5533" y="3412"/>
                <a:ext cx="227" cy="227"/>
              </a:xfrm>
              <a:prstGeom prst="rect">
                <a:avLst/>
              </a:prstGeom>
              <a:solidFill>
                <a:srgbClr val="009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grpSp>
      </p:grpSp>
    </p:spTree>
    <p:extLst>
      <p:ext uri="{BB962C8B-B14F-4D97-AF65-F5344CB8AC3E}">
        <p14:creationId xmlns:p14="http://schemas.microsoft.com/office/powerpoint/2010/main" val="3463936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rtl="0" eaLnBrk="1" fontAlgn="base" hangingPunct="1">
        <a:spcBef>
          <a:spcPct val="0"/>
        </a:spcBef>
        <a:spcAft>
          <a:spcPct val="0"/>
        </a:spcAft>
        <a:defRPr sz="4400" b="1">
          <a:solidFill>
            <a:srgbClr val="0C2577"/>
          </a:solidFill>
          <a:latin typeface="+mj-lt"/>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p:titleStyle>
    <p:bodyStyle>
      <a:lvl1pPr marL="342900" indent="-342900" algn="l" rtl="0" eaLnBrk="1" fontAlgn="base" hangingPunct="1">
        <a:lnSpc>
          <a:spcPct val="95000"/>
        </a:lnSpc>
        <a:spcBef>
          <a:spcPct val="0"/>
        </a:spcBef>
        <a:spcAft>
          <a:spcPct val="0"/>
        </a:spcAft>
        <a:buFont typeface="Arial" charset="0"/>
        <a:buChar char="-"/>
        <a:defRPr sz="3200">
          <a:solidFill>
            <a:srgbClr val="0C2577"/>
          </a:solidFill>
          <a:latin typeface="+mn-lt"/>
          <a:ea typeface="+mn-ea"/>
          <a:cs typeface="+mn-cs"/>
        </a:defRPr>
      </a:lvl1pPr>
      <a:lvl2pPr marL="742950" indent="-285750" algn="l" rtl="0" eaLnBrk="1" fontAlgn="base" hangingPunct="1">
        <a:spcBef>
          <a:spcPct val="20000"/>
        </a:spcBef>
        <a:spcAft>
          <a:spcPct val="0"/>
        </a:spcAft>
        <a:buFont typeface="Arial" charset="0"/>
        <a:buChar char="-"/>
        <a:defRPr sz="3200">
          <a:solidFill>
            <a:schemeClr val="bg1"/>
          </a:solidFill>
          <a:latin typeface="+mn-lt"/>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Mastertitelformat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A8583A7-5AAD-634F-AC3D-2C56898ABDE8}" type="datetimeFigureOut">
              <a:rPr lang="de-DE" smtClean="0">
                <a:solidFill>
                  <a:prstClr val="black">
                    <a:tint val="75000"/>
                  </a:prstClr>
                </a:solidFill>
              </a:rPr>
              <a:pPr defTabSz="457200"/>
              <a:t>28.01.2020</a:t>
            </a:fld>
            <a:endParaRPr lang="en-GB">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3BDA56A-60FD-404A-935F-421A61EE69E1}"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869814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5.xml"/><Relationship Id="rId5" Type="http://schemas.openxmlformats.org/officeDocument/2006/relationships/image" Target="../media/image5.jp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png"/><Relationship Id="rId3" Type="http://schemas.openxmlformats.org/officeDocument/2006/relationships/image" Target="../media/image19.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35.xml"/><Relationship Id="rId6" Type="http://schemas.openxmlformats.org/officeDocument/2006/relationships/image" Target="../media/image22.png"/><Relationship Id="rId11" Type="http://schemas.openxmlformats.org/officeDocument/2006/relationships/image" Target="../media/image27.emf"/><Relationship Id="rId24" Type="http://schemas.openxmlformats.org/officeDocument/2006/relationships/image" Target="../media/image3.png"/><Relationship Id="rId5" Type="http://schemas.openxmlformats.org/officeDocument/2006/relationships/image" Target="../media/image21.jpeg"/><Relationship Id="rId15" Type="http://schemas.openxmlformats.org/officeDocument/2006/relationships/image" Target="../media/image31.pn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jpg"/><Relationship Id="rId14" Type="http://schemas.openxmlformats.org/officeDocument/2006/relationships/image" Target="../media/image30.png"/><Relationship Id="rId22"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74697" y="1768477"/>
            <a:ext cx="5886450" cy="19272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de-DE" cap="small" dirty="0">
                <a:solidFill>
                  <a:srgbClr val="C00000"/>
                </a:solidFill>
                <a:latin typeface="Calibri Light" panose="020F0302020204030204" pitchFamily="34" charset="0"/>
                <a:cs typeface="Calibri Light" panose="020F0302020204030204" pitchFamily="34" charset="0"/>
              </a:rPr>
              <a:t>Life Cycle Assessment - </a:t>
            </a:r>
            <a:r>
              <a:rPr lang="de-DE" cap="small" dirty="0" err="1">
                <a:solidFill>
                  <a:srgbClr val="C00000"/>
                </a:solidFill>
                <a:latin typeface="Calibri Light" panose="020F0302020204030204" pitchFamily="34" charset="0"/>
                <a:cs typeface="Calibri Light" panose="020F0302020204030204" pitchFamily="34" charset="0"/>
              </a:rPr>
              <a:t>Practicum</a:t>
            </a:r>
            <a:endParaRPr lang="de-DE" cap="small" dirty="0">
              <a:solidFill>
                <a:srgbClr val="C00000"/>
              </a:solidFill>
              <a:latin typeface="Calibri Light" panose="020F0302020204030204" pitchFamily="34" charset="0"/>
              <a:cs typeface="Calibri Light" panose="020F0302020204030204" pitchFamily="34" charset="0"/>
            </a:endParaRPr>
          </a:p>
        </p:txBody>
      </p:sp>
      <p:sp>
        <p:nvSpPr>
          <p:cNvPr id="5" name="Untertitel 2"/>
          <p:cNvSpPr txBox="1">
            <a:spLocks/>
          </p:cNvSpPr>
          <p:nvPr/>
        </p:nvSpPr>
        <p:spPr>
          <a:xfrm>
            <a:off x="516420" y="3751057"/>
            <a:ext cx="7822511" cy="19424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pPr>
            <a:r>
              <a:rPr lang="de-DE" cap="small" dirty="0">
                <a:solidFill>
                  <a:prstClr val="black">
                    <a:tint val="75000"/>
                  </a:prstClr>
                </a:solidFill>
                <a:latin typeface="Quicksand Regular"/>
                <a:cs typeface="Quicksand Regular"/>
              </a:rPr>
              <a:t>Stefano </a:t>
            </a:r>
            <a:r>
              <a:rPr lang="de-DE" cap="small" dirty="0" err="1">
                <a:solidFill>
                  <a:prstClr val="black">
                    <a:tint val="75000"/>
                  </a:prstClr>
                </a:solidFill>
                <a:latin typeface="Quicksand Regular"/>
                <a:cs typeface="Quicksand Regular"/>
              </a:rPr>
              <a:t>Cucurachi</a:t>
            </a:r>
            <a:r>
              <a:rPr lang="de-DE" cap="small" dirty="0">
                <a:solidFill>
                  <a:prstClr val="black">
                    <a:tint val="75000"/>
                  </a:prstClr>
                </a:solidFill>
                <a:latin typeface="Quicksand Regular"/>
                <a:cs typeface="Quicksand Regular"/>
              </a:rPr>
              <a:t>, Leiden University, CML</a:t>
            </a:r>
          </a:p>
          <a:p>
            <a:pPr fontAlgn="auto">
              <a:spcAft>
                <a:spcPts val="0"/>
              </a:spcAft>
            </a:pPr>
            <a:endParaRPr lang="de-DE" dirty="0">
              <a:solidFill>
                <a:prstClr val="black">
                  <a:tint val="75000"/>
                </a:prstClr>
              </a:solidFill>
            </a:endParaRPr>
          </a:p>
        </p:txBody>
      </p:sp>
      <p:pic>
        <p:nvPicPr>
          <p:cNvPr id="6" name="Bild 5" descr="SusCritMat 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410" y="1169977"/>
            <a:ext cx="2719025" cy="1178904"/>
          </a:xfrm>
          <a:prstGeom prst="rect">
            <a:avLst/>
          </a:prstGeom>
        </p:spPr>
      </p:pic>
      <p:cxnSp>
        <p:nvCxnSpPr>
          <p:cNvPr id="7" name="Gerade Verbindung 8"/>
          <p:cNvCxnSpPr/>
          <p:nvPr/>
        </p:nvCxnSpPr>
        <p:spPr>
          <a:xfrm>
            <a:off x="550070" y="3397253"/>
            <a:ext cx="7679531" cy="21811"/>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9" name="Textfeld 10"/>
          <p:cNvSpPr txBox="1"/>
          <p:nvPr/>
        </p:nvSpPr>
        <p:spPr>
          <a:xfrm>
            <a:off x="7715250" y="6006619"/>
            <a:ext cx="1428750" cy="830997"/>
          </a:xfrm>
          <a:prstGeom prst="rect">
            <a:avLst/>
          </a:prstGeom>
          <a:noFill/>
        </p:spPr>
        <p:txBody>
          <a:bodyPr wrap="square" rtlCol="0">
            <a:spAutoFit/>
          </a:bodyPr>
          <a:lstStyle/>
          <a:p>
            <a:pPr fontAlgn="auto">
              <a:spcBef>
                <a:spcPts val="0"/>
              </a:spcBef>
              <a:spcAft>
                <a:spcPts val="0"/>
              </a:spcAft>
            </a:pPr>
            <a:r>
              <a:rPr lang="en-GB" sz="1600" dirty="0">
                <a:solidFill>
                  <a:prstClr val="black">
                    <a:lumMod val="50000"/>
                    <a:lumOff val="50000"/>
                  </a:prstClr>
                </a:solidFill>
                <a:latin typeface="Calibri" panose="020F0502020204030204"/>
              </a:rPr>
              <a:t>©Leiden University, 2018</a:t>
            </a:r>
          </a:p>
        </p:txBody>
      </p:sp>
      <p:pic>
        <p:nvPicPr>
          <p:cNvPr id="12" name="Picture 9">
            <a:extLst>
              <a:ext uri="{FF2B5EF4-FFF2-40B4-BE49-F238E27FC236}">
                <a16:creationId xmlns:a16="http://schemas.microsoft.com/office/drawing/2014/main" id="{3CCA051C-8655-41F4-B78C-71D4CBB10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5499"/>
            <a:ext cx="1450069" cy="492117"/>
          </a:xfrm>
          <a:prstGeom prst="rect">
            <a:avLst/>
          </a:prstGeom>
        </p:spPr>
      </p:pic>
      <p:pic>
        <p:nvPicPr>
          <p:cNvPr id="13" name="Picture 10">
            <a:extLst>
              <a:ext uri="{FF2B5EF4-FFF2-40B4-BE49-F238E27FC236}">
                <a16:creationId xmlns:a16="http://schemas.microsoft.com/office/drawing/2014/main" id="{6669868F-AE94-4307-ABD9-909A93E28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0069" y="6361487"/>
            <a:ext cx="5425559" cy="488398"/>
          </a:xfrm>
          <a:prstGeom prst="rect">
            <a:avLst/>
          </a:prstGeom>
        </p:spPr>
      </p:pic>
    </p:spTree>
    <p:extLst>
      <p:ext uri="{BB962C8B-B14F-4D97-AF65-F5344CB8AC3E}">
        <p14:creationId xmlns:p14="http://schemas.microsoft.com/office/powerpoint/2010/main" val="107963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Bild 9">
            <a:extLst>
              <a:ext uri="{FF2B5EF4-FFF2-40B4-BE49-F238E27FC236}">
                <a16:creationId xmlns:a16="http://schemas.microsoft.com/office/drawing/2014/main" id="{63A3F369-1661-4972-AA84-DEEAF11430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grpSp>
        <p:nvGrpSpPr>
          <p:cNvPr id="34818" name="Group 2"/>
          <p:cNvGrpSpPr>
            <a:grpSpLocks/>
          </p:cNvGrpSpPr>
          <p:nvPr/>
        </p:nvGrpSpPr>
        <p:grpSpPr bwMode="auto">
          <a:xfrm>
            <a:off x="1219200" y="685800"/>
            <a:ext cx="6781800" cy="5181600"/>
            <a:chOff x="1440" y="3312"/>
            <a:chExt cx="9792" cy="8928"/>
          </a:xfrm>
        </p:grpSpPr>
        <p:sp>
          <p:nvSpPr>
            <p:cNvPr id="34847" name="Oval 3"/>
            <p:cNvSpPr>
              <a:spLocks noChangeArrowheads="1"/>
            </p:cNvSpPr>
            <p:nvPr/>
          </p:nvSpPr>
          <p:spPr bwMode="auto">
            <a:xfrm>
              <a:off x="6048" y="3456"/>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48" name="Rectangle 4"/>
            <p:cNvSpPr>
              <a:spLocks noChangeArrowheads="1"/>
            </p:cNvSpPr>
            <p:nvPr/>
          </p:nvSpPr>
          <p:spPr bwMode="auto">
            <a:xfrm>
              <a:off x="7488" y="4032"/>
              <a:ext cx="1008" cy="720"/>
            </a:xfrm>
            <a:prstGeom prst="rect">
              <a:avLst/>
            </a:prstGeom>
            <a:solidFill>
              <a:srgbClr val="FFFFFF"/>
            </a:solidFill>
            <a:ln w="9525">
              <a:solidFill>
                <a:srgbClr val="000000"/>
              </a:solidFill>
              <a:miter lim="800000"/>
              <a:headEnd/>
              <a:tailEnd/>
            </a:ln>
          </p:spPr>
          <p:txBody>
            <a:bodyPr/>
            <a:lstStyle/>
            <a:p>
              <a:pPr algn="ctr" eaLnBrk="0" hangingPunct="0"/>
              <a:r>
                <a:rPr lang="en-GB" sz="1200" i="1">
                  <a:latin typeface="Times New Roman" pitchFamily="18" charset="0"/>
                </a:rPr>
                <a:t>Cut-off</a:t>
              </a:r>
            </a:p>
          </p:txBody>
        </p:sp>
        <p:sp>
          <p:nvSpPr>
            <p:cNvPr id="34849" name="Rectangle 5"/>
            <p:cNvSpPr>
              <a:spLocks noChangeArrowheads="1"/>
            </p:cNvSpPr>
            <p:nvPr/>
          </p:nvSpPr>
          <p:spPr bwMode="auto">
            <a:xfrm>
              <a:off x="1728" y="6048"/>
              <a:ext cx="864" cy="720"/>
            </a:xfrm>
            <a:prstGeom prst="rect">
              <a:avLst/>
            </a:prstGeom>
            <a:solidFill>
              <a:srgbClr val="FFFFFF"/>
            </a:solidFill>
            <a:ln w="9525">
              <a:solidFill>
                <a:srgbClr val="000000"/>
              </a:solidFill>
              <a:miter lim="800000"/>
              <a:headEnd/>
              <a:tailEnd/>
            </a:ln>
          </p:spPr>
          <p:txBody>
            <a:bodyPr/>
            <a:lstStyle/>
            <a:p>
              <a:pPr algn="ctr" eaLnBrk="0" hangingPunct="0"/>
              <a:r>
                <a:rPr lang="en-GB" sz="1200" i="1">
                  <a:latin typeface="Times New Roman" pitchFamily="18" charset="0"/>
                </a:rPr>
                <a:t>Cut-off</a:t>
              </a:r>
            </a:p>
          </p:txBody>
        </p:sp>
        <p:sp>
          <p:nvSpPr>
            <p:cNvPr id="34850" name="Oval 6"/>
            <p:cNvSpPr>
              <a:spLocks noChangeArrowheads="1"/>
            </p:cNvSpPr>
            <p:nvPr/>
          </p:nvSpPr>
          <p:spPr bwMode="auto">
            <a:xfrm>
              <a:off x="3456" y="9792"/>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1" name="Oval 7"/>
            <p:cNvSpPr>
              <a:spLocks noChangeArrowheads="1"/>
            </p:cNvSpPr>
            <p:nvPr/>
          </p:nvSpPr>
          <p:spPr bwMode="auto">
            <a:xfrm>
              <a:off x="8784" y="8352"/>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2" name="Oval 8"/>
            <p:cNvSpPr>
              <a:spLocks noChangeArrowheads="1"/>
            </p:cNvSpPr>
            <p:nvPr/>
          </p:nvSpPr>
          <p:spPr bwMode="auto">
            <a:xfrm>
              <a:off x="9792" y="7488"/>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3" name="Oval 9"/>
            <p:cNvSpPr>
              <a:spLocks noChangeArrowheads="1"/>
            </p:cNvSpPr>
            <p:nvPr/>
          </p:nvSpPr>
          <p:spPr bwMode="auto">
            <a:xfrm>
              <a:off x="7200" y="11376"/>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4" name="Oval 10"/>
            <p:cNvSpPr>
              <a:spLocks noChangeArrowheads="1"/>
            </p:cNvSpPr>
            <p:nvPr/>
          </p:nvSpPr>
          <p:spPr bwMode="auto">
            <a:xfrm>
              <a:off x="8784" y="4320"/>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5" name="Oval 11"/>
            <p:cNvSpPr>
              <a:spLocks noChangeArrowheads="1"/>
            </p:cNvSpPr>
            <p:nvPr/>
          </p:nvSpPr>
          <p:spPr bwMode="auto">
            <a:xfrm>
              <a:off x="9360" y="5328"/>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6" name="Oval 12"/>
            <p:cNvSpPr>
              <a:spLocks noChangeArrowheads="1"/>
            </p:cNvSpPr>
            <p:nvPr/>
          </p:nvSpPr>
          <p:spPr bwMode="auto">
            <a:xfrm>
              <a:off x="1584" y="7344"/>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7" name="Oval 13"/>
            <p:cNvSpPr>
              <a:spLocks noChangeArrowheads="1"/>
            </p:cNvSpPr>
            <p:nvPr/>
          </p:nvSpPr>
          <p:spPr bwMode="auto">
            <a:xfrm>
              <a:off x="1440" y="4896"/>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8" name="Oval 14"/>
            <p:cNvSpPr>
              <a:spLocks noChangeArrowheads="1"/>
            </p:cNvSpPr>
            <p:nvPr/>
          </p:nvSpPr>
          <p:spPr bwMode="auto">
            <a:xfrm>
              <a:off x="2016" y="8496"/>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59" name="Oval 15"/>
            <p:cNvSpPr>
              <a:spLocks noChangeArrowheads="1"/>
            </p:cNvSpPr>
            <p:nvPr/>
          </p:nvSpPr>
          <p:spPr bwMode="auto">
            <a:xfrm>
              <a:off x="2592" y="3600"/>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60" name="Oval 16"/>
            <p:cNvSpPr>
              <a:spLocks noChangeArrowheads="1"/>
            </p:cNvSpPr>
            <p:nvPr/>
          </p:nvSpPr>
          <p:spPr bwMode="auto">
            <a:xfrm>
              <a:off x="4320" y="3312"/>
              <a:ext cx="1440" cy="864"/>
            </a:xfrm>
            <a:prstGeom prst="ellipse">
              <a:avLst/>
            </a:prstGeom>
            <a:solidFill>
              <a:srgbClr val="FFFFFF"/>
            </a:solidFill>
            <a:ln w="9525">
              <a:solidFill>
                <a:srgbClr val="000000"/>
              </a:solidFill>
              <a:round/>
              <a:headEnd/>
              <a:tailEnd/>
            </a:ln>
          </p:spPr>
          <p:txBody>
            <a:bodyPr/>
            <a:lstStyle/>
            <a:p>
              <a:pPr algn="ctr" eaLnBrk="0" hangingPunct="0"/>
              <a:r>
                <a:rPr lang="en-GB" sz="1200" i="1">
                  <a:latin typeface="Times New Roman" pitchFamily="18" charset="0"/>
                </a:rPr>
                <a:t>Capital</a:t>
              </a:r>
            </a:p>
          </p:txBody>
        </p:sp>
        <p:sp>
          <p:nvSpPr>
            <p:cNvPr id="34861" name="Line 17"/>
            <p:cNvSpPr>
              <a:spLocks noChangeShapeType="1"/>
            </p:cNvSpPr>
            <p:nvPr/>
          </p:nvSpPr>
          <p:spPr bwMode="auto">
            <a:xfrm>
              <a:off x="5184" y="4176"/>
              <a:ext cx="144"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2" name="Line 18"/>
            <p:cNvSpPr>
              <a:spLocks noChangeShapeType="1"/>
            </p:cNvSpPr>
            <p:nvPr/>
          </p:nvSpPr>
          <p:spPr bwMode="auto">
            <a:xfrm>
              <a:off x="3744" y="4320"/>
              <a:ext cx="144"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3" name="Line 19"/>
            <p:cNvSpPr>
              <a:spLocks noChangeShapeType="1"/>
            </p:cNvSpPr>
            <p:nvPr/>
          </p:nvSpPr>
          <p:spPr bwMode="auto">
            <a:xfrm>
              <a:off x="2736" y="5616"/>
              <a:ext cx="432"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4" name="Line 20"/>
            <p:cNvSpPr>
              <a:spLocks noChangeShapeType="1"/>
            </p:cNvSpPr>
            <p:nvPr/>
          </p:nvSpPr>
          <p:spPr bwMode="auto">
            <a:xfrm>
              <a:off x="2592" y="648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5" name="Line 21"/>
            <p:cNvSpPr>
              <a:spLocks noChangeShapeType="1"/>
            </p:cNvSpPr>
            <p:nvPr/>
          </p:nvSpPr>
          <p:spPr bwMode="auto">
            <a:xfrm flipV="1">
              <a:off x="3024" y="7488"/>
              <a:ext cx="1584"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6" name="Line 22"/>
            <p:cNvSpPr>
              <a:spLocks noChangeShapeType="1"/>
            </p:cNvSpPr>
            <p:nvPr/>
          </p:nvSpPr>
          <p:spPr bwMode="auto">
            <a:xfrm flipV="1">
              <a:off x="3312" y="8496"/>
              <a:ext cx="576"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7" name="Line 23"/>
            <p:cNvSpPr>
              <a:spLocks noChangeShapeType="1"/>
            </p:cNvSpPr>
            <p:nvPr/>
          </p:nvSpPr>
          <p:spPr bwMode="auto">
            <a:xfrm flipV="1">
              <a:off x="4608" y="9300"/>
              <a:ext cx="864"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8" name="Line 24"/>
            <p:cNvSpPr>
              <a:spLocks noChangeShapeType="1"/>
            </p:cNvSpPr>
            <p:nvPr/>
          </p:nvSpPr>
          <p:spPr bwMode="auto">
            <a:xfrm flipH="1">
              <a:off x="8208" y="8784"/>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69" name="Line 25"/>
            <p:cNvSpPr>
              <a:spLocks noChangeShapeType="1"/>
            </p:cNvSpPr>
            <p:nvPr/>
          </p:nvSpPr>
          <p:spPr bwMode="auto">
            <a:xfrm flipH="1">
              <a:off x="7776" y="7920"/>
              <a:ext cx="2016"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70" name="Line 26"/>
            <p:cNvSpPr>
              <a:spLocks noChangeShapeType="1"/>
            </p:cNvSpPr>
            <p:nvPr/>
          </p:nvSpPr>
          <p:spPr bwMode="auto">
            <a:xfrm flipH="1">
              <a:off x="8928" y="6048"/>
              <a:ext cx="576"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71" name="Line 27"/>
            <p:cNvSpPr>
              <a:spLocks noChangeShapeType="1"/>
            </p:cNvSpPr>
            <p:nvPr/>
          </p:nvSpPr>
          <p:spPr bwMode="auto">
            <a:xfrm flipH="1">
              <a:off x="8496" y="5040"/>
              <a:ext cx="432"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72" name="Line 28"/>
            <p:cNvSpPr>
              <a:spLocks noChangeShapeType="1"/>
            </p:cNvSpPr>
            <p:nvPr/>
          </p:nvSpPr>
          <p:spPr bwMode="auto">
            <a:xfrm>
              <a:off x="8064" y="4752"/>
              <a:ext cx="0"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73" name="Line 29"/>
            <p:cNvSpPr>
              <a:spLocks noChangeShapeType="1"/>
            </p:cNvSpPr>
            <p:nvPr/>
          </p:nvSpPr>
          <p:spPr bwMode="auto">
            <a:xfrm>
              <a:off x="6912" y="4320"/>
              <a:ext cx="0" cy="11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74" name="Line 30"/>
            <p:cNvSpPr>
              <a:spLocks noChangeShapeType="1"/>
            </p:cNvSpPr>
            <p:nvPr/>
          </p:nvSpPr>
          <p:spPr bwMode="auto">
            <a:xfrm flipH="1">
              <a:off x="6624" y="1180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4819" name="Rectangle 31"/>
          <p:cNvSpPr>
            <a:spLocks noChangeArrowheads="1"/>
          </p:cNvSpPr>
          <p:nvPr/>
        </p:nvSpPr>
        <p:spPr bwMode="auto">
          <a:xfrm>
            <a:off x="4027488" y="3538538"/>
            <a:ext cx="906462" cy="661987"/>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Assembly</a:t>
            </a:r>
          </a:p>
        </p:txBody>
      </p:sp>
      <p:sp>
        <p:nvSpPr>
          <p:cNvPr id="34820" name="Rectangle 32"/>
          <p:cNvSpPr>
            <a:spLocks noChangeArrowheads="1"/>
          </p:cNvSpPr>
          <p:nvPr/>
        </p:nvSpPr>
        <p:spPr bwMode="auto">
          <a:xfrm>
            <a:off x="2519363" y="1550988"/>
            <a:ext cx="806450" cy="661987"/>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Energy B</a:t>
            </a:r>
          </a:p>
        </p:txBody>
      </p:sp>
      <p:sp>
        <p:nvSpPr>
          <p:cNvPr id="34821" name="Rectangle 33"/>
          <p:cNvSpPr>
            <a:spLocks noChangeArrowheads="1"/>
          </p:cNvSpPr>
          <p:nvPr/>
        </p:nvSpPr>
        <p:spPr bwMode="auto">
          <a:xfrm>
            <a:off x="5335588" y="1798638"/>
            <a:ext cx="804862"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Raw material D</a:t>
            </a:r>
          </a:p>
        </p:txBody>
      </p:sp>
      <p:sp>
        <p:nvSpPr>
          <p:cNvPr id="34822" name="Rectangle 34"/>
          <p:cNvSpPr>
            <a:spLocks noChangeArrowheads="1"/>
          </p:cNvSpPr>
          <p:nvPr/>
        </p:nvSpPr>
        <p:spPr bwMode="auto">
          <a:xfrm>
            <a:off x="4430713" y="1881188"/>
            <a:ext cx="806450"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Ancillary material A</a:t>
            </a:r>
          </a:p>
        </p:txBody>
      </p:sp>
      <p:sp>
        <p:nvSpPr>
          <p:cNvPr id="34823" name="Rectangle 35"/>
          <p:cNvSpPr>
            <a:spLocks noChangeArrowheads="1"/>
          </p:cNvSpPr>
          <p:nvPr/>
        </p:nvSpPr>
        <p:spPr bwMode="auto">
          <a:xfrm>
            <a:off x="6038850" y="2544763"/>
            <a:ext cx="804863" cy="661987"/>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Raw material C</a:t>
            </a:r>
          </a:p>
        </p:txBody>
      </p:sp>
      <p:sp>
        <p:nvSpPr>
          <p:cNvPr id="34824" name="Rectangle 36"/>
          <p:cNvSpPr>
            <a:spLocks noChangeArrowheads="1"/>
          </p:cNvSpPr>
          <p:nvPr/>
        </p:nvSpPr>
        <p:spPr bwMode="auto">
          <a:xfrm>
            <a:off x="2317750" y="2295525"/>
            <a:ext cx="804863"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Ancillary material F</a:t>
            </a:r>
          </a:p>
        </p:txBody>
      </p:sp>
      <p:sp>
        <p:nvSpPr>
          <p:cNvPr id="34825" name="Rectangle 37"/>
          <p:cNvSpPr>
            <a:spLocks noChangeArrowheads="1"/>
          </p:cNvSpPr>
          <p:nvPr/>
        </p:nvSpPr>
        <p:spPr bwMode="auto">
          <a:xfrm>
            <a:off x="2921000" y="3371850"/>
            <a:ext cx="804863"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Water</a:t>
            </a:r>
          </a:p>
        </p:txBody>
      </p:sp>
      <p:sp>
        <p:nvSpPr>
          <p:cNvPr id="34826" name="Rectangle 38"/>
          <p:cNvSpPr>
            <a:spLocks noChangeArrowheads="1"/>
          </p:cNvSpPr>
          <p:nvPr/>
        </p:nvSpPr>
        <p:spPr bwMode="auto">
          <a:xfrm>
            <a:off x="4832350" y="2792413"/>
            <a:ext cx="804863"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Compon-ent </a:t>
            </a:r>
          </a:p>
          <a:p>
            <a:pPr algn="ctr" eaLnBrk="0" hangingPunct="0"/>
            <a:r>
              <a:rPr lang="en-GB" sz="1200">
                <a:latin typeface="Times New Roman" pitchFamily="18" charset="0"/>
              </a:rPr>
              <a:t>B</a:t>
            </a:r>
          </a:p>
        </p:txBody>
      </p:sp>
      <p:sp>
        <p:nvSpPr>
          <p:cNvPr id="34827" name="Rectangle 39"/>
          <p:cNvSpPr>
            <a:spLocks noChangeArrowheads="1"/>
          </p:cNvSpPr>
          <p:nvPr/>
        </p:nvSpPr>
        <p:spPr bwMode="auto">
          <a:xfrm>
            <a:off x="3524250" y="1550988"/>
            <a:ext cx="804863" cy="661987"/>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Raw material E</a:t>
            </a:r>
          </a:p>
        </p:txBody>
      </p:sp>
      <p:sp>
        <p:nvSpPr>
          <p:cNvPr id="34828" name="Rectangle 40"/>
          <p:cNvSpPr>
            <a:spLocks noChangeArrowheads="1"/>
          </p:cNvSpPr>
          <p:nvPr/>
        </p:nvSpPr>
        <p:spPr bwMode="auto">
          <a:xfrm>
            <a:off x="3424238" y="2544763"/>
            <a:ext cx="804862" cy="661987"/>
          </a:xfrm>
          <a:prstGeom prst="rect">
            <a:avLst/>
          </a:prstGeom>
          <a:solidFill>
            <a:srgbClr val="C0C0C0"/>
          </a:solidFill>
          <a:ln w="9525">
            <a:solidFill>
              <a:srgbClr val="000000"/>
            </a:solidFill>
            <a:miter lim="800000"/>
            <a:headEnd/>
            <a:tailEnd/>
          </a:ln>
        </p:spPr>
        <p:txBody>
          <a:bodyPr/>
          <a:lstStyle/>
          <a:p>
            <a:pPr algn="ctr" eaLnBrk="0" hangingPunct="0"/>
            <a:r>
              <a:rPr lang="en-GB" sz="1200" dirty="0" err="1">
                <a:latin typeface="Times New Roman" pitchFamily="18" charset="0"/>
              </a:rPr>
              <a:t>Compon-ent</a:t>
            </a:r>
            <a:r>
              <a:rPr lang="en-GB" sz="1200" dirty="0">
                <a:latin typeface="Times New Roman" pitchFamily="18" charset="0"/>
              </a:rPr>
              <a:t> A</a:t>
            </a:r>
          </a:p>
        </p:txBody>
      </p:sp>
      <p:sp>
        <p:nvSpPr>
          <p:cNvPr id="34829" name="Rectangle 41"/>
          <p:cNvSpPr>
            <a:spLocks noChangeArrowheads="1"/>
          </p:cNvSpPr>
          <p:nvPr/>
        </p:nvSpPr>
        <p:spPr bwMode="auto">
          <a:xfrm>
            <a:off x="5135563" y="3538538"/>
            <a:ext cx="803275" cy="661987"/>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Energy A</a:t>
            </a:r>
          </a:p>
        </p:txBody>
      </p:sp>
      <p:sp>
        <p:nvSpPr>
          <p:cNvPr id="34830" name="Rectangle 42"/>
          <p:cNvSpPr>
            <a:spLocks noChangeArrowheads="1"/>
          </p:cNvSpPr>
          <p:nvPr/>
        </p:nvSpPr>
        <p:spPr bwMode="auto">
          <a:xfrm>
            <a:off x="4027488" y="5276850"/>
            <a:ext cx="804862" cy="663575"/>
          </a:xfrm>
          <a:prstGeom prst="rect">
            <a:avLst/>
          </a:prstGeom>
          <a:solidFill>
            <a:srgbClr val="C0C0C0"/>
          </a:solidFill>
          <a:ln w="9525">
            <a:solidFill>
              <a:srgbClr val="000000"/>
            </a:solidFill>
            <a:miter lim="800000"/>
            <a:headEnd/>
            <a:tailEnd/>
          </a:ln>
        </p:spPr>
        <p:txBody>
          <a:bodyPr/>
          <a:lstStyle/>
          <a:p>
            <a:pPr algn="ctr" eaLnBrk="0" hangingPunct="0">
              <a:lnSpc>
                <a:spcPct val="96000"/>
              </a:lnSpc>
            </a:pPr>
            <a:r>
              <a:rPr lang="en-GB" sz="1200">
                <a:latin typeface="Times New Roman" pitchFamily="18" charset="0"/>
              </a:rPr>
              <a:t>Disposal</a:t>
            </a:r>
          </a:p>
        </p:txBody>
      </p:sp>
      <p:sp>
        <p:nvSpPr>
          <p:cNvPr id="34831" name="Rectangle 43"/>
          <p:cNvSpPr>
            <a:spLocks noChangeArrowheads="1"/>
          </p:cNvSpPr>
          <p:nvPr/>
        </p:nvSpPr>
        <p:spPr bwMode="auto">
          <a:xfrm>
            <a:off x="4027488" y="4365625"/>
            <a:ext cx="804862" cy="663575"/>
          </a:xfrm>
          <a:prstGeom prst="rect">
            <a:avLst/>
          </a:prstGeom>
          <a:solidFill>
            <a:srgbClr val="C0C0C0"/>
          </a:solidFill>
          <a:ln w="9525">
            <a:solidFill>
              <a:srgbClr val="000000"/>
            </a:solidFill>
            <a:miter lim="800000"/>
            <a:headEnd/>
            <a:tailEnd/>
          </a:ln>
        </p:spPr>
        <p:txBody>
          <a:bodyPr/>
          <a:lstStyle/>
          <a:p>
            <a:pPr algn="ctr" eaLnBrk="0" hangingPunct="0">
              <a:lnSpc>
                <a:spcPct val="96000"/>
              </a:lnSpc>
            </a:pPr>
            <a:r>
              <a:rPr lang="en-GB" sz="1200">
                <a:latin typeface="Times New Roman" pitchFamily="18" charset="0"/>
              </a:rPr>
              <a:t>Use</a:t>
            </a:r>
          </a:p>
        </p:txBody>
      </p:sp>
      <p:sp>
        <p:nvSpPr>
          <p:cNvPr id="34832" name="Line 44"/>
          <p:cNvSpPr>
            <a:spLocks noChangeShapeType="1"/>
          </p:cNvSpPr>
          <p:nvPr/>
        </p:nvSpPr>
        <p:spPr bwMode="auto">
          <a:xfrm>
            <a:off x="3224213" y="2212975"/>
            <a:ext cx="300037" cy="3317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33" name="Line 45"/>
          <p:cNvSpPr>
            <a:spLocks noChangeShapeType="1"/>
          </p:cNvSpPr>
          <p:nvPr/>
        </p:nvSpPr>
        <p:spPr bwMode="auto">
          <a:xfrm>
            <a:off x="3725863" y="2212975"/>
            <a:ext cx="101600" cy="3317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34" name="Line 46"/>
          <p:cNvSpPr>
            <a:spLocks noChangeShapeType="1"/>
          </p:cNvSpPr>
          <p:nvPr/>
        </p:nvSpPr>
        <p:spPr bwMode="auto">
          <a:xfrm>
            <a:off x="3122613" y="2627313"/>
            <a:ext cx="301625" cy="82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35" name="Line 47"/>
          <p:cNvSpPr>
            <a:spLocks noChangeShapeType="1"/>
          </p:cNvSpPr>
          <p:nvPr/>
        </p:nvSpPr>
        <p:spPr bwMode="auto">
          <a:xfrm>
            <a:off x="3725863" y="3703638"/>
            <a:ext cx="301625" cy="165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36" name="Line 48"/>
          <p:cNvSpPr>
            <a:spLocks noChangeShapeType="1"/>
          </p:cNvSpPr>
          <p:nvPr/>
        </p:nvSpPr>
        <p:spPr bwMode="auto">
          <a:xfrm>
            <a:off x="4027488" y="3206750"/>
            <a:ext cx="101600" cy="3317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37" name="Line 49"/>
          <p:cNvSpPr>
            <a:spLocks noChangeShapeType="1"/>
          </p:cNvSpPr>
          <p:nvPr/>
        </p:nvSpPr>
        <p:spPr bwMode="auto">
          <a:xfrm>
            <a:off x="4933950" y="2544763"/>
            <a:ext cx="201613" cy="247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38" name="Line 50"/>
          <p:cNvSpPr>
            <a:spLocks noChangeShapeType="1"/>
          </p:cNvSpPr>
          <p:nvPr/>
        </p:nvSpPr>
        <p:spPr bwMode="auto">
          <a:xfrm flipH="1">
            <a:off x="5637213" y="2462213"/>
            <a:ext cx="101600" cy="330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39" name="Line 51"/>
          <p:cNvSpPr>
            <a:spLocks noChangeShapeType="1"/>
          </p:cNvSpPr>
          <p:nvPr/>
        </p:nvSpPr>
        <p:spPr bwMode="auto">
          <a:xfrm flipH="1">
            <a:off x="5637213" y="2792413"/>
            <a:ext cx="401637" cy="3317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40" name="Line 52"/>
          <p:cNvSpPr>
            <a:spLocks noChangeShapeType="1"/>
          </p:cNvSpPr>
          <p:nvPr/>
        </p:nvSpPr>
        <p:spPr bwMode="auto">
          <a:xfrm flipH="1">
            <a:off x="4933950" y="3455988"/>
            <a:ext cx="100013" cy="82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41" name="Line 53"/>
          <p:cNvSpPr>
            <a:spLocks noChangeShapeType="1"/>
          </p:cNvSpPr>
          <p:nvPr/>
        </p:nvSpPr>
        <p:spPr bwMode="auto">
          <a:xfrm flipH="1">
            <a:off x="4933950" y="3952875"/>
            <a:ext cx="201613" cy="82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42" name="Line 54"/>
          <p:cNvSpPr>
            <a:spLocks noChangeShapeType="1"/>
          </p:cNvSpPr>
          <p:nvPr/>
        </p:nvSpPr>
        <p:spPr bwMode="auto">
          <a:xfrm>
            <a:off x="4430713" y="4200525"/>
            <a:ext cx="0" cy="165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43" name="Line 55"/>
          <p:cNvSpPr>
            <a:spLocks noChangeShapeType="1"/>
          </p:cNvSpPr>
          <p:nvPr/>
        </p:nvSpPr>
        <p:spPr bwMode="auto">
          <a:xfrm>
            <a:off x="4430713" y="5029200"/>
            <a:ext cx="0" cy="247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44" name="Freeform 56"/>
          <p:cNvSpPr>
            <a:spLocks/>
          </p:cNvSpPr>
          <p:nvPr/>
        </p:nvSpPr>
        <p:spPr bwMode="auto">
          <a:xfrm>
            <a:off x="2133600" y="1219200"/>
            <a:ext cx="5029200" cy="5024438"/>
          </a:xfrm>
          <a:custGeom>
            <a:avLst/>
            <a:gdLst>
              <a:gd name="T0" fmla="*/ 2147483647 w 7200"/>
              <a:gd name="T1" fmla="*/ 0 h 8736"/>
              <a:gd name="T2" fmla="*/ 2147483647 w 7200"/>
              <a:gd name="T3" fmla="*/ 2147483647 h 8736"/>
              <a:gd name="T4" fmla="*/ 2147483647 w 7200"/>
              <a:gd name="T5" fmla="*/ 2147483647 h 8736"/>
              <a:gd name="T6" fmla="*/ 2147483647 w 7200"/>
              <a:gd name="T7" fmla="*/ 2147483647 h 8736"/>
              <a:gd name="T8" fmla="*/ 2147483647 w 7200"/>
              <a:gd name="T9" fmla="*/ 2147483647 h 8736"/>
              <a:gd name="T10" fmla="*/ 2147483647 w 7200"/>
              <a:gd name="T11" fmla="*/ 2147483647 h 8736"/>
              <a:gd name="T12" fmla="*/ 2147483647 w 7200"/>
              <a:gd name="T13" fmla="*/ 2147483647 h 8736"/>
              <a:gd name="T14" fmla="*/ 2147483647 w 7200"/>
              <a:gd name="T15" fmla="*/ 2147483647 h 8736"/>
              <a:gd name="T16" fmla="*/ 2147483647 w 7200"/>
              <a:gd name="T17" fmla="*/ 2147483647 h 8736"/>
              <a:gd name="T18" fmla="*/ 2147483647 w 7200"/>
              <a:gd name="T19" fmla="*/ 2147483647 h 8736"/>
              <a:gd name="T20" fmla="*/ 2147483647 w 7200"/>
              <a:gd name="T21" fmla="*/ 2147483647 h 8736"/>
              <a:gd name="T22" fmla="*/ 2147483647 w 7200"/>
              <a:gd name="T23" fmla="*/ 2147483647 h 8736"/>
              <a:gd name="T24" fmla="*/ 2147483647 w 7200"/>
              <a:gd name="T25" fmla="*/ 2147483647 h 8736"/>
              <a:gd name="T26" fmla="*/ 2147483647 w 7200"/>
              <a:gd name="T27" fmla="*/ 2147483647 h 8736"/>
              <a:gd name="T28" fmla="*/ 2147483647 w 7200"/>
              <a:gd name="T29" fmla="*/ 2147483647 h 8736"/>
              <a:gd name="T30" fmla="*/ 2147483647 w 7200"/>
              <a:gd name="T31" fmla="*/ 2147483647 h 8736"/>
              <a:gd name="T32" fmla="*/ 2147483647 w 7200"/>
              <a:gd name="T33" fmla="*/ 2147483647 h 8736"/>
              <a:gd name="T34" fmla="*/ 2147483647 w 7200"/>
              <a:gd name="T35" fmla="*/ 2147483647 h 8736"/>
              <a:gd name="T36" fmla="*/ 2147483647 w 7200"/>
              <a:gd name="T37" fmla="*/ 2147483647 h 8736"/>
              <a:gd name="T38" fmla="*/ 2147483647 w 7200"/>
              <a:gd name="T39" fmla="*/ 2147483647 h 8736"/>
              <a:gd name="T40" fmla="*/ 2147483647 w 7200"/>
              <a:gd name="T41" fmla="*/ 2147483647 h 8736"/>
              <a:gd name="T42" fmla="*/ 2147483647 w 7200"/>
              <a:gd name="T43" fmla="*/ 2147483647 h 8736"/>
              <a:gd name="T44" fmla="*/ 2147483647 w 7200"/>
              <a:gd name="T45" fmla="*/ 2147483647 h 8736"/>
              <a:gd name="T46" fmla="*/ 2147483647 w 7200"/>
              <a:gd name="T47" fmla="*/ 2147483647 h 8736"/>
              <a:gd name="T48" fmla="*/ 2147483647 w 7200"/>
              <a:gd name="T49" fmla="*/ 2147483647 h 8736"/>
              <a:gd name="T50" fmla="*/ 2147483647 w 7200"/>
              <a:gd name="T51" fmla="*/ 2147483647 h 8736"/>
              <a:gd name="T52" fmla="*/ 2147483647 w 7200"/>
              <a:gd name="T53" fmla="*/ 2147483647 h 8736"/>
              <a:gd name="T54" fmla="*/ 2147483647 w 7200"/>
              <a:gd name="T55" fmla="*/ 2147483647 h 8736"/>
              <a:gd name="T56" fmla="*/ 2147483647 w 7200"/>
              <a:gd name="T57" fmla="*/ 2147483647 h 8736"/>
              <a:gd name="T58" fmla="*/ 2147483647 w 7200"/>
              <a:gd name="T59" fmla="*/ 0 h 87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00"/>
              <a:gd name="T91" fmla="*/ 0 h 8736"/>
              <a:gd name="T92" fmla="*/ 7200 w 7200"/>
              <a:gd name="T93" fmla="*/ 8736 h 87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00" h="8736">
                <a:moveTo>
                  <a:pt x="3288" y="0"/>
                </a:moveTo>
                <a:cubicBezTo>
                  <a:pt x="3000" y="0"/>
                  <a:pt x="2160" y="96"/>
                  <a:pt x="1704" y="144"/>
                </a:cubicBezTo>
                <a:cubicBezTo>
                  <a:pt x="1248" y="192"/>
                  <a:pt x="816" y="72"/>
                  <a:pt x="552" y="288"/>
                </a:cubicBezTo>
                <a:cubicBezTo>
                  <a:pt x="288" y="504"/>
                  <a:pt x="192" y="984"/>
                  <a:pt x="120" y="1440"/>
                </a:cubicBezTo>
                <a:cubicBezTo>
                  <a:pt x="48" y="1896"/>
                  <a:pt x="0" y="2616"/>
                  <a:pt x="120" y="3024"/>
                </a:cubicBezTo>
                <a:cubicBezTo>
                  <a:pt x="240" y="3432"/>
                  <a:pt x="696" y="3600"/>
                  <a:pt x="840" y="3888"/>
                </a:cubicBezTo>
                <a:cubicBezTo>
                  <a:pt x="984" y="4176"/>
                  <a:pt x="936" y="4536"/>
                  <a:pt x="984" y="4752"/>
                </a:cubicBezTo>
                <a:cubicBezTo>
                  <a:pt x="1032" y="4968"/>
                  <a:pt x="960" y="5088"/>
                  <a:pt x="1128" y="5184"/>
                </a:cubicBezTo>
                <a:cubicBezTo>
                  <a:pt x="1296" y="5280"/>
                  <a:pt x="1776" y="5256"/>
                  <a:pt x="1992" y="5328"/>
                </a:cubicBezTo>
                <a:cubicBezTo>
                  <a:pt x="2208" y="5400"/>
                  <a:pt x="2352" y="5448"/>
                  <a:pt x="2424" y="5616"/>
                </a:cubicBezTo>
                <a:cubicBezTo>
                  <a:pt x="2496" y="5784"/>
                  <a:pt x="2424" y="6000"/>
                  <a:pt x="2424" y="6336"/>
                </a:cubicBezTo>
                <a:cubicBezTo>
                  <a:pt x="2424" y="6672"/>
                  <a:pt x="2400" y="7272"/>
                  <a:pt x="2424" y="7632"/>
                </a:cubicBezTo>
                <a:cubicBezTo>
                  <a:pt x="2448" y="7992"/>
                  <a:pt x="2328" y="8328"/>
                  <a:pt x="2568" y="8496"/>
                </a:cubicBezTo>
                <a:cubicBezTo>
                  <a:pt x="2808" y="8664"/>
                  <a:pt x="3600" y="8736"/>
                  <a:pt x="3864" y="8640"/>
                </a:cubicBezTo>
                <a:cubicBezTo>
                  <a:pt x="4128" y="8544"/>
                  <a:pt x="4128" y="8256"/>
                  <a:pt x="4152" y="7920"/>
                </a:cubicBezTo>
                <a:cubicBezTo>
                  <a:pt x="4176" y="7584"/>
                  <a:pt x="4008" y="7008"/>
                  <a:pt x="4008" y="6624"/>
                </a:cubicBezTo>
                <a:cubicBezTo>
                  <a:pt x="4008" y="6240"/>
                  <a:pt x="4008" y="5808"/>
                  <a:pt x="4152" y="5616"/>
                </a:cubicBezTo>
                <a:cubicBezTo>
                  <a:pt x="4296" y="5424"/>
                  <a:pt x="4608" y="5520"/>
                  <a:pt x="4872" y="5472"/>
                </a:cubicBezTo>
                <a:cubicBezTo>
                  <a:pt x="5136" y="5424"/>
                  <a:pt x="5592" y="5496"/>
                  <a:pt x="5736" y="5328"/>
                </a:cubicBezTo>
                <a:cubicBezTo>
                  <a:pt x="5880" y="5160"/>
                  <a:pt x="5712" y="4680"/>
                  <a:pt x="5736" y="4464"/>
                </a:cubicBezTo>
                <a:cubicBezTo>
                  <a:pt x="5760" y="4248"/>
                  <a:pt x="5712" y="4152"/>
                  <a:pt x="5880" y="4032"/>
                </a:cubicBezTo>
                <a:cubicBezTo>
                  <a:pt x="6048" y="3912"/>
                  <a:pt x="6528" y="3912"/>
                  <a:pt x="6744" y="3744"/>
                </a:cubicBezTo>
                <a:cubicBezTo>
                  <a:pt x="6960" y="3576"/>
                  <a:pt x="7152" y="3312"/>
                  <a:pt x="7176" y="3024"/>
                </a:cubicBezTo>
                <a:cubicBezTo>
                  <a:pt x="7200" y="2736"/>
                  <a:pt x="7080" y="2232"/>
                  <a:pt x="6888" y="2016"/>
                </a:cubicBezTo>
                <a:cubicBezTo>
                  <a:pt x="6696" y="1800"/>
                  <a:pt x="6192" y="1944"/>
                  <a:pt x="6024" y="1728"/>
                </a:cubicBezTo>
                <a:cubicBezTo>
                  <a:pt x="5856" y="1512"/>
                  <a:pt x="6120" y="912"/>
                  <a:pt x="5880" y="720"/>
                </a:cubicBezTo>
                <a:cubicBezTo>
                  <a:pt x="5640" y="528"/>
                  <a:pt x="4968" y="600"/>
                  <a:pt x="4584" y="576"/>
                </a:cubicBezTo>
                <a:cubicBezTo>
                  <a:pt x="4200" y="552"/>
                  <a:pt x="3768" y="648"/>
                  <a:pt x="3576" y="576"/>
                </a:cubicBezTo>
                <a:cubicBezTo>
                  <a:pt x="3384" y="504"/>
                  <a:pt x="3480" y="240"/>
                  <a:pt x="3432" y="144"/>
                </a:cubicBezTo>
                <a:cubicBezTo>
                  <a:pt x="3384" y="48"/>
                  <a:pt x="3576" y="0"/>
                  <a:pt x="3288" y="0"/>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 name="TextBox 59"/>
          <p:cNvSpPr txBox="1"/>
          <p:nvPr/>
        </p:nvSpPr>
        <p:spPr>
          <a:xfrm>
            <a:off x="-54769" y="5635720"/>
            <a:ext cx="3429000" cy="369332"/>
          </a:xfrm>
          <a:prstGeom prst="rect">
            <a:avLst/>
          </a:prstGeom>
          <a:noFill/>
        </p:spPr>
        <p:txBody>
          <a:bodyPr wrap="square" rtlCol="0">
            <a:spAutoFit/>
          </a:bodyPr>
          <a:lstStyle/>
          <a:p>
            <a:r>
              <a:rPr lang="en-US" dirty="0"/>
              <a:t>Suh, 2009</a:t>
            </a:r>
            <a:endParaRPr lang="nl-NL" dirty="0"/>
          </a:p>
        </p:txBody>
      </p:sp>
      <p:sp>
        <p:nvSpPr>
          <p:cNvPr id="2" name="Slide Number Placeholder 1"/>
          <p:cNvSpPr>
            <a:spLocks noGrp="1"/>
          </p:cNvSpPr>
          <p:nvPr>
            <p:ph type="sldNum" sz="quarter" idx="12"/>
          </p:nvPr>
        </p:nvSpPr>
        <p:spPr/>
        <p:txBody>
          <a:bodyPr/>
          <a:lstStyle/>
          <a:p>
            <a:pPr>
              <a:defRPr/>
            </a:pPr>
            <a:fld id="{D38D1831-97A4-43F3-B918-9AFEEC725B75}" type="slidenum">
              <a:rPr lang="en-US" smtClean="0"/>
              <a:pPr>
                <a:defRPr/>
              </a:pPr>
              <a:t>10</a:t>
            </a:fld>
            <a:endParaRPr lang="en-US"/>
          </a:p>
        </p:txBody>
      </p:sp>
      <p:pic>
        <p:nvPicPr>
          <p:cNvPr id="59" name="Picture 9">
            <a:extLst>
              <a:ext uri="{FF2B5EF4-FFF2-40B4-BE49-F238E27FC236}">
                <a16:creationId xmlns:a16="http://schemas.microsoft.com/office/drawing/2014/main" id="{8A585988-9601-44E0-8B05-2D49B342F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62" name="Picture 10">
            <a:extLst>
              <a:ext uri="{FF2B5EF4-FFF2-40B4-BE49-F238E27FC236}">
                <a16:creationId xmlns:a16="http://schemas.microsoft.com/office/drawing/2014/main" id="{9AF69C66-26B9-4512-BB87-349919291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63" name="Bild 9" descr="Screen Shot 2017-11-02 at 12.44.16.png">
            <a:extLst>
              <a:ext uri="{FF2B5EF4-FFF2-40B4-BE49-F238E27FC236}">
                <a16:creationId xmlns:a16="http://schemas.microsoft.com/office/drawing/2014/main" id="{1E856A60-4CE5-42F4-B44A-0194BF954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Tree>
    <p:extLst>
      <p:ext uri="{BB962C8B-B14F-4D97-AF65-F5344CB8AC3E}">
        <p14:creationId xmlns:p14="http://schemas.microsoft.com/office/powerpoint/2010/main" val="349571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4417" y="705714"/>
            <a:ext cx="4388783" cy="530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5517232"/>
            <a:ext cx="3429000" cy="369332"/>
          </a:xfrm>
          <a:prstGeom prst="rect">
            <a:avLst/>
          </a:prstGeom>
          <a:noFill/>
        </p:spPr>
        <p:txBody>
          <a:bodyPr wrap="square" rtlCol="0">
            <a:spAutoFit/>
          </a:bodyPr>
          <a:lstStyle/>
          <a:p>
            <a:r>
              <a:rPr lang="en-US" dirty="0"/>
              <a:t>Suh, 2009</a:t>
            </a:r>
            <a:endParaRPr lang="nl-NL" dirty="0"/>
          </a:p>
        </p:txBody>
      </p:sp>
      <p:sp>
        <p:nvSpPr>
          <p:cNvPr id="2" name="Slide Number Placeholder 1"/>
          <p:cNvSpPr>
            <a:spLocks noGrp="1"/>
          </p:cNvSpPr>
          <p:nvPr>
            <p:ph type="sldNum" sz="quarter" idx="12"/>
          </p:nvPr>
        </p:nvSpPr>
        <p:spPr/>
        <p:txBody>
          <a:bodyPr/>
          <a:lstStyle/>
          <a:p>
            <a:pPr>
              <a:defRPr/>
            </a:pPr>
            <a:fld id="{D38D1831-97A4-43F3-B918-9AFEEC725B75}" type="slidenum">
              <a:rPr lang="en-US" smtClean="0"/>
              <a:pPr>
                <a:defRPr/>
              </a:pPr>
              <a:t>11</a:t>
            </a:fld>
            <a:endParaRPr lang="en-US"/>
          </a:p>
        </p:txBody>
      </p:sp>
      <p:pic>
        <p:nvPicPr>
          <p:cNvPr id="5" name="Picture 9">
            <a:extLst>
              <a:ext uri="{FF2B5EF4-FFF2-40B4-BE49-F238E27FC236}">
                <a16:creationId xmlns:a16="http://schemas.microsoft.com/office/drawing/2014/main" id="{BA7A4F6F-FE48-4526-A2E3-8980FA2BF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8" name="Picture 10">
            <a:extLst>
              <a:ext uri="{FF2B5EF4-FFF2-40B4-BE49-F238E27FC236}">
                <a16:creationId xmlns:a16="http://schemas.microsoft.com/office/drawing/2014/main" id="{8225744D-4D94-40FB-BF48-9CBF536C0B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7" name="Bild 9">
            <a:extLst>
              <a:ext uri="{FF2B5EF4-FFF2-40B4-BE49-F238E27FC236}">
                <a16:creationId xmlns:a16="http://schemas.microsoft.com/office/drawing/2014/main" id="{572D923E-907B-481F-ACD1-EED93583F94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9" name="Bild 9" descr="Screen Shot 2017-11-02 at 12.44.16.png">
            <a:extLst>
              <a:ext uri="{FF2B5EF4-FFF2-40B4-BE49-F238E27FC236}">
                <a16:creationId xmlns:a16="http://schemas.microsoft.com/office/drawing/2014/main" id="{0BEF2E46-B30D-4943-AA1B-AD4E69BCA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Tree>
    <p:extLst>
      <p:ext uri="{BB962C8B-B14F-4D97-AF65-F5344CB8AC3E}">
        <p14:creationId xmlns:p14="http://schemas.microsoft.com/office/powerpoint/2010/main" val="158290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797358"/>
            <a:ext cx="5748133" cy="509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5229200"/>
            <a:ext cx="3429000" cy="369332"/>
          </a:xfrm>
          <a:prstGeom prst="rect">
            <a:avLst/>
          </a:prstGeom>
          <a:noFill/>
        </p:spPr>
        <p:txBody>
          <a:bodyPr wrap="square" rtlCol="0">
            <a:spAutoFit/>
          </a:bodyPr>
          <a:lstStyle/>
          <a:p>
            <a:r>
              <a:rPr lang="en-US" dirty="0"/>
              <a:t>Suh, 2009</a:t>
            </a:r>
            <a:endParaRPr lang="nl-NL" dirty="0"/>
          </a:p>
        </p:txBody>
      </p:sp>
      <p:sp>
        <p:nvSpPr>
          <p:cNvPr id="2" name="Slide Number Placeholder 1"/>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12</a:t>
            </a:fld>
            <a:endParaRPr lang="en-US">
              <a:solidFill>
                <a:srgbClr val="000000"/>
              </a:solidFill>
            </a:endParaRPr>
          </a:p>
        </p:txBody>
      </p:sp>
      <p:pic>
        <p:nvPicPr>
          <p:cNvPr id="6" name="Picture 9">
            <a:extLst>
              <a:ext uri="{FF2B5EF4-FFF2-40B4-BE49-F238E27FC236}">
                <a16:creationId xmlns:a16="http://schemas.microsoft.com/office/drawing/2014/main" id="{77C868EB-EE48-4608-A5E9-143F5D988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7" name="Bild 9">
            <a:extLst>
              <a:ext uri="{FF2B5EF4-FFF2-40B4-BE49-F238E27FC236}">
                <a16:creationId xmlns:a16="http://schemas.microsoft.com/office/drawing/2014/main" id="{150B7503-0807-4B19-8EA6-91072BFD8FC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8" name="Picture 10">
            <a:extLst>
              <a:ext uri="{FF2B5EF4-FFF2-40B4-BE49-F238E27FC236}">
                <a16:creationId xmlns:a16="http://schemas.microsoft.com/office/drawing/2014/main" id="{837F59D8-ECA0-46AC-A4BC-8F676EB0E2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9" name="Bild 9" descr="Screen Shot 2017-11-02 at 12.44.16.png">
            <a:extLst>
              <a:ext uri="{FF2B5EF4-FFF2-40B4-BE49-F238E27FC236}">
                <a16:creationId xmlns:a16="http://schemas.microsoft.com/office/drawing/2014/main" id="{9C4DA37E-ACAD-4507-B2CE-0B807F373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Tree>
    <p:extLst>
      <p:ext uri="{BB962C8B-B14F-4D97-AF65-F5344CB8AC3E}">
        <p14:creationId xmlns:p14="http://schemas.microsoft.com/office/powerpoint/2010/main" val="30770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89" y="2132856"/>
            <a:ext cx="8227037" cy="32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13</a:t>
            </a:fld>
            <a:endParaRPr lang="en-US">
              <a:solidFill>
                <a:srgbClr val="000000"/>
              </a:solidFill>
            </a:endParaRPr>
          </a:p>
        </p:txBody>
      </p:sp>
      <p:pic>
        <p:nvPicPr>
          <p:cNvPr id="6" name="Picture 9">
            <a:extLst>
              <a:ext uri="{FF2B5EF4-FFF2-40B4-BE49-F238E27FC236}">
                <a16:creationId xmlns:a16="http://schemas.microsoft.com/office/drawing/2014/main" id="{DBEC7249-2A9D-4EDD-8DBD-9F7136EFC8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7" name="Bild 9">
            <a:extLst>
              <a:ext uri="{FF2B5EF4-FFF2-40B4-BE49-F238E27FC236}">
                <a16:creationId xmlns:a16="http://schemas.microsoft.com/office/drawing/2014/main" id="{705E37EF-07AC-41F3-BE4C-86BCF02CF7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8" name="Picture 10">
            <a:extLst>
              <a:ext uri="{FF2B5EF4-FFF2-40B4-BE49-F238E27FC236}">
                <a16:creationId xmlns:a16="http://schemas.microsoft.com/office/drawing/2014/main" id="{EAF14A20-E472-4216-85C1-4FC09A8DF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9" name="Bild 9" descr="Screen Shot 2017-11-02 at 12.44.16.png">
            <a:extLst>
              <a:ext uri="{FF2B5EF4-FFF2-40B4-BE49-F238E27FC236}">
                <a16:creationId xmlns:a16="http://schemas.microsoft.com/office/drawing/2014/main" id="{0DE51C6D-6A32-4EEC-94BE-08A555F8F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0" name="Title 1">
            <a:extLst>
              <a:ext uri="{FF2B5EF4-FFF2-40B4-BE49-F238E27FC236}">
                <a16:creationId xmlns:a16="http://schemas.microsoft.com/office/drawing/2014/main" id="{20DB32FD-025A-4608-8421-DD139B7A963B}"/>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sz="2800" b="0" kern="0" dirty="0">
                <a:solidFill>
                  <a:schemeClr val="tx1"/>
                </a:solidFill>
                <a:latin typeface="Calibri Light" panose="020F0302020204030204" pitchFamily="34" charset="0"/>
                <a:cs typeface="Calibri Light" panose="020F0302020204030204" pitchFamily="34" charset="0"/>
              </a:rPr>
              <a:t>Process tree/flow diagram: NdFeB magnets</a:t>
            </a:r>
          </a:p>
        </p:txBody>
      </p:sp>
    </p:spTree>
    <p:extLst>
      <p:ext uri="{BB962C8B-B14F-4D97-AF65-F5344CB8AC3E}">
        <p14:creationId xmlns:p14="http://schemas.microsoft.com/office/powerpoint/2010/main" val="217415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8287500" cy="419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14</a:t>
            </a:fld>
            <a:endParaRPr lang="en-US">
              <a:solidFill>
                <a:srgbClr val="000000"/>
              </a:solidFill>
            </a:endParaRPr>
          </a:p>
        </p:txBody>
      </p:sp>
      <p:pic>
        <p:nvPicPr>
          <p:cNvPr id="6" name="Picture 9">
            <a:extLst>
              <a:ext uri="{FF2B5EF4-FFF2-40B4-BE49-F238E27FC236}">
                <a16:creationId xmlns:a16="http://schemas.microsoft.com/office/drawing/2014/main" id="{AA9872D8-7558-4B3E-ACF8-128BDA40BD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7" name="Bild 9">
            <a:extLst>
              <a:ext uri="{FF2B5EF4-FFF2-40B4-BE49-F238E27FC236}">
                <a16:creationId xmlns:a16="http://schemas.microsoft.com/office/drawing/2014/main" id="{D5047879-9B24-4AAF-A974-059015507B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8" name="Picture 10">
            <a:extLst>
              <a:ext uri="{FF2B5EF4-FFF2-40B4-BE49-F238E27FC236}">
                <a16:creationId xmlns:a16="http://schemas.microsoft.com/office/drawing/2014/main" id="{0316779A-1177-4E4C-B3C3-C0B447F0B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10" name="Bild 9" descr="Screen Shot 2017-11-02 at 12.44.16.png">
            <a:extLst>
              <a:ext uri="{FF2B5EF4-FFF2-40B4-BE49-F238E27FC236}">
                <a16:creationId xmlns:a16="http://schemas.microsoft.com/office/drawing/2014/main" id="{88E57F59-6A1F-4DCE-8922-CBD4CBE4E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1" name="Title 1">
            <a:extLst>
              <a:ext uri="{FF2B5EF4-FFF2-40B4-BE49-F238E27FC236}">
                <a16:creationId xmlns:a16="http://schemas.microsoft.com/office/drawing/2014/main" id="{08C7040A-A3D5-417C-A1B1-59D8BDFF590F}"/>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sz="2800" b="0" kern="0" dirty="0">
                <a:solidFill>
                  <a:schemeClr val="tx1"/>
                </a:solidFill>
                <a:latin typeface="Calibri Light" panose="020F0302020204030204" pitchFamily="34" charset="0"/>
                <a:cs typeface="Calibri Light" panose="020F0302020204030204" pitchFamily="34" charset="0"/>
              </a:rPr>
              <a:t>Process tree/flow diagram: NdFeB magnets</a:t>
            </a:r>
          </a:p>
        </p:txBody>
      </p:sp>
    </p:spTree>
    <p:extLst>
      <p:ext uri="{BB962C8B-B14F-4D97-AF65-F5344CB8AC3E}">
        <p14:creationId xmlns:p14="http://schemas.microsoft.com/office/powerpoint/2010/main" val="356125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15</a:t>
            </a:fld>
            <a:endParaRPr lang="en-US">
              <a:solidFill>
                <a:srgbClr val="000000"/>
              </a:solidFill>
            </a:endParaRPr>
          </a:p>
        </p:txBody>
      </p:sp>
      <p:pic>
        <p:nvPicPr>
          <p:cNvPr id="4" name="Picture 9">
            <a:extLst>
              <a:ext uri="{FF2B5EF4-FFF2-40B4-BE49-F238E27FC236}">
                <a16:creationId xmlns:a16="http://schemas.microsoft.com/office/drawing/2014/main" id="{4773A52D-A004-4A84-AF94-524502C8B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6" name="Bild 9">
            <a:extLst>
              <a:ext uri="{FF2B5EF4-FFF2-40B4-BE49-F238E27FC236}">
                <a16:creationId xmlns:a16="http://schemas.microsoft.com/office/drawing/2014/main" id="{FE9E95AF-947A-42ED-B17B-DB7721940C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7" name="Picture 10">
            <a:extLst>
              <a:ext uri="{FF2B5EF4-FFF2-40B4-BE49-F238E27FC236}">
                <a16:creationId xmlns:a16="http://schemas.microsoft.com/office/drawing/2014/main" id="{E88691C6-8408-4B1D-BD46-495F99B8B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8" name="Bild 9" descr="Screen Shot 2017-11-02 at 12.44.16.png">
            <a:extLst>
              <a:ext uri="{FF2B5EF4-FFF2-40B4-BE49-F238E27FC236}">
                <a16:creationId xmlns:a16="http://schemas.microsoft.com/office/drawing/2014/main" id="{F51DAD02-C0A3-4D83-A3FA-7B5405527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9" name="Title 1">
            <a:extLst>
              <a:ext uri="{FF2B5EF4-FFF2-40B4-BE49-F238E27FC236}">
                <a16:creationId xmlns:a16="http://schemas.microsoft.com/office/drawing/2014/main" id="{D5AA4361-FD71-4967-B649-5AA18D50AF37}"/>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b="0" kern="0" dirty="0">
                <a:solidFill>
                  <a:schemeClr val="tx1"/>
                </a:solidFill>
                <a:latin typeface="Calibri Light" panose="020F0302020204030204" pitchFamily="34" charset="0"/>
                <a:cs typeface="Calibri Light" panose="020F0302020204030204" pitchFamily="34" charset="0"/>
              </a:rPr>
              <a:t>Scaled processes</a:t>
            </a:r>
          </a:p>
        </p:txBody>
      </p:sp>
    </p:spTree>
    <p:extLst>
      <p:ext uri="{BB962C8B-B14F-4D97-AF65-F5344CB8AC3E}">
        <p14:creationId xmlns:p14="http://schemas.microsoft.com/office/powerpoint/2010/main" val="90242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403350"/>
            <a:ext cx="8568183" cy="448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16</a:t>
            </a:fld>
            <a:endParaRPr lang="en-US">
              <a:solidFill>
                <a:srgbClr val="000000"/>
              </a:solidFill>
            </a:endParaRPr>
          </a:p>
        </p:txBody>
      </p:sp>
      <p:pic>
        <p:nvPicPr>
          <p:cNvPr id="6" name="Picture 9">
            <a:extLst>
              <a:ext uri="{FF2B5EF4-FFF2-40B4-BE49-F238E27FC236}">
                <a16:creationId xmlns:a16="http://schemas.microsoft.com/office/drawing/2014/main" id="{0BF228FE-F4F6-45D9-BBFF-EB08554B09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7" name="Bild 9">
            <a:extLst>
              <a:ext uri="{FF2B5EF4-FFF2-40B4-BE49-F238E27FC236}">
                <a16:creationId xmlns:a16="http://schemas.microsoft.com/office/drawing/2014/main" id="{1CDF8BFD-3B53-4774-826C-5F9DBD487A6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8" name="Picture 10">
            <a:extLst>
              <a:ext uri="{FF2B5EF4-FFF2-40B4-BE49-F238E27FC236}">
                <a16:creationId xmlns:a16="http://schemas.microsoft.com/office/drawing/2014/main" id="{9217D932-BA40-4309-9FC6-636CC9336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10" name="Bild 9" descr="Screen Shot 2017-11-02 at 12.44.16.png">
            <a:extLst>
              <a:ext uri="{FF2B5EF4-FFF2-40B4-BE49-F238E27FC236}">
                <a16:creationId xmlns:a16="http://schemas.microsoft.com/office/drawing/2014/main" id="{771E8F46-B7EA-443C-93EB-723BB1F76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1" name="Title 1">
            <a:extLst>
              <a:ext uri="{FF2B5EF4-FFF2-40B4-BE49-F238E27FC236}">
                <a16:creationId xmlns:a16="http://schemas.microsoft.com/office/drawing/2014/main" id="{F39E4089-7FE5-4A9B-940C-8C589FF1133A}"/>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b="0" kern="0" dirty="0">
                <a:solidFill>
                  <a:schemeClr val="tx1"/>
                </a:solidFill>
                <a:latin typeface="Calibri Light" panose="020F0302020204030204" pitchFamily="34" charset="0"/>
                <a:cs typeface="Calibri Light" panose="020F0302020204030204" pitchFamily="34" charset="0"/>
              </a:rPr>
              <a:t>Scaled processes</a:t>
            </a:r>
          </a:p>
        </p:txBody>
      </p:sp>
    </p:spTree>
    <p:extLst>
      <p:ext uri="{BB962C8B-B14F-4D97-AF65-F5344CB8AC3E}">
        <p14:creationId xmlns:p14="http://schemas.microsoft.com/office/powerpoint/2010/main" val="24879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Impact Assessment</a:t>
            </a:r>
            <a:endParaRPr lang="nl-NL"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0F351CA2-9F1F-46ED-85F2-02CD183BE26A}" type="slidenum">
              <a:rPr lang="en-US" smtClean="0">
                <a:solidFill>
                  <a:srgbClr val="000000"/>
                </a:solidFill>
              </a:rPr>
              <a:pPr>
                <a:defRPr/>
              </a:pPr>
              <a:t>17</a:t>
            </a:fld>
            <a:endParaRPr lang="en-US">
              <a:solidFill>
                <a:srgbClr val="000000"/>
              </a:solidFill>
            </a:endParaRPr>
          </a:p>
        </p:txBody>
      </p:sp>
      <p:pic>
        <p:nvPicPr>
          <p:cNvPr id="4" name="Picture 9">
            <a:extLst>
              <a:ext uri="{FF2B5EF4-FFF2-40B4-BE49-F238E27FC236}">
                <a16:creationId xmlns:a16="http://schemas.microsoft.com/office/drawing/2014/main" id="{0255F42A-7660-40E7-AA18-2E0BCFBCC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5" name="Bild 9">
            <a:extLst>
              <a:ext uri="{FF2B5EF4-FFF2-40B4-BE49-F238E27FC236}">
                <a16:creationId xmlns:a16="http://schemas.microsoft.com/office/drawing/2014/main" id="{1DBD6FBE-EB12-49FA-B85F-EC7489F924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6" name="Picture 10">
            <a:extLst>
              <a:ext uri="{FF2B5EF4-FFF2-40B4-BE49-F238E27FC236}">
                <a16:creationId xmlns:a16="http://schemas.microsoft.com/office/drawing/2014/main" id="{FD2C1436-9D35-4A20-A254-D8249253F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7" name="Bild 9" descr="Screen Shot 2017-11-02 at 12.44.16.png">
            <a:extLst>
              <a:ext uri="{FF2B5EF4-FFF2-40B4-BE49-F238E27FC236}">
                <a16:creationId xmlns:a16="http://schemas.microsoft.com/office/drawing/2014/main" id="{00F72280-CF95-4577-BAB6-2BD3066D1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Tree>
    <p:extLst>
      <p:ext uri="{BB962C8B-B14F-4D97-AF65-F5344CB8AC3E}">
        <p14:creationId xmlns:p14="http://schemas.microsoft.com/office/powerpoint/2010/main" val="232273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96752"/>
            <a:ext cx="870988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18</a:t>
            </a:fld>
            <a:endParaRPr lang="en-US">
              <a:solidFill>
                <a:srgbClr val="000000"/>
              </a:solidFill>
            </a:endParaRPr>
          </a:p>
        </p:txBody>
      </p:sp>
      <p:pic>
        <p:nvPicPr>
          <p:cNvPr id="6" name="Picture 9">
            <a:extLst>
              <a:ext uri="{FF2B5EF4-FFF2-40B4-BE49-F238E27FC236}">
                <a16:creationId xmlns:a16="http://schemas.microsoft.com/office/drawing/2014/main" id="{7F51DBC4-B42A-45F3-B9B8-FF6223A79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7" name="Bild 9">
            <a:extLst>
              <a:ext uri="{FF2B5EF4-FFF2-40B4-BE49-F238E27FC236}">
                <a16:creationId xmlns:a16="http://schemas.microsoft.com/office/drawing/2014/main" id="{B668ED15-2F36-4D57-81D0-EA180F4AEF6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8" name="Picture 10">
            <a:extLst>
              <a:ext uri="{FF2B5EF4-FFF2-40B4-BE49-F238E27FC236}">
                <a16:creationId xmlns:a16="http://schemas.microsoft.com/office/drawing/2014/main" id="{2D6ABDD2-D1E8-4171-8E31-46295BDAF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9" name="Bild 9" descr="Screen Shot 2017-11-02 at 12.44.16.png">
            <a:extLst>
              <a:ext uri="{FF2B5EF4-FFF2-40B4-BE49-F238E27FC236}">
                <a16:creationId xmlns:a16="http://schemas.microsoft.com/office/drawing/2014/main" id="{6FF7E25C-9132-4167-A419-6DA68A2FB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0" name="Title 1">
            <a:extLst>
              <a:ext uri="{FF2B5EF4-FFF2-40B4-BE49-F238E27FC236}">
                <a16:creationId xmlns:a16="http://schemas.microsoft.com/office/drawing/2014/main" id="{17FCAAEB-F4AF-430B-9BD2-10ACE21AFB66}"/>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sz="2800" b="0" kern="0" dirty="0">
                <a:solidFill>
                  <a:schemeClr val="tx1"/>
                </a:solidFill>
                <a:latin typeface="Calibri Light" panose="020F0302020204030204" pitchFamily="34" charset="0"/>
                <a:cs typeface="Calibri Light" panose="020F0302020204030204" pitchFamily="34" charset="0"/>
              </a:rPr>
              <a:t>Process tree/flow diagram: NdFeB magnets</a:t>
            </a:r>
          </a:p>
        </p:txBody>
      </p:sp>
    </p:spTree>
    <p:extLst>
      <p:ext uri="{BB962C8B-B14F-4D97-AF65-F5344CB8AC3E}">
        <p14:creationId xmlns:p14="http://schemas.microsoft.com/office/powerpoint/2010/main" val="228934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5047"/>
            <a:ext cx="8229600" cy="4525963"/>
          </a:xfrm>
        </p:spPr>
        <p:txBody>
          <a:bodyPr/>
          <a:lstStyle/>
          <a:p>
            <a:r>
              <a:rPr lang="en-US" dirty="0"/>
              <a:t>What did we find?</a:t>
            </a:r>
          </a:p>
          <a:p>
            <a:r>
              <a:rPr lang="en-US" dirty="0"/>
              <a:t>Interpretation?</a:t>
            </a:r>
          </a:p>
          <a:p>
            <a:r>
              <a:rPr lang="en-US" dirty="0"/>
              <a:t>Demonstration in software</a:t>
            </a:r>
            <a:endParaRPr lang="nl-NL" dirty="0"/>
          </a:p>
        </p:txBody>
      </p:sp>
      <p:sp>
        <p:nvSpPr>
          <p:cNvPr id="4" name="Slide Number Placeholder 3"/>
          <p:cNvSpPr>
            <a:spLocks noGrp="1"/>
          </p:cNvSpPr>
          <p:nvPr>
            <p:ph type="sldNum" sz="quarter" idx="12"/>
          </p:nvPr>
        </p:nvSpPr>
        <p:spPr/>
        <p:txBody>
          <a:bodyPr/>
          <a:lstStyle/>
          <a:p>
            <a:pPr>
              <a:defRPr/>
            </a:pPr>
            <a:fld id="{61811C3C-3ABD-49C4-85BB-ED49CE1C4ACE}" type="slidenum">
              <a:rPr lang="en-US" smtClean="0">
                <a:solidFill>
                  <a:srgbClr val="000000"/>
                </a:solidFill>
              </a:rPr>
              <a:pPr>
                <a:defRPr/>
              </a:pPr>
              <a:t>19</a:t>
            </a:fld>
            <a:endParaRPr lang="en-US">
              <a:solidFill>
                <a:srgbClr val="000000"/>
              </a:solidFill>
            </a:endParaRPr>
          </a:p>
        </p:txBody>
      </p:sp>
      <p:pic>
        <p:nvPicPr>
          <p:cNvPr id="5" name="Picture 9">
            <a:extLst>
              <a:ext uri="{FF2B5EF4-FFF2-40B4-BE49-F238E27FC236}">
                <a16:creationId xmlns:a16="http://schemas.microsoft.com/office/drawing/2014/main" id="{9C407542-E97C-40CF-ABA2-CF3FA7CBF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6" name="Bild 9">
            <a:extLst>
              <a:ext uri="{FF2B5EF4-FFF2-40B4-BE49-F238E27FC236}">
                <a16:creationId xmlns:a16="http://schemas.microsoft.com/office/drawing/2014/main" id="{7468DDEC-34D3-415A-9457-A94DA73EAA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7" name="Picture 10">
            <a:extLst>
              <a:ext uri="{FF2B5EF4-FFF2-40B4-BE49-F238E27FC236}">
                <a16:creationId xmlns:a16="http://schemas.microsoft.com/office/drawing/2014/main" id="{06231EAB-2150-4E88-85E2-58CF1B728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8" name="Bild 9" descr="Screen Shot 2017-11-02 at 12.44.16.png">
            <a:extLst>
              <a:ext uri="{FF2B5EF4-FFF2-40B4-BE49-F238E27FC236}">
                <a16:creationId xmlns:a16="http://schemas.microsoft.com/office/drawing/2014/main" id="{88A409ED-29F2-4A7E-B1EC-E2B805522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9" name="Title 1">
            <a:extLst>
              <a:ext uri="{FF2B5EF4-FFF2-40B4-BE49-F238E27FC236}">
                <a16:creationId xmlns:a16="http://schemas.microsoft.com/office/drawing/2014/main" id="{FAFB4162-2715-48E6-B26E-7F0EDF8FCCB6}"/>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b="0" kern="0" dirty="0">
                <a:solidFill>
                  <a:schemeClr val="tx1"/>
                </a:solidFill>
                <a:latin typeface="Calibri Light" panose="020F0302020204030204" pitchFamily="34" charset="0"/>
                <a:cs typeface="Calibri Light" panose="020F0302020204030204" pitchFamily="34" charset="0"/>
              </a:rPr>
              <a:t>Discussion of results</a:t>
            </a:r>
          </a:p>
        </p:txBody>
      </p:sp>
    </p:spTree>
    <p:extLst>
      <p:ext uri="{BB962C8B-B14F-4D97-AF65-F5344CB8AC3E}">
        <p14:creationId xmlns:p14="http://schemas.microsoft.com/office/powerpoint/2010/main" val="115494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9">
            <a:extLst>
              <a:ext uri="{FF2B5EF4-FFF2-40B4-BE49-F238E27FC236}">
                <a16:creationId xmlns:a16="http://schemas.microsoft.com/office/drawing/2014/main" id="{E376E8A1-894A-4548-B991-940F1E88F1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762" y="1793234"/>
            <a:ext cx="4727343" cy="380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pPr fontAlgn="base">
              <a:spcBef>
                <a:spcPct val="0"/>
              </a:spcBef>
              <a:spcAft>
                <a:spcPct val="0"/>
              </a:spcAft>
              <a:defRPr/>
            </a:pPr>
            <a:fld id="{127A8A09-C78A-45C4-ACC7-7FAC183D36ED}" type="slidenum">
              <a:rPr lang="en-US" smtClean="0">
                <a:solidFill>
                  <a:srgbClr val="000000"/>
                </a:solidFill>
              </a:rPr>
              <a:pPr fontAlgn="base">
                <a:spcBef>
                  <a:spcPct val="0"/>
                </a:spcBef>
                <a:spcAft>
                  <a:spcPct val="0"/>
                </a:spcAft>
                <a:defRPr/>
              </a:pPr>
              <a:t>2</a:t>
            </a:fld>
            <a:endParaRPr lang="en-US" dirty="0">
              <a:solidFill>
                <a:srgbClr val="000000"/>
              </a:solidFill>
            </a:endParaRPr>
          </a:p>
        </p:txBody>
      </p:sp>
      <p:pic>
        <p:nvPicPr>
          <p:cNvPr id="6" name="Picture 9">
            <a:extLst>
              <a:ext uri="{FF2B5EF4-FFF2-40B4-BE49-F238E27FC236}">
                <a16:creationId xmlns:a16="http://schemas.microsoft.com/office/drawing/2014/main" id="{9DD8D29B-60E0-49E0-B630-633710DE85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8" name="Picture 10">
            <a:extLst>
              <a:ext uri="{FF2B5EF4-FFF2-40B4-BE49-F238E27FC236}">
                <a16:creationId xmlns:a16="http://schemas.microsoft.com/office/drawing/2014/main" id="{9198F292-0EB5-463C-8E82-6C6B69D4D2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9" name="Bild 9" descr="Screen Shot 2017-11-02 at 12.44.16.png">
            <a:extLst>
              <a:ext uri="{FF2B5EF4-FFF2-40B4-BE49-F238E27FC236}">
                <a16:creationId xmlns:a16="http://schemas.microsoft.com/office/drawing/2014/main" id="{E43C60D7-EB04-45E6-9199-676B576E5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2" name="Title 1"/>
          <p:cNvSpPr>
            <a:spLocks noGrp="1"/>
          </p:cNvSpPr>
          <p:nvPr>
            <p:ph type="title"/>
          </p:nvPr>
        </p:nvSpPr>
        <p:spPr>
          <a:xfrm>
            <a:off x="0" y="175021"/>
            <a:ext cx="8135937" cy="633413"/>
          </a:xfrm>
        </p:spPr>
        <p:txBody>
          <a:bodyPr/>
          <a:lstStyle/>
          <a:p>
            <a:r>
              <a:rPr lang="de-CH" b="0" dirty="0" err="1">
                <a:solidFill>
                  <a:schemeClr val="tx1"/>
                </a:solidFill>
                <a:latin typeface="Calibri Light" panose="020F0302020204030204" pitchFamily="34" charset="0"/>
                <a:cs typeface="Calibri Light" panose="020F0302020204030204" pitchFamily="34" charset="0"/>
              </a:rPr>
              <a:t>Electricity</a:t>
            </a:r>
            <a:r>
              <a:rPr lang="de-CH" b="0" dirty="0">
                <a:solidFill>
                  <a:schemeClr val="tx1"/>
                </a:solidFill>
                <a:latin typeface="Calibri Light" panose="020F0302020204030204" pitchFamily="34" charset="0"/>
                <a:cs typeface="Calibri Light" panose="020F0302020204030204" pitchFamily="34" charset="0"/>
              </a:rPr>
              <a:t> </a:t>
            </a:r>
            <a:r>
              <a:rPr lang="de-CH" b="0" dirty="0" err="1">
                <a:solidFill>
                  <a:schemeClr val="tx1"/>
                </a:solidFill>
                <a:latin typeface="Calibri Light" panose="020F0302020204030204" pitchFamily="34" charset="0"/>
                <a:cs typeface="Calibri Light" panose="020F0302020204030204" pitchFamily="34" charset="0"/>
              </a:rPr>
              <a:t>from</a:t>
            </a:r>
            <a:r>
              <a:rPr lang="de-CH" b="0" dirty="0">
                <a:solidFill>
                  <a:schemeClr val="tx1"/>
                </a:solidFill>
                <a:latin typeface="Calibri Light" panose="020F0302020204030204" pitchFamily="34" charset="0"/>
                <a:cs typeface="Calibri Light" panose="020F0302020204030204" pitchFamily="34" charset="0"/>
              </a:rPr>
              <a:t> </a:t>
            </a:r>
            <a:r>
              <a:rPr lang="de-CH" b="0" dirty="0" err="1">
                <a:solidFill>
                  <a:schemeClr val="tx1"/>
                </a:solidFill>
                <a:latin typeface="Calibri Light" panose="020F0302020204030204" pitchFamily="34" charset="0"/>
                <a:cs typeface="Calibri Light" panose="020F0302020204030204" pitchFamily="34" charset="0"/>
              </a:rPr>
              <a:t>fuel</a:t>
            </a:r>
            <a:r>
              <a:rPr lang="de-CH" b="0" dirty="0">
                <a:solidFill>
                  <a:schemeClr val="tx1"/>
                </a:solidFill>
                <a:latin typeface="Calibri Light" panose="020F0302020204030204" pitchFamily="34" charset="0"/>
                <a:cs typeface="Calibri Light" panose="020F0302020204030204" pitchFamily="34" charset="0"/>
              </a:rPr>
              <a:t> </a:t>
            </a:r>
            <a:r>
              <a:rPr lang="de-CH" b="0" dirty="0" err="1">
                <a:solidFill>
                  <a:schemeClr val="tx1"/>
                </a:solidFill>
                <a:latin typeface="Calibri Light" panose="020F0302020204030204" pitchFamily="34" charset="0"/>
                <a:cs typeface="Calibri Light" panose="020F0302020204030204" pitchFamily="34" charset="0"/>
              </a:rPr>
              <a:t>oil</a:t>
            </a:r>
            <a:endParaRPr lang="nl-NL" b="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8201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74697" y="1768477"/>
            <a:ext cx="5886450" cy="19272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cap="small" dirty="0">
                <a:solidFill>
                  <a:srgbClr val="C00000"/>
                </a:solidFill>
                <a:latin typeface="Calibri Light" panose="020F0302020204030204" pitchFamily="34" charset="0"/>
                <a:cs typeface="Calibri Light" panose="020F0302020204030204" pitchFamily="34" charset="0"/>
              </a:rPr>
              <a:t>Life Cycle Assessment - </a:t>
            </a:r>
            <a:r>
              <a:rPr lang="de-DE" cap="small" dirty="0" err="1">
                <a:solidFill>
                  <a:srgbClr val="C00000"/>
                </a:solidFill>
                <a:latin typeface="Calibri Light" panose="020F0302020204030204" pitchFamily="34" charset="0"/>
                <a:cs typeface="Calibri Light" panose="020F0302020204030204" pitchFamily="34" charset="0"/>
              </a:rPr>
              <a:t>Practicum</a:t>
            </a:r>
            <a:endParaRPr lang="de-DE" cap="small" dirty="0">
              <a:solidFill>
                <a:srgbClr val="C00000"/>
              </a:solidFill>
              <a:latin typeface="Calibri Light" panose="020F0302020204030204" pitchFamily="34" charset="0"/>
              <a:cs typeface="Calibri Light" panose="020F0302020204030204" pitchFamily="34" charset="0"/>
            </a:endParaRPr>
          </a:p>
        </p:txBody>
      </p:sp>
      <p:sp>
        <p:nvSpPr>
          <p:cNvPr id="5" name="Untertitel 2"/>
          <p:cNvSpPr txBox="1">
            <a:spLocks/>
          </p:cNvSpPr>
          <p:nvPr/>
        </p:nvSpPr>
        <p:spPr>
          <a:xfrm>
            <a:off x="516420" y="3751057"/>
            <a:ext cx="7822511" cy="19424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de-DE" cap="small" dirty="0">
                <a:solidFill>
                  <a:prstClr val="black">
                    <a:tint val="75000"/>
                  </a:prstClr>
                </a:solidFill>
                <a:latin typeface="Quicksand Regular"/>
                <a:cs typeface="Quicksand Regular"/>
              </a:rPr>
              <a:t>Stefano </a:t>
            </a:r>
            <a:r>
              <a:rPr lang="de-DE" cap="small" dirty="0" err="1">
                <a:solidFill>
                  <a:prstClr val="black">
                    <a:tint val="75000"/>
                  </a:prstClr>
                </a:solidFill>
                <a:latin typeface="Quicksand Regular"/>
                <a:cs typeface="Quicksand Regular"/>
              </a:rPr>
              <a:t>Cucurachi</a:t>
            </a:r>
            <a:r>
              <a:rPr lang="de-DE" cap="small" dirty="0">
                <a:solidFill>
                  <a:prstClr val="black">
                    <a:tint val="75000"/>
                  </a:prstClr>
                </a:solidFill>
                <a:latin typeface="Quicksand Regular"/>
                <a:cs typeface="Quicksand Regular"/>
              </a:rPr>
              <a:t>, Leiden University, CML</a:t>
            </a:r>
          </a:p>
          <a:p>
            <a:endParaRPr lang="de-DE" dirty="0">
              <a:solidFill>
                <a:prstClr val="black">
                  <a:tint val="75000"/>
                </a:prstClr>
              </a:solidFill>
            </a:endParaRPr>
          </a:p>
        </p:txBody>
      </p:sp>
      <p:pic>
        <p:nvPicPr>
          <p:cNvPr id="6" name="Bild 5" descr="SusCritMat 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147" y="1169977"/>
            <a:ext cx="2596288" cy="1180530"/>
          </a:xfrm>
          <a:prstGeom prst="rect">
            <a:avLst/>
          </a:prstGeom>
        </p:spPr>
      </p:pic>
      <p:cxnSp>
        <p:nvCxnSpPr>
          <p:cNvPr id="7" name="Gerade Verbindung 8"/>
          <p:cNvCxnSpPr/>
          <p:nvPr/>
        </p:nvCxnSpPr>
        <p:spPr>
          <a:xfrm>
            <a:off x="587909" y="3551598"/>
            <a:ext cx="7679531" cy="21811"/>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9" name="Textfeld 10"/>
          <p:cNvSpPr txBox="1"/>
          <p:nvPr/>
        </p:nvSpPr>
        <p:spPr>
          <a:xfrm>
            <a:off x="7611322" y="6027003"/>
            <a:ext cx="1428750" cy="830997"/>
          </a:xfrm>
          <a:prstGeom prst="rect">
            <a:avLst/>
          </a:prstGeom>
          <a:noFill/>
        </p:spPr>
        <p:txBody>
          <a:bodyPr wrap="square" rtlCol="0">
            <a:spAutoFit/>
          </a:bodyPr>
          <a:lstStyle/>
          <a:p>
            <a:r>
              <a:rPr lang="en-GB" sz="1600" dirty="0">
                <a:solidFill>
                  <a:prstClr val="black">
                    <a:lumMod val="50000"/>
                    <a:lumOff val="50000"/>
                  </a:prstClr>
                </a:solidFill>
              </a:rPr>
              <a:t>©Leiden University, 2018</a:t>
            </a:r>
          </a:p>
        </p:txBody>
      </p:sp>
      <p:pic>
        <p:nvPicPr>
          <p:cNvPr id="12" name="Picture 9">
            <a:extLst>
              <a:ext uri="{FF2B5EF4-FFF2-40B4-BE49-F238E27FC236}">
                <a16:creationId xmlns:a16="http://schemas.microsoft.com/office/drawing/2014/main" id="{5B1CECEB-8A39-4D22-859D-E5D4DA973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57036"/>
            <a:ext cx="1450069" cy="492117"/>
          </a:xfrm>
          <a:prstGeom prst="rect">
            <a:avLst/>
          </a:prstGeom>
        </p:spPr>
      </p:pic>
      <p:pic>
        <p:nvPicPr>
          <p:cNvPr id="14" name="Picture 10">
            <a:extLst>
              <a:ext uri="{FF2B5EF4-FFF2-40B4-BE49-F238E27FC236}">
                <a16:creationId xmlns:a16="http://schemas.microsoft.com/office/drawing/2014/main" id="{3AF72485-06DE-476B-8D1F-B3D039B35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0069" y="6361487"/>
            <a:ext cx="5425559" cy="488398"/>
          </a:xfrm>
          <a:prstGeom prst="rect">
            <a:avLst/>
          </a:prstGeom>
        </p:spPr>
      </p:pic>
    </p:spTree>
    <p:extLst>
      <p:ext uri="{BB962C8B-B14F-4D97-AF65-F5344CB8AC3E}">
        <p14:creationId xmlns:p14="http://schemas.microsoft.com/office/powerpoint/2010/main" val="107963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descr="Partner10_BRGM_lo_gbrgb-1024x413.jpg">
            <a:extLst>
              <a:ext uri="{FF2B5EF4-FFF2-40B4-BE49-F238E27FC236}">
                <a16:creationId xmlns:a16="http://schemas.microsoft.com/office/drawing/2014/main" id="{775D2CE7-D022-264A-BE35-96FCC3187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011" y="17278833"/>
            <a:ext cx="4390413" cy="1770743"/>
          </a:xfrm>
          <a:prstGeom prst="rect">
            <a:avLst/>
          </a:prstGeom>
        </p:spPr>
      </p:pic>
      <p:pic>
        <p:nvPicPr>
          <p:cNvPr id="13" name="Bild 7" descr="tudelft1-1024x400.png">
            <a:extLst>
              <a:ext uri="{FF2B5EF4-FFF2-40B4-BE49-F238E27FC236}">
                <a16:creationId xmlns:a16="http://schemas.microsoft.com/office/drawing/2014/main" id="{876E3B01-32B7-0B4E-A24C-6A5570DE7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291" y="21386320"/>
            <a:ext cx="4481853" cy="1750724"/>
          </a:xfrm>
          <a:prstGeom prst="rect">
            <a:avLst/>
          </a:prstGeom>
        </p:spPr>
      </p:pic>
      <p:pic>
        <p:nvPicPr>
          <p:cNvPr id="14" name="Bild 8" descr="UB-1024x331.jpg">
            <a:extLst>
              <a:ext uri="{FF2B5EF4-FFF2-40B4-BE49-F238E27FC236}">
                <a16:creationId xmlns:a16="http://schemas.microsoft.com/office/drawing/2014/main" id="{9E72D408-A51B-C442-86B0-F5A623969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649" y="23914010"/>
            <a:ext cx="4905583" cy="1585692"/>
          </a:xfrm>
          <a:prstGeom prst="rect">
            <a:avLst/>
          </a:prstGeom>
        </p:spPr>
      </p:pic>
      <p:pic>
        <p:nvPicPr>
          <p:cNvPr id="15" name="Bild 9" descr="zegel-1.png">
            <a:extLst>
              <a:ext uri="{FF2B5EF4-FFF2-40B4-BE49-F238E27FC236}">
                <a16:creationId xmlns:a16="http://schemas.microsoft.com/office/drawing/2014/main" id="{22DB7573-CECD-8945-AD9A-64C897131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8964" y="14749830"/>
            <a:ext cx="4356116" cy="1846301"/>
          </a:xfrm>
          <a:prstGeom prst="rect">
            <a:avLst/>
          </a:prstGeom>
        </p:spPr>
      </p:pic>
      <p:pic>
        <p:nvPicPr>
          <p:cNvPr id="16" name="Bild 10" descr="1000px-Outotec-Logo.png">
            <a:extLst>
              <a:ext uri="{FF2B5EF4-FFF2-40B4-BE49-F238E27FC236}">
                <a16:creationId xmlns:a16="http://schemas.microsoft.com/office/drawing/2014/main" id="{539A2EBD-C956-D74F-AF56-185C63CA1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1987" y="19746096"/>
            <a:ext cx="4701387" cy="1053112"/>
          </a:xfrm>
          <a:prstGeom prst="rect">
            <a:avLst/>
          </a:prstGeom>
        </p:spPr>
      </p:pic>
      <p:pic>
        <p:nvPicPr>
          <p:cNvPr id="17" name="Bild 11" descr="company_logo-e1493639059526.png">
            <a:extLst>
              <a:ext uri="{FF2B5EF4-FFF2-40B4-BE49-F238E27FC236}">
                <a16:creationId xmlns:a16="http://schemas.microsoft.com/office/drawing/2014/main" id="{22A150A5-A2E3-4C4A-A826-CAB4E54EAB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948" y="19590968"/>
            <a:ext cx="6062600" cy="1778364"/>
          </a:xfrm>
          <a:prstGeom prst="rect">
            <a:avLst/>
          </a:prstGeom>
        </p:spPr>
      </p:pic>
      <p:pic>
        <p:nvPicPr>
          <p:cNvPr id="18" name="Bild 12" descr="Fraunhofer-1024x251.jpg">
            <a:extLst>
              <a:ext uri="{FF2B5EF4-FFF2-40B4-BE49-F238E27FC236}">
                <a16:creationId xmlns:a16="http://schemas.microsoft.com/office/drawing/2014/main" id="{842C42D1-7807-6D4E-9009-6221502D85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21819543"/>
            <a:ext cx="5955681" cy="1459841"/>
          </a:xfrm>
          <a:prstGeom prst="rect">
            <a:avLst/>
          </a:prstGeom>
        </p:spPr>
      </p:pic>
      <p:pic>
        <p:nvPicPr>
          <p:cNvPr id="19" name="Picture 18">
            <a:extLst>
              <a:ext uri="{FF2B5EF4-FFF2-40B4-BE49-F238E27FC236}">
                <a16:creationId xmlns:a16="http://schemas.microsoft.com/office/drawing/2014/main" id="{FB26164D-B6AA-6448-BC5F-4F0C8CF472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7296" y="17642944"/>
            <a:ext cx="5430584" cy="1021883"/>
          </a:xfrm>
          <a:prstGeom prst="rect">
            <a:avLst/>
          </a:prstGeom>
        </p:spPr>
      </p:pic>
      <p:pic>
        <p:nvPicPr>
          <p:cNvPr id="20" name="Picture 19">
            <a:extLst>
              <a:ext uri="{FF2B5EF4-FFF2-40B4-BE49-F238E27FC236}">
                <a16:creationId xmlns:a16="http://schemas.microsoft.com/office/drawing/2014/main" id="{68D9283F-41C6-8A45-981E-891FB2990F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3016" y="14981162"/>
            <a:ext cx="5299097" cy="1363739"/>
          </a:xfrm>
          <a:prstGeom prst="rect">
            <a:avLst/>
          </a:prstGeom>
        </p:spPr>
      </p:pic>
      <p:sp>
        <p:nvSpPr>
          <p:cNvPr id="21" name="TextBox 20">
            <a:extLst>
              <a:ext uri="{FF2B5EF4-FFF2-40B4-BE49-F238E27FC236}">
                <a16:creationId xmlns:a16="http://schemas.microsoft.com/office/drawing/2014/main" id="{33B1A3E1-CA84-2647-8C6A-C79B56684BF6}"/>
              </a:ext>
            </a:extLst>
          </p:cNvPr>
          <p:cNvSpPr txBox="1"/>
          <p:nvPr/>
        </p:nvSpPr>
        <p:spPr>
          <a:xfrm>
            <a:off x="1057586" y="12188009"/>
            <a:ext cx="9360071" cy="1754326"/>
          </a:xfrm>
          <a:prstGeom prst="rect">
            <a:avLst/>
          </a:prstGeom>
          <a:noFill/>
        </p:spPr>
        <p:txBody>
          <a:bodyPr wrap="square" rtlCol="0">
            <a:spAutoFit/>
          </a:bodyPr>
          <a:lstStyle/>
          <a:p>
            <a:pPr algn="ctr"/>
            <a:r>
              <a:rPr lang="en-GB" sz="5400" dirty="0">
                <a:latin typeface="Quicksand" charset="0"/>
                <a:ea typeface="Quicksand" charset="0"/>
                <a:cs typeface="Quicksand" charset="0"/>
              </a:rPr>
              <a:t>Sustainable Management of Critical Raw Materials</a:t>
            </a:r>
          </a:p>
        </p:txBody>
      </p:sp>
      <p:pic>
        <p:nvPicPr>
          <p:cNvPr id="1026" name="Picture 2">
            <a:extLst>
              <a:ext uri="{FF2B5EF4-FFF2-40B4-BE49-F238E27FC236}">
                <a16:creationId xmlns:a16="http://schemas.microsoft.com/office/drawing/2014/main" id="{F8261AD6-FA29-4C0B-93FC-F41A8C6F12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569" y="2539057"/>
            <a:ext cx="1693453" cy="4346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F0D2E1-0D68-447A-AC18-7755512D5F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778" y="3627819"/>
            <a:ext cx="1801689" cy="5825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9DBCB42-EB73-444E-BBFD-C985E87F28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092" y="4717589"/>
            <a:ext cx="1747571" cy="6815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D69472F-7985-40AA-9D32-2520C2D711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97274" y="2554678"/>
            <a:ext cx="1818932" cy="5052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BE1DBB0-D466-41D6-AB8E-EA4989EC92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7273" y="3465172"/>
            <a:ext cx="1818932" cy="3395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475F42B-1A64-428E-BEF7-20842B91F8B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97273" y="4283960"/>
            <a:ext cx="1818934" cy="3115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EAC4DB1-19C8-4183-A21E-52209D5B3E5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62291" y="3711326"/>
            <a:ext cx="1802843" cy="40383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B1795AE-D784-4029-B23C-C5AAA3DD0A4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62291" y="2411693"/>
            <a:ext cx="1802843" cy="71252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2FD5BEF0-0EEF-46FA-857A-DF9447AB1AA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48964" y="4620567"/>
            <a:ext cx="1818933" cy="73351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319D1A9-93C7-4960-9DED-9EED37816A9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97273" y="4959139"/>
            <a:ext cx="2093736" cy="6141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ABCA33CB-A824-4EB8-A09C-BE31DF7B98CD}"/>
              </a:ext>
            </a:extLst>
          </p:cNvPr>
          <p:cNvCxnSpPr/>
          <p:nvPr/>
        </p:nvCxnSpPr>
        <p:spPr>
          <a:xfrm>
            <a:off x="304512" y="1772816"/>
            <a:ext cx="849870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643441B5-37B4-426B-91AD-FFF446C81DDB}"/>
              </a:ext>
            </a:extLst>
          </p:cNvPr>
          <p:cNvSpPr txBox="1"/>
          <p:nvPr/>
        </p:nvSpPr>
        <p:spPr>
          <a:xfrm>
            <a:off x="2686497" y="1073091"/>
            <a:ext cx="3740051" cy="415498"/>
          </a:xfrm>
          <a:prstGeom prst="rect">
            <a:avLst/>
          </a:prstGeom>
          <a:noFill/>
        </p:spPr>
        <p:txBody>
          <a:bodyPr wrap="square" rtlCol="0">
            <a:spAutoFit/>
          </a:bodyPr>
          <a:lstStyle/>
          <a:p>
            <a:pPr algn="ctr"/>
            <a:r>
              <a:rPr lang="de-CH" sz="2100" b="1" u="sng" dirty="0" err="1">
                <a:solidFill>
                  <a:schemeClr val="accent5"/>
                </a:solidFill>
                <a:latin typeface="+mj-lt"/>
              </a:rPr>
              <a:t>www.suscritmat.eu</a:t>
            </a:r>
            <a:endParaRPr lang="de-CH" sz="2100" b="1" u="sng" dirty="0">
              <a:solidFill>
                <a:schemeClr val="accent5"/>
              </a:solidFill>
              <a:latin typeface="+mj-lt"/>
            </a:endParaRPr>
          </a:p>
        </p:txBody>
      </p:sp>
      <p:pic>
        <p:nvPicPr>
          <p:cNvPr id="29" name="Picture 9">
            <a:extLst>
              <a:ext uri="{FF2B5EF4-FFF2-40B4-BE49-F238E27FC236}">
                <a16:creationId xmlns:a16="http://schemas.microsoft.com/office/drawing/2014/main" id="{A604D736-001D-4723-B74E-40EEE13A8D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6488912"/>
            <a:ext cx="1087552" cy="369088"/>
          </a:xfrm>
          <a:prstGeom prst="rect">
            <a:avLst/>
          </a:prstGeom>
        </p:spPr>
      </p:pic>
      <p:pic>
        <p:nvPicPr>
          <p:cNvPr id="30" name="Picture 10">
            <a:extLst>
              <a:ext uri="{FF2B5EF4-FFF2-40B4-BE49-F238E27FC236}">
                <a16:creationId xmlns:a16="http://schemas.microsoft.com/office/drawing/2014/main" id="{1933AD5E-5FF0-403D-AC33-562C081ABE6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1250" y="6485842"/>
            <a:ext cx="4069169" cy="366299"/>
          </a:xfrm>
          <a:prstGeom prst="rect">
            <a:avLst/>
          </a:prstGeom>
        </p:spPr>
      </p:pic>
      <p:pic>
        <p:nvPicPr>
          <p:cNvPr id="27" name="Bild 9">
            <a:extLst>
              <a:ext uri="{FF2B5EF4-FFF2-40B4-BE49-F238E27FC236}">
                <a16:creationId xmlns:a16="http://schemas.microsoft.com/office/drawing/2014/main" id="{9B74DC2C-B779-4590-A10D-BC5CB749BEEE}"/>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18135" y="0"/>
            <a:ext cx="9144000" cy="553196"/>
          </a:xfrm>
          <a:prstGeom prst="rect">
            <a:avLst/>
          </a:prstGeom>
        </p:spPr>
      </p:pic>
      <p:pic>
        <p:nvPicPr>
          <p:cNvPr id="28" name="Bild 9" descr="Screen Shot 2017-11-02 at 12.44.16.png">
            <a:extLst>
              <a:ext uri="{FF2B5EF4-FFF2-40B4-BE49-F238E27FC236}">
                <a16:creationId xmlns:a16="http://schemas.microsoft.com/office/drawing/2014/main" id="{13810A8A-E9E1-418C-8480-41DC6029B90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Tree>
    <p:extLst>
      <p:ext uri="{BB962C8B-B14F-4D97-AF65-F5344CB8AC3E}">
        <p14:creationId xmlns:p14="http://schemas.microsoft.com/office/powerpoint/2010/main" val="359994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 9">
            <a:extLst>
              <a:ext uri="{FF2B5EF4-FFF2-40B4-BE49-F238E27FC236}">
                <a16:creationId xmlns:a16="http://schemas.microsoft.com/office/drawing/2014/main" id="{4C1F65A6-A9E6-4369-9370-D1C11C3C9D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762" y="1793234"/>
            <a:ext cx="4727343" cy="380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18917" flipH="1">
            <a:off x="6076521" y="3689967"/>
            <a:ext cx="312833" cy="75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543720">
            <a:off x="2510790" y="3734149"/>
            <a:ext cx="2762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79511" y="2814480"/>
            <a:ext cx="2115865" cy="2353745"/>
            <a:chOff x="179511" y="2814480"/>
            <a:chExt cx="2115865" cy="2353745"/>
          </a:xfrm>
        </p:grpSpPr>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1" y="2814480"/>
              <a:ext cx="2115865" cy="212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4798893"/>
              <a:ext cx="1836233" cy="369332"/>
            </a:xfrm>
            <a:prstGeom prst="rect">
              <a:avLst/>
            </a:prstGeom>
            <a:noFill/>
          </p:spPr>
          <p:txBody>
            <a:bodyPr wrap="square" rtlCol="0">
              <a:spAutoFit/>
            </a:bodyPr>
            <a:lstStyle/>
            <a:p>
              <a:pPr algn="ctr"/>
              <a:r>
                <a:rPr lang="en-US" dirty="0">
                  <a:latin typeface="Calibri" panose="020F0502020204030204" pitchFamily="34" charset="0"/>
                </a:rPr>
                <a:t>Global warming</a:t>
              </a:r>
              <a:endParaRPr lang="nl-NL" dirty="0">
                <a:latin typeface="Calibri" panose="020F0502020204030204" pitchFamily="34" charset="0"/>
              </a:endParaRPr>
            </a:p>
          </p:txBody>
        </p:sp>
      </p:grpSp>
      <p:grpSp>
        <p:nvGrpSpPr>
          <p:cNvPr id="12" name="Group 11"/>
          <p:cNvGrpSpPr/>
          <p:nvPr/>
        </p:nvGrpSpPr>
        <p:grpSpPr>
          <a:xfrm>
            <a:off x="6736904" y="2880738"/>
            <a:ext cx="2005375" cy="2287487"/>
            <a:chOff x="6736904" y="2880738"/>
            <a:chExt cx="2005375" cy="2287487"/>
          </a:xfrm>
        </p:grpSpPr>
        <p:pic>
          <p:nvPicPr>
            <p:cNvPr id="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6904" y="2880738"/>
              <a:ext cx="2005375" cy="199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055136" y="4798893"/>
              <a:ext cx="1368912" cy="369332"/>
            </a:xfrm>
            <a:prstGeom prst="rect">
              <a:avLst/>
            </a:prstGeom>
            <a:noFill/>
          </p:spPr>
          <p:txBody>
            <a:bodyPr wrap="square" rtlCol="0">
              <a:spAutoFit/>
            </a:bodyPr>
            <a:lstStyle/>
            <a:p>
              <a:pPr algn="ctr"/>
              <a:r>
                <a:rPr lang="en-US" dirty="0">
                  <a:latin typeface="Calibri" panose="020F0502020204030204" pitchFamily="34" charset="0"/>
                </a:rPr>
                <a:t>Acidification</a:t>
              </a:r>
              <a:endParaRPr lang="nl-NL" dirty="0">
                <a:latin typeface="Calibri" panose="020F0502020204030204" pitchFamily="34" charset="0"/>
              </a:endParaRPr>
            </a:p>
          </p:txBody>
        </p:sp>
      </p:grpSp>
      <p:sp>
        <p:nvSpPr>
          <p:cNvPr id="3" name="Slide Number Placeholder 2"/>
          <p:cNvSpPr>
            <a:spLocks noGrp="1"/>
          </p:cNvSpPr>
          <p:nvPr>
            <p:ph type="sldNum" sz="quarter" idx="4"/>
          </p:nvPr>
        </p:nvSpPr>
        <p:spPr/>
        <p:txBody>
          <a:bodyPr/>
          <a:lstStyle/>
          <a:p>
            <a:pPr fontAlgn="base">
              <a:spcBef>
                <a:spcPct val="0"/>
              </a:spcBef>
              <a:spcAft>
                <a:spcPct val="0"/>
              </a:spcAft>
              <a:defRPr/>
            </a:pPr>
            <a:fld id="{127A8A09-C78A-45C4-ACC7-7FAC183D36ED}" type="slidenum">
              <a:rPr lang="en-US" smtClean="0">
                <a:solidFill>
                  <a:srgbClr val="000000"/>
                </a:solidFill>
              </a:rPr>
              <a:pPr fontAlgn="base">
                <a:spcBef>
                  <a:spcPct val="0"/>
                </a:spcBef>
                <a:spcAft>
                  <a:spcPct val="0"/>
                </a:spcAft>
                <a:defRPr/>
              </a:pPr>
              <a:t>3</a:t>
            </a:fld>
            <a:endParaRPr lang="en-US" dirty="0">
              <a:solidFill>
                <a:srgbClr val="000000"/>
              </a:solidFill>
            </a:endParaRPr>
          </a:p>
        </p:txBody>
      </p:sp>
      <p:pic>
        <p:nvPicPr>
          <p:cNvPr id="14" name="Picture 9">
            <a:extLst>
              <a:ext uri="{FF2B5EF4-FFF2-40B4-BE49-F238E27FC236}">
                <a16:creationId xmlns:a16="http://schemas.microsoft.com/office/drawing/2014/main" id="{1D0DF132-8410-4841-96E4-415FE4AEFF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16" name="Picture 10">
            <a:extLst>
              <a:ext uri="{FF2B5EF4-FFF2-40B4-BE49-F238E27FC236}">
                <a16:creationId xmlns:a16="http://schemas.microsoft.com/office/drawing/2014/main" id="{AB250540-DCB1-45DB-AC44-F98FCCE161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17" name="Bild 9" descr="Screen Shot 2017-11-02 at 12.44.16.png">
            <a:extLst>
              <a:ext uri="{FF2B5EF4-FFF2-40B4-BE49-F238E27FC236}">
                <a16:creationId xmlns:a16="http://schemas.microsoft.com/office/drawing/2014/main" id="{F6E8A222-115F-4CEF-8A06-E36E30702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983459"/>
          </a:xfrm>
          <a:prstGeom prst="rect">
            <a:avLst/>
          </a:prstGeom>
        </p:spPr>
      </p:pic>
      <p:sp>
        <p:nvSpPr>
          <p:cNvPr id="19" name="Title 1">
            <a:extLst>
              <a:ext uri="{FF2B5EF4-FFF2-40B4-BE49-F238E27FC236}">
                <a16:creationId xmlns:a16="http://schemas.microsoft.com/office/drawing/2014/main" id="{55931D85-503F-45C1-8ED7-F6F24C02CC60}"/>
              </a:ext>
            </a:extLst>
          </p:cNvPr>
          <p:cNvSpPr>
            <a:spLocks noGrp="1"/>
          </p:cNvSpPr>
          <p:nvPr>
            <p:ph type="title"/>
          </p:nvPr>
        </p:nvSpPr>
        <p:spPr>
          <a:xfrm>
            <a:off x="0" y="175021"/>
            <a:ext cx="8135937" cy="633413"/>
          </a:xfrm>
        </p:spPr>
        <p:txBody>
          <a:bodyPr/>
          <a:lstStyle/>
          <a:p>
            <a:r>
              <a:rPr lang="de-CH" b="0" dirty="0" err="1">
                <a:solidFill>
                  <a:schemeClr val="tx1"/>
                </a:solidFill>
                <a:latin typeface="Calibri Light" panose="020F0302020204030204" pitchFamily="34" charset="0"/>
                <a:cs typeface="Calibri Light" panose="020F0302020204030204" pitchFamily="34" charset="0"/>
              </a:rPr>
              <a:t>Electricity</a:t>
            </a:r>
            <a:r>
              <a:rPr lang="de-CH" b="0" dirty="0">
                <a:solidFill>
                  <a:schemeClr val="tx1"/>
                </a:solidFill>
                <a:latin typeface="Calibri Light" panose="020F0302020204030204" pitchFamily="34" charset="0"/>
                <a:cs typeface="Calibri Light" panose="020F0302020204030204" pitchFamily="34" charset="0"/>
              </a:rPr>
              <a:t> </a:t>
            </a:r>
            <a:r>
              <a:rPr lang="de-CH" b="0" dirty="0" err="1">
                <a:solidFill>
                  <a:schemeClr val="tx1"/>
                </a:solidFill>
                <a:latin typeface="Calibri Light" panose="020F0302020204030204" pitchFamily="34" charset="0"/>
                <a:cs typeface="Calibri Light" panose="020F0302020204030204" pitchFamily="34" charset="0"/>
              </a:rPr>
              <a:t>from</a:t>
            </a:r>
            <a:r>
              <a:rPr lang="de-CH" b="0" dirty="0">
                <a:solidFill>
                  <a:schemeClr val="tx1"/>
                </a:solidFill>
                <a:latin typeface="Calibri Light" panose="020F0302020204030204" pitchFamily="34" charset="0"/>
                <a:cs typeface="Calibri Light" panose="020F0302020204030204" pitchFamily="34" charset="0"/>
              </a:rPr>
              <a:t> </a:t>
            </a:r>
            <a:r>
              <a:rPr lang="de-CH" b="0" dirty="0" err="1">
                <a:solidFill>
                  <a:schemeClr val="tx1"/>
                </a:solidFill>
                <a:latin typeface="Calibri Light" panose="020F0302020204030204" pitchFamily="34" charset="0"/>
                <a:cs typeface="Calibri Light" panose="020F0302020204030204" pitchFamily="34" charset="0"/>
              </a:rPr>
              <a:t>fuel</a:t>
            </a:r>
            <a:r>
              <a:rPr lang="de-CH" b="0" dirty="0">
                <a:solidFill>
                  <a:schemeClr val="tx1"/>
                </a:solidFill>
                <a:latin typeface="Calibri Light" panose="020F0302020204030204" pitchFamily="34" charset="0"/>
                <a:cs typeface="Calibri Light" panose="020F0302020204030204" pitchFamily="34" charset="0"/>
              </a:rPr>
              <a:t> </a:t>
            </a:r>
            <a:r>
              <a:rPr lang="de-CH" b="0" dirty="0" err="1">
                <a:solidFill>
                  <a:schemeClr val="tx1"/>
                </a:solidFill>
                <a:latin typeface="Calibri Light" panose="020F0302020204030204" pitchFamily="34" charset="0"/>
                <a:cs typeface="Calibri Light" panose="020F0302020204030204" pitchFamily="34" charset="0"/>
              </a:rPr>
              <a:t>oil</a:t>
            </a:r>
            <a:endParaRPr lang="nl-NL" b="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2200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 y="1916832"/>
            <a:ext cx="83750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20525" y="1418991"/>
            <a:ext cx="1866152" cy="400110"/>
          </a:xfrm>
          <a:prstGeom prst="rect">
            <a:avLst/>
          </a:prstGeom>
          <a:noFill/>
        </p:spPr>
        <p:txBody>
          <a:bodyPr wrap="none" rtlCol="0">
            <a:spAutoFit/>
          </a:bodyPr>
          <a:lstStyle/>
          <a:p>
            <a:pPr fontAlgn="base">
              <a:spcBef>
                <a:spcPct val="0"/>
              </a:spcBef>
              <a:spcAft>
                <a:spcPct val="0"/>
              </a:spcAft>
            </a:pPr>
            <a:r>
              <a:rPr lang="de-CH" sz="2000" b="1" dirty="0" err="1">
                <a:solidFill>
                  <a:srgbClr val="000000"/>
                </a:solidFill>
                <a:latin typeface="Calibri" panose="020F0502020204030204" pitchFamily="34" charset="0"/>
              </a:rPr>
              <a:t>Scaling</a:t>
            </a:r>
            <a:r>
              <a:rPr lang="de-CH" sz="2000" b="1" dirty="0">
                <a:solidFill>
                  <a:srgbClr val="000000"/>
                </a:solidFill>
                <a:latin typeface="Calibri" panose="020F0502020204030204" pitchFamily="34" charset="0"/>
              </a:rPr>
              <a:t> </a:t>
            </a:r>
            <a:r>
              <a:rPr lang="de-CH" sz="2000" b="1" dirty="0" err="1">
                <a:solidFill>
                  <a:srgbClr val="000000"/>
                </a:solidFill>
                <a:latin typeface="Calibri" panose="020F0502020204030204" pitchFamily="34" charset="0"/>
              </a:rPr>
              <a:t>factor</a:t>
            </a:r>
            <a:r>
              <a:rPr lang="de-CH" sz="2000" b="1" dirty="0">
                <a:solidFill>
                  <a:srgbClr val="000000"/>
                </a:solidFill>
                <a:latin typeface="Calibri" panose="020F0502020204030204" pitchFamily="34" charset="0"/>
              </a:rPr>
              <a:t>: 2</a:t>
            </a:r>
            <a:endParaRPr lang="nl-NL" sz="2000" b="1" dirty="0">
              <a:solidFill>
                <a:srgbClr val="000000"/>
              </a:solidFill>
              <a:latin typeface="Calibri" panose="020F0502020204030204" pitchFamily="34" charset="0"/>
            </a:endParaRPr>
          </a:p>
        </p:txBody>
      </p:sp>
      <p:sp>
        <p:nvSpPr>
          <p:cNvPr id="15" name="TextBox 14"/>
          <p:cNvSpPr txBox="1"/>
          <p:nvPr/>
        </p:nvSpPr>
        <p:spPr>
          <a:xfrm>
            <a:off x="4572000" y="1418991"/>
            <a:ext cx="2125838" cy="400110"/>
          </a:xfrm>
          <a:prstGeom prst="rect">
            <a:avLst/>
          </a:prstGeom>
          <a:noFill/>
        </p:spPr>
        <p:txBody>
          <a:bodyPr wrap="none" rtlCol="0">
            <a:spAutoFit/>
          </a:bodyPr>
          <a:lstStyle/>
          <a:p>
            <a:pPr fontAlgn="base">
              <a:spcBef>
                <a:spcPct val="0"/>
              </a:spcBef>
              <a:spcAft>
                <a:spcPct val="0"/>
              </a:spcAft>
            </a:pPr>
            <a:r>
              <a:rPr lang="de-CH" sz="2000" b="1" dirty="0" err="1">
                <a:solidFill>
                  <a:srgbClr val="000000"/>
                </a:solidFill>
                <a:latin typeface="Calibri" panose="020F0502020204030204" pitchFamily="34" charset="0"/>
              </a:rPr>
              <a:t>Scaling</a:t>
            </a:r>
            <a:r>
              <a:rPr lang="de-CH" sz="2000" b="1" dirty="0">
                <a:solidFill>
                  <a:srgbClr val="000000"/>
                </a:solidFill>
                <a:latin typeface="Calibri" panose="020F0502020204030204" pitchFamily="34" charset="0"/>
              </a:rPr>
              <a:t> </a:t>
            </a:r>
            <a:r>
              <a:rPr lang="de-CH" sz="2000" b="1" dirty="0" err="1">
                <a:solidFill>
                  <a:srgbClr val="000000"/>
                </a:solidFill>
                <a:latin typeface="Calibri" panose="020F0502020204030204" pitchFamily="34" charset="0"/>
              </a:rPr>
              <a:t>factor</a:t>
            </a:r>
            <a:r>
              <a:rPr lang="de-CH" sz="2000" b="1" dirty="0">
                <a:solidFill>
                  <a:srgbClr val="000000"/>
                </a:solidFill>
                <a:latin typeface="Calibri" panose="020F0502020204030204" pitchFamily="34" charset="0"/>
              </a:rPr>
              <a:t>: 100</a:t>
            </a:r>
            <a:endParaRPr lang="nl-NL" sz="2000" b="1" dirty="0">
              <a:solidFill>
                <a:srgbClr val="000000"/>
              </a:solidFill>
              <a:latin typeface="Calibri" panose="020F0502020204030204" pitchFamily="34" charset="0"/>
            </a:endParaRP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797152"/>
            <a:ext cx="4113918" cy="151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fontAlgn="base">
              <a:spcBef>
                <a:spcPct val="0"/>
              </a:spcBef>
              <a:spcAft>
                <a:spcPct val="0"/>
              </a:spcAft>
              <a:defRPr/>
            </a:pPr>
            <a:fld id="{127A8A09-C78A-45C4-ACC7-7FAC183D36ED}" type="slidenum">
              <a:rPr lang="en-US" smtClean="0">
                <a:solidFill>
                  <a:srgbClr val="000000"/>
                </a:solidFill>
              </a:rPr>
              <a:pPr fontAlgn="base">
                <a:spcBef>
                  <a:spcPct val="0"/>
                </a:spcBef>
                <a:spcAft>
                  <a:spcPct val="0"/>
                </a:spcAft>
                <a:defRPr/>
              </a:pPr>
              <a:t>4</a:t>
            </a:fld>
            <a:endParaRPr lang="en-US" dirty="0">
              <a:solidFill>
                <a:srgbClr val="000000"/>
              </a:solidFill>
            </a:endParaRPr>
          </a:p>
        </p:txBody>
      </p:sp>
      <p:pic>
        <p:nvPicPr>
          <p:cNvPr id="8" name="Picture 9">
            <a:extLst>
              <a:ext uri="{FF2B5EF4-FFF2-40B4-BE49-F238E27FC236}">
                <a16:creationId xmlns:a16="http://schemas.microsoft.com/office/drawing/2014/main" id="{79FD79CB-6188-433F-B815-EB6235052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10" name="Bild 9">
            <a:extLst>
              <a:ext uri="{FF2B5EF4-FFF2-40B4-BE49-F238E27FC236}">
                <a16:creationId xmlns:a16="http://schemas.microsoft.com/office/drawing/2014/main" id="{EFDAE233-D3F9-423C-8539-049BB0F3C0F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11" name="Picture 10">
            <a:extLst>
              <a:ext uri="{FF2B5EF4-FFF2-40B4-BE49-F238E27FC236}">
                <a16:creationId xmlns:a16="http://schemas.microsoft.com/office/drawing/2014/main" id="{692EDF4E-6E07-4A08-9B6B-F3F34E63D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12" name="Bild 9" descr="Screen Shot 2017-11-02 at 12.44.16.png">
            <a:extLst>
              <a:ext uri="{FF2B5EF4-FFF2-40B4-BE49-F238E27FC236}">
                <a16:creationId xmlns:a16="http://schemas.microsoft.com/office/drawing/2014/main" id="{43FC5B30-DEBF-4206-A595-D17FF5F74B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3" name="Title 1">
            <a:extLst>
              <a:ext uri="{FF2B5EF4-FFF2-40B4-BE49-F238E27FC236}">
                <a16:creationId xmlns:a16="http://schemas.microsoft.com/office/drawing/2014/main" id="{F00AB9D5-8E33-4107-97AF-42B4851ADC13}"/>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de-CH" b="0" kern="0" dirty="0" err="1">
                <a:solidFill>
                  <a:schemeClr val="tx1"/>
                </a:solidFill>
                <a:latin typeface="Calibri Light" panose="020F0302020204030204" pitchFamily="34" charset="0"/>
                <a:cs typeface="Calibri Light" panose="020F0302020204030204" pitchFamily="34" charset="0"/>
              </a:rPr>
              <a:t>Processes</a:t>
            </a:r>
            <a:r>
              <a:rPr lang="de-CH" b="0" kern="0" dirty="0">
                <a:solidFill>
                  <a:schemeClr val="tx1"/>
                </a:solidFill>
                <a:latin typeface="Calibri Light" panose="020F0302020204030204" pitchFamily="34" charset="0"/>
                <a:cs typeface="Calibri Light" panose="020F0302020204030204" pitchFamily="34" charset="0"/>
              </a:rPr>
              <a:t> </a:t>
            </a:r>
            <a:r>
              <a:rPr lang="de-CH" b="0" kern="0" dirty="0" err="1">
                <a:solidFill>
                  <a:schemeClr val="tx1"/>
                </a:solidFill>
                <a:latin typeface="Calibri Light" panose="020F0302020204030204" pitchFamily="34" charset="0"/>
                <a:cs typeface="Calibri Light" panose="020F0302020204030204" pitchFamily="34" charset="0"/>
              </a:rPr>
              <a:t>scaled</a:t>
            </a:r>
            <a:endParaRPr lang="nl-NL" b="0" kern="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619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76875316"/>
              </p:ext>
            </p:extLst>
          </p:nvPr>
        </p:nvGraphicFramePr>
        <p:xfrm>
          <a:off x="2780184" y="4509120"/>
          <a:ext cx="3600402" cy="1483360"/>
        </p:xfrm>
        <a:graphic>
          <a:graphicData uri="http://schemas.openxmlformats.org/drawingml/2006/table">
            <a:tbl>
              <a:tblPr firstRow="1" bandRow="1">
                <a:tableStyleId>{8799B23B-EC83-4686-B30A-512413B5E67A}</a:tableStyleId>
              </a:tblPr>
              <a:tblGrid>
                <a:gridCol w="1200134">
                  <a:extLst>
                    <a:ext uri="{9D8B030D-6E8A-4147-A177-3AD203B41FA5}">
                      <a16:colId xmlns:a16="http://schemas.microsoft.com/office/drawing/2014/main" val="20000"/>
                    </a:ext>
                  </a:extLst>
                </a:gridCol>
                <a:gridCol w="816091">
                  <a:extLst>
                    <a:ext uri="{9D8B030D-6E8A-4147-A177-3AD203B41FA5}">
                      <a16:colId xmlns:a16="http://schemas.microsoft.com/office/drawing/2014/main" val="20001"/>
                    </a:ext>
                  </a:extLst>
                </a:gridCol>
                <a:gridCol w="1584177">
                  <a:extLst>
                    <a:ext uri="{9D8B030D-6E8A-4147-A177-3AD203B41FA5}">
                      <a16:colId xmlns:a16="http://schemas.microsoft.com/office/drawing/2014/main" val="20002"/>
                    </a:ext>
                  </a:extLst>
                </a:gridCol>
              </a:tblGrid>
              <a:tr h="370840">
                <a:tc>
                  <a:txBody>
                    <a:bodyPr/>
                    <a:lstStyle/>
                    <a:p>
                      <a:r>
                        <a:rPr lang="de-CH" dirty="0" err="1"/>
                        <a:t>Amount</a:t>
                      </a:r>
                      <a:endParaRPr lang="nl-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dirty="0"/>
                        <a:t>Unit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dirty="0" err="1"/>
                        <a:t>Substance</a:t>
                      </a:r>
                      <a:endParaRPr lang="nl-NL"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CH" b="1" dirty="0">
                          <a:solidFill>
                            <a:schemeClr val="tx1"/>
                          </a:solidFill>
                          <a:latin typeface="Calibri" panose="020F0502020204030204" pitchFamily="34" charset="0"/>
                        </a:rPr>
                        <a:t>100</a:t>
                      </a:r>
                      <a:endParaRPr lang="nl-NL" b="1"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dirty="0"/>
                        <a:t>l</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dirty="0" err="1"/>
                        <a:t>crude</a:t>
                      </a:r>
                      <a:r>
                        <a:rPr lang="de-CH" baseline="0" dirty="0"/>
                        <a:t> </a:t>
                      </a:r>
                      <a:r>
                        <a:rPr lang="de-CH" baseline="0" dirty="0" err="1"/>
                        <a:t>oil</a:t>
                      </a:r>
                      <a:endParaRPr lang="nl-NL"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de-CH" b="1" dirty="0">
                          <a:solidFill>
                            <a:schemeClr val="tx1"/>
                          </a:solidFill>
                          <a:latin typeface="Calibri" panose="020F0502020204030204" pitchFamily="34" charset="0"/>
                        </a:rPr>
                        <a:t>120</a:t>
                      </a:r>
                      <a:endParaRPr lang="nl-NL" b="1"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de-CH" dirty="0"/>
                        <a:t>kg</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dirty="0"/>
                        <a:t>CO2</a:t>
                      </a:r>
                      <a:endParaRPr lang="nl-NL"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de-CH" b="1" dirty="0">
                          <a:solidFill>
                            <a:schemeClr val="tx1"/>
                          </a:solidFill>
                          <a:latin typeface="Calibri" panose="020F0502020204030204" pitchFamily="34" charset="0"/>
                        </a:rPr>
                        <a:t>14</a:t>
                      </a:r>
                      <a:endParaRPr lang="nl-NL" b="1"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e-CH" dirty="0"/>
                        <a:t>kg</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e-CH" dirty="0"/>
                        <a:t>SO2</a:t>
                      </a:r>
                      <a:endParaRPr lang="nl-NL"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45" y="1700808"/>
            <a:ext cx="777686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fontAlgn="base">
              <a:spcBef>
                <a:spcPct val="0"/>
              </a:spcBef>
              <a:spcAft>
                <a:spcPct val="0"/>
              </a:spcAft>
              <a:defRPr/>
            </a:pPr>
            <a:fld id="{127A8A09-C78A-45C4-ACC7-7FAC183D36ED}" type="slidenum">
              <a:rPr lang="en-US" smtClean="0">
                <a:solidFill>
                  <a:srgbClr val="000000"/>
                </a:solidFill>
              </a:rPr>
              <a:pPr fontAlgn="base">
                <a:spcBef>
                  <a:spcPct val="0"/>
                </a:spcBef>
                <a:spcAft>
                  <a:spcPct val="0"/>
                </a:spcAft>
                <a:defRPr/>
              </a:pPr>
              <a:t>5</a:t>
            </a:fld>
            <a:endParaRPr lang="en-US" dirty="0">
              <a:solidFill>
                <a:srgbClr val="000000"/>
              </a:solidFill>
            </a:endParaRPr>
          </a:p>
        </p:txBody>
      </p:sp>
      <p:pic>
        <p:nvPicPr>
          <p:cNvPr id="7" name="Picture 9">
            <a:extLst>
              <a:ext uri="{FF2B5EF4-FFF2-40B4-BE49-F238E27FC236}">
                <a16:creationId xmlns:a16="http://schemas.microsoft.com/office/drawing/2014/main" id="{FED3AFC4-BE51-4A91-91F1-6177D4B47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8" name="Bild 9">
            <a:extLst>
              <a:ext uri="{FF2B5EF4-FFF2-40B4-BE49-F238E27FC236}">
                <a16:creationId xmlns:a16="http://schemas.microsoft.com/office/drawing/2014/main" id="{A92A0F1B-F9BC-4152-910F-F58B787EDDA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10" name="Picture 10">
            <a:extLst>
              <a:ext uri="{FF2B5EF4-FFF2-40B4-BE49-F238E27FC236}">
                <a16:creationId xmlns:a16="http://schemas.microsoft.com/office/drawing/2014/main" id="{55F1A362-568E-4A9D-8E21-092100D132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11" name="Bild 9" descr="Screen Shot 2017-11-02 at 12.44.16.png">
            <a:extLst>
              <a:ext uri="{FF2B5EF4-FFF2-40B4-BE49-F238E27FC236}">
                <a16:creationId xmlns:a16="http://schemas.microsoft.com/office/drawing/2014/main" id="{AB76E1C6-545F-4920-9ADC-221EA843A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2" name="Title 1">
            <a:extLst>
              <a:ext uri="{FF2B5EF4-FFF2-40B4-BE49-F238E27FC236}">
                <a16:creationId xmlns:a16="http://schemas.microsoft.com/office/drawing/2014/main" id="{B4BFD469-4E03-4BE9-891B-254ED6542431}"/>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de-CH" sz="2800" b="0" kern="0" dirty="0">
                <a:solidFill>
                  <a:schemeClr val="tx1"/>
                </a:solidFill>
                <a:latin typeface="Calibri Light" panose="020F0302020204030204" pitchFamily="34" charset="0"/>
                <a:cs typeface="Calibri Light" panose="020F0302020204030204" pitchFamily="34" charset="0"/>
              </a:rPr>
              <a:t>Life </a:t>
            </a:r>
            <a:r>
              <a:rPr lang="de-CH" sz="2800" b="0" kern="0" dirty="0" err="1">
                <a:solidFill>
                  <a:schemeClr val="tx1"/>
                </a:solidFill>
                <a:latin typeface="Calibri Light" panose="020F0302020204030204" pitchFamily="34" charset="0"/>
                <a:cs typeface="Calibri Light" panose="020F0302020204030204" pitchFamily="34" charset="0"/>
              </a:rPr>
              <a:t>cycle</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inventory</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the</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flows</a:t>
            </a:r>
            <a:r>
              <a:rPr lang="de-CH" sz="2800" b="0" kern="0" dirty="0">
                <a:solidFill>
                  <a:schemeClr val="tx1"/>
                </a:solidFill>
                <a:latin typeface="Calibri Light" panose="020F0302020204030204" pitchFamily="34" charset="0"/>
                <a:cs typeface="Calibri Light" panose="020F0302020204030204" pitchFamily="34" charset="0"/>
              </a:rPr>
              <a:t> to and from </a:t>
            </a:r>
            <a:r>
              <a:rPr lang="de-CH" sz="2800" b="0" kern="0" dirty="0" err="1">
                <a:solidFill>
                  <a:schemeClr val="tx1"/>
                </a:solidFill>
                <a:latin typeface="Calibri Light" panose="020F0302020204030204" pitchFamily="34" charset="0"/>
                <a:cs typeface="Calibri Light" panose="020F0302020204030204" pitchFamily="34" charset="0"/>
              </a:rPr>
              <a:t>the</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environment</a:t>
            </a:r>
            <a:endParaRPr lang="nl-NL" sz="2800" b="0" kern="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56640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26574397"/>
              </p:ext>
            </p:extLst>
          </p:nvPr>
        </p:nvGraphicFramePr>
        <p:xfrm>
          <a:off x="2713290" y="2063785"/>
          <a:ext cx="5472608" cy="1940560"/>
        </p:xfrm>
        <a:graphic>
          <a:graphicData uri="http://schemas.openxmlformats.org/drawingml/2006/table">
            <a:tbl>
              <a:tblPr firstRow="1" bandRow="1">
                <a:tableStyleId>{2D5ABB26-0587-4C30-8999-92F81FD0307C}</a:tableStyleId>
              </a:tblPr>
              <a:tblGrid>
                <a:gridCol w="792088">
                  <a:extLst>
                    <a:ext uri="{9D8B030D-6E8A-4147-A177-3AD203B41FA5}">
                      <a16:colId xmlns:a16="http://schemas.microsoft.com/office/drawing/2014/main" val="20000"/>
                    </a:ext>
                  </a:extLst>
                </a:gridCol>
                <a:gridCol w="528885">
                  <a:extLst>
                    <a:ext uri="{9D8B030D-6E8A-4147-A177-3AD203B41FA5}">
                      <a16:colId xmlns:a16="http://schemas.microsoft.com/office/drawing/2014/main" val="20001"/>
                    </a:ext>
                  </a:extLst>
                </a:gridCol>
                <a:gridCol w="1037909">
                  <a:extLst>
                    <a:ext uri="{9D8B030D-6E8A-4147-A177-3AD203B41FA5}">
                      <a16:colId xmlns:a16="http://schemas.microsoft.com/office/drawing/2014/main" val="20002"/>
                    </a:ext>
                  </a:extLst>
                </a:gridCol>
                <a:gridCol w="1037909">
                  <a:extLst>
                    <a:ext uri="{9D8B030D-6E8A-4147-A177-3AD203B41FA5}">
                      <a16:colId xmlns:a16="http://schemas.microsoft.com/office/drawing/2014/main" val="20003"/>
                    </a:ext>
                  </a:extLst>
                </a:gridCol>
                <a:gridCol w="1315733">
                  <a:extLst>
                    <a:ext uri="{9D8B030D-6E8A-4147-A177-3AD203B41FA5}">
                      <a16:colId xmlns:a16="http://schemas.microsoft.com/office/drawing/2014/main" val="20004"/>
                    </a:ext>
                  </a:extLst>
                </a:gridCol>
                <a:gridCol w="760084">
                  <a:extLst>
                    <a:ext uri="{9D8B030D-6E8A-4147-A177-3AD203B41FA5}">
                      <a16:colId xmlns:a16="http://schemas.microsoft.com/office/drawing/2014/main" val="20005"/>
                    </a:ext>
                  </a:extLst>
                </a:gridCol>
              </a:tblGrid>
              <a:tr h="370840">
                <a:tc>
                  <a:txBody>
                    <a:bodyPr/>
                    <a:lstStyle/>
                    <a:p>
                      <a:r>
                        <a:rPr lang="de-CH" sz="1200" dirty="0" err="1"/>
                        <a:t>Amount</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a:t>Unit</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err="1"/>
                        <a:t>Substance</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err="1"/>
                        <a:t>Characteriz-ation</a:t>
                      </a:r>
                      <a:r>
                        <a:rPr lang="de-CH" sz="1200" dirty="0"/>
                        <a:t> </a:t>
                      </a:r>
                      <a:r>
                        <a:rPr lang="de-CH" sz="1200" dirty="0" err="1"/>
                        <a:t>factor</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a:t>Unit</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a:t>GW</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CH" sz="1200" dirty="0"/>
                        <a:t>100</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a:t>l</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err="1"/>
                        <a:t>crude</a:t>
                      </a:r>
                      <a:r>
                        <a:rPr lang="de-CH" sz="1200" baseline="0" dirty="0"/>
                        <a:t> </a:t>
                      </a:r>
                      <a:r>
                        <a:rPr lang="de-CH" sz="1200" baseline="0" dirty="0" err="1"/>
                        <a:t>oil</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a:t>-</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a:t>kg-CO2-eq.</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b="1" dirty="0">
                          <a:latin typeface="Calibri" panose="020F0502020204030204" pitchFamily="34" charset="0"/>
                        </a:rPr>
                        <a:t>-</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de-CH" sz="1200" dirty="0"/>
                        <a:t>120</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de-CH" sz="1200" dirty="0"/>
                        <a:t>kg</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CO2</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1</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t>kg-CO2-eq.</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b="1" dirty="0">
                          <a:latin typeface="Calibri" panose="020F0502020204030204" pitchFamily="34" charset="0"/>
                        </a:rPr>
                        <a:t>120</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de-CH" sz="1200" dirty="0"/>
                        <a:t>14</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de-CH" sz="1200" dirty="0"/>
                        <a:t>kg</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SO2</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0.1</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t>kg-CO2-eq.</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b="1" dirty="0">
                          <a:latin typeface="Calibri" panose="020F0502020204030204" pitchFamily="34" charset="0"/>
                        </a:rPr>
                        <a:t>1.4</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t>Total</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e-CH" sz="1200" b="1" dirty="0">
                          <a:latin typeface="Calibri" panose="020F0502020204030204" pitchFamily="34" charset="0"/>
                        </a:rPr>
                        <a:t>121.4</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93547391"/>
              </p:ext>
            </p:extLst>
          </p:nvPr>
        </p:nvGraphicFramePr>
        <p:xfrm>
          <a:off x="2699792" y="4365104"/>
          <a:ext cx="5757417" cy="1940560"/>
        </p:xfrm>
        <a:graphic>
          <a:graphicData uri="http://schemas.openxmlformats.org/drawingml/2006/table">
            <a:tbl>
              <a:tblPr firstRow="1" bandRow="1">
                <a:tableStyleId>{2D5ABB26-0587-4C30-8999-92F81FD0307C}</a:tableStyleId>
              </a:tblPr>
              <a:tblGrid>
                <a:gridCol w="792088">
                  <a:extLst>
                    <a:ext uri="{9D8B030D-6E8A-4147-A177-3AD203B41FA5}">
                      <a16:colId xmlns:a16="http://schemas.microsoft.com/office/drawing/2014/main" val="20000"/>
                    </a:ext>
                  </a:extLst>
                </a:gridCol>
                <a:gridCol w="528885">
                  <a:extLst>
                    <a:ext uri="{9D8B030D-6E8A-4147-A177-3AD203B41FA5}">
                      <a16:colId xmlns:a16="http://schemas.microsoft.com/office/drawing/2014/main" val="20001"/>
                    </a:ext>
                  </a:extLst>
                </a:gridCol>
                <a:gridCol w="1037909">
                  <a:extLst>
                    <a:ext uri="{9D8B030D-6E8A-4147-A177-3AD203B41FA5}">
                      <a16:colId xmlns:a16="http://schemas.microsoft.com/office/drawing/2014/main" val="20002"/>
                    </a:ext>
                  </a:extLst>
                </a:gridCol>
                <a:gridCol w="1037909">
                  <a:extLst>
                    <a:ext uri="{9D8B030D-6E8A-4147-A177-3AD203B41FA5}">
                      <a16:colId xmlns:a16="http://schemas.microsoft.com/office/drawing/2014/main" val="20003"/>
                    </a:ext>
                  </a:extLst>
                </a:gridCol>
                <a:gridCol w="1315733">
                  <a:extLst>
                    <a:ext uri="{9D8B030D-6E8A-4147-A177-3AD203B41FA5}">
                      <a16:colId xmlns:a16="http://schemas.microsoft.com/office/drawing/2014/main" val="20004"/>
                    </a:ext>
                  </a:extLst>
                </a:gridCol>
                <a:gridCol w="1044893">
                  <a:extLst>
                    <a:ext uri="{9D8B030D-6E8A-4147-A177-3AD203B41FA5}">
                      <a16:colId xmlns:a16="http://schemas.microsoft.com/office/drawing/2014/main" val="20005"/>
                    </a:ext>
                  </a:extLst>
                </a:gridCol>
              </a:tblGrid>
              <a:tr h="370840">
                <a:tc>
                  <a:txBody>
                    <a:bodyPr/>
                    <a:lstStyle/>
                    <a:p>
                      <a:r>
                        <a:rPr lang="de-CH" sz="1200" dirty="0" err="1"/>
                        <a:t>Amount</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a:t>Unit</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err="1"/>
                        <a:t>Substance</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err="1"/>
                        <a:t>Characteriz-ation</a:t>
                      </a:r>
                      <a:r>
                        <a:rPr lang="de-CH" sz="1200" dirty="0"/>
                        <a:t> </a:t>
                      </a:r>
                      <a:r>
                        <a:rPr lang="de-CH" sz="1200" dirty="0" err="1"/>
                        <a:t>factor</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a:t>Unit</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200" dirty="0" err="1"/>
                        <a:t>Acidification</a:t>
                      </a:r>
                      <a:r>
                        <a:rPr lang="de-CH" sz="1200" dirty="0"/>
                        <a:t> </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CH" sz="1200" dirty="0"/>
                        <a:t>100</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a:t>l</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err="1"/>
                        <a:t>crude</a:t>
                      </a:r>
                      <a:r>
                        <a:rPr lang="de-CH" sz="1200" baseline="0" dirty="0"/>
                        <a:t> </a:t>
                      </a:r>
                      <a:r>
                        <a:rPr lang="de-CH" sz="1200" baseline="0" dirty="0" err="1"/>
                        <a:t>oil</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a:t>-</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dirty="0"/>
                        <a:t>kg-SO2-eq.</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CH" sz="1200" b="1" dirty="0">
                          <a:latin typeface="Calibri" panose="020F0502020204030204" pitchFamily="34" charset="0"/>
                        </a:rPr>
                        <a:t>-</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de-CH" sz="1200" dirty="0"/>
                        <a:t>120</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de-CH" sz="1200" dirty="0"/>
                        <a:t>kg</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CO2</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t>kg-SO2-eq.</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b="1" dirty="0">
                          <a:latin typeface="Calibri" panose="020F0502020204030204" pitchFamily="34" charset="0"/>
                        </a:rPr>
                        <a:t>-</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de-CH" sz="1200" dirty="0"/>
                        <a:t>14</a:t>
                      </a:r>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de-CH" sz="1200" dirty="0"/>
                        <a:t>kg</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SO2</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dirty="0"/>
                        <a:t>1</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t>kg-SO2-eq.</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CH" sz="1200" b="1" dirty="0">
                          <a:latin typeface="Calibri" panose="020F0502020204030204" pitchFamily="34" charset="0"/>
                        </a:rPr>
                        <a:t>14</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nl-NL" sz="12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t>Total</a:t>
                      </a:r>
                      <a:endParaRPr lang="nl-NL" sz="12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e-CH" sz="1200" b="1" dirty="0">
                          <a:latin typeface="Calibri" panose="020F0502020204030204" pitchFamily="34" charset="0"/>
                        </a:rPr>
                        <a:t>14</a:t>
                      </a:r>
                      <a:endParaRPr lang="nl-NL" sz="12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0" name="Group 19"/>
          <p:cNvGrpSpPr/>
          <p:nvPr/>
        </p:nvGrpSpPr>
        <p:grpSpPr>
          <a:xfrm>
            <a:off x="356634" y="1718934"/>
            <a:ext cx="1821382" cy="1994172"/>
            <a:chOff x="179511" y="2814480"/>
            <a:chExt cx="2115865" cy="2353745"/>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2814480"/>
              <a:ext cx="2115865" cy="212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47542" y="4798893"/>
              <a:ext cx="1704177" cy="369332"/>
            </a:xfrm>
            <a:prstGeom prst="rect">
              <a:avLst/>
            </a:prstGeom>
            <a:noFill/>
          </p:spPr>
          <p:txBody>
            <a:bodyPr wrap="square" rtlCol="0">
              <a:spAutoFit/>
            </a:bodyPr>
            <a:lstStyle/>
            <a:p>
              <a:pPr algn="ctr"/>
              <a:r>
                <a:rPr lang="en-US" dirty="0">
                  <a:latin typeface="Calibri" panose="020F0502020204030204" pitchFamily="34" charset="0"/>
                </a:rPr>
                <a:t>Global warming</a:t>
              </a:r>
              <a:endParaRPr lang="nl-NL" dirty="0">
                <a:latin typeface="Calibri" panose="020F0502020204030204" pitchFamily="34" charset="0"/>
              </a:endParaRPr>
            </a:p>
          </p:txBody>
        </p:sp>
      </p:grpSp>
      <p:grpSp>
        <p:nvGrpSpPr>
          <p:cNvPr id="14" name="Group 13"/>
          <p:cNvGrpSpPr/>
          <p:nvPr/>
        </p:nvGrpSpPr>
        <p:grpSpPr>
          <a:xfrm>
            <a:off x="501279" y="4018439"/>
            <a:ext cx="1571057" cy="1880220"/>
            <a:chOff x="6736904" y="2880738"/>
            <a:chExt cx="2005375" cy="2387043"/>
          </a:xfrm>
        </p:grpSpPr>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904" y="2880738"/>
              <a:ext cx="2005375" cy="199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758505" y="4798894"/>
              <a:ext cx="1850940" cy="468887"/>
            </a:xfrm>
            <a:prstGeom prst="rect">
              <a:avLst/>
            </a:prstGeom>
            <a:noFill/>
          </p:spPr>
          <p:txBody>
            <a:bodyPr wrap="square" rtlCol="0">
              <a:spAutoFit/>
            </a:bodyPr>
            <a:lstStyle/>
            <a:p>
              <a:pPr algn="ctr"/>
              <a:r>
                <a:rPr lang="en-US" dirty="0">
                  <a:latin typeface="Calibri" panose="020F0502020204030204" pitchFamily="34" charset="0"/>
                </a:rPr>
                <a:t>Acidification</a:t>
              </a:r>
              <a:endParaRPr lang="nl-NL" dirty="0">
                <a:latin typeface="Calibri" panose="020F0502020204030204" pitchFamily="34" charset="0"/>
              </a:endParaRPr>
            </a:p>
          </p:txBody>
        </p:sp>
      </p:grpSp>
      <p:sp>
        <p:nvSpPr>
          <p:cNvPr id="2" name="Slide Number Placeholder 1"/>
          <p:cNvSpPr>
            <a:spLocks noGrp="1"/>
          </p:cNvSpPr>
          <p:nvPr>
            <p:ph type="sldNum" sz="quarter" idx="4"/>
          </p:nvPr>
        </p:nvSpPr>
        <p:spPr/>
        <p:txBody>
          <a:bodyPr/>
          <a:lstStyle/>
          <a:p>
            <a:pPr fontAlgn="base">
              <a:spcBef>
                <a:spcPct val="0"/>
              </a:spcBef>
              <a:spcAft>
                <a:spcPct val="0"/>
              </a:spcAft>
              <a:defRPr/>
            </a:pPr>
            <a:fld id="{127A8A09-C78A-45C4-ACC7-7FAC183D36ED}" type="slidenum">
              <a:rPr lang="en-US" smtClean="0">
                <a:solidFill>
                  <a:srgbClr val="000000"/>
                </a:solidFill>
              </a:rPr>
              <a:pPr fontAlgn="base">
                <a:spcBef>
                  <a:spcPct val="0"/>
                </a:spcBef>
                <a:spcAft>
                  <a:spcPct val="0"/>
                </a:spcAft>
                <a:defRPr/>
              </a:pPr>
              <a:t>6</a:t>
            </a:fld>
            <a:endParaRPr lang="en-US" dirty="0">
              <a:solidFill>
                <a:srgbClr val="000000"/>
              </a:solidFill>
            </a:endParaRPr>
          </a:p>
        </p:txBody>
      </p:sp>
      <p:pic>
        <p:nvPicPr>
          <p:cNvPr id="12" name="Picture 9">
            <a:extLst>
              <a:ext uri="{FF2B5EF4-FFF2-40B4-BE49-F238E27FC236}">
                <a16:creationId xmlns:a16="http://schemas.microsoft.com/office/drawing/2014/main" id="{5EAD7FEB-E9B9-46C4-94F1-13821D07D2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13" name="Bild 9">
            <a:extLst>
              <a:ext uri="{FF2B5EF4-FFF2-40B4-BE49-F238E27FC236}">
                <a16:creationId xmlns:a16="http://schemas.microsoft.com/office/drawing/2014/main" id="{FDD90701-B46B-4C24-A619-5A2F78F866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17" name="Picture 10">
            <a:extLst>
              <a:ext uri="{FF2B5EF4-FFF2-40B4-BE49-F238E27FC236}">
                <a16:creationId xmlns:a16="http://schemas.microsoft.com/office/drawing/2014/main" id="{1BEB2854-07D4-428C-ACD0-0BEA32AB75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18" name="Bild 9" descr="Screen Shot 2017-11-02 at 12.44.16.png">
            <a:extLst>
              <a:ext uri="{FF2B5EF4-FFF2-40B4-BE49-F238E27FC236}">
                <a16:creationId xmlns:a16="http://schemas.microsoft.com/office/drawing/2014/main" id="{568C3FA7-B2DA-49E5-963E-FE14801612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9" name="Title 1">
            <a:extLst>
              <a:ext uri="{FF2B5EF4-FFF2-40B4-BE49-F238E27FC236}">
                <a16:creationId xmlns:a16="http://schemas.microsoft.com/office/drawing/2014/main" id="{4C0F0570-4FB5-4298-99C8-BF41D8ACCEA6}"/>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de-CH" sz="2800" b="0" kern="0" dirty="0">
                <a:solidFill>
                  <a:schemeClr val="tx1"/>
                </a:solidFill>
                <a:latin typeface="Calibri Light" panose="020F0302020204030204" pitchFamily="34" charset="0"/>
                <a:cs typeface="Calibri Light" panose="020F0302020204030204" pitchFamily="34" charset="0"/>
              </a:rPr>
              <a:t>Life </a:t>
            </a:r>
            <a:r>
              <a:rPr lang="de-CH" sz="2800" b="0" kern="0" dirty="0" err="1">
                <a:solidFill>
                  <a:schemeClr val="tx1"/>
                </a:solidFill>
                <a:latin typeface="Calibri Light" panose="020F0302020204030204" pitchFamily="34" charset="0"/>
                <a:cs typeface="Calibri Light" panose="020F0302020204030204" pitchFamily="34" charset="0"/>
              </a:rPr>
              <a:t>cycle</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inventory</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the</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flows</a:t>
            </a:r>
            <a:r>
              <a:rPr lang="de-CH" sz="2800" b="0" kern="0" dirty="0">
                <a:solidFill>
                  <a:schemeClr val="tx1"/>
                </a:solidFill>
                <a:latin typeface="Calibri Light" panose="020F0302020204030204" pitchFamily="34" charset="0"/>
                <a:cs typeface="Calibri Light" panose="020F0302020204030204" pitchFamily="34" charset="0"/>
              </a:rPr>
              <a:t> to and from </a:t>
            </a:r>
            <a:r>
              <a:rPr lang="de-CH" sz="2800" b="0" kern="0" dirty="0" err="1">
                <a:solidFill>
                  <a:schemeClr val="tx1"/>
                </a:solidFill>
                <a:latin typeface="Calibri Light" panose="020F0302020204030204" pitchFamily="34" charset="0"/>
                <a:cs typeface="Calibri Light" panose="020F0302020204030204" pitchFamily="34" charset="0"/>
              </a:rPr>
              <a:t>the</a:t>
            </a:r>
            <a:r>
              <a:rPr lang="de-CH" sz="2800" b="0" kern="0" dirty="0">
                <a:solidFill>
                  <a:schemeClr val="tx1"/>
                </a:solidFill>
                <a:latin typeface="Calibri Light" panose="020F0302020204030204" pitchFamily="34" charset="0"/>
                <a:cs typeface="Calibri Light" panose="020F0302020204030204" pitchFamily="34" charset="0"/>
              </a:rPr>
              <a:t> </a:t>
            </a:r>
            <a:r>
              <a:rPr lang="de-CH" sz="2800" b="0" kern="0" dirty="0" err="1">
                <a:solidFill>
                  <a:schemeClr val="tx1"/>
                </a:solidFill>
                <a:latin typeface="Calibri Light" panose="020F0302020204030204" pitchFamily="34" charset="0"/>
                <a:cs typeface="Calibri Light" panose="020F0302020204030204" pitchFamily="34" charset="0"/>
              </a:rPr>
              <a:t>environment</a:t>
            </a:r>
            <a:endParaRPr lang="nl-NL" sz="2800" b="0" kern="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1074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7</a:t>
            </a:fld>
            <a:endParaRPr lang="en-US">
              <a:solidFill>
                <a:srgbClr val="000000"/>
              </a:solidFill>
            </a:endParaRPr>
          </a:p>
        </p:txBody>
      </p:sp>
      <p:pic>
        <p:nvPicPr>
          <p:cNvPr id="4" name="Picture 9">
            <a:extLst>
              <a:ext uri="{FF2B5EF4-FFF2-40B4-BE49-F238E27FC236}">
                <a16:creationId xmlns:a16="http://schemas.microsoft.com/office/drawing/2014/main" id="{2AD2AAA8-4BDB-46C4-8EA5-38B51BB881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5" name="Bild 9">
            <a:extLst>
              <a:ext uri="{FF2B5EF4-FFF2-40B4-BE49-F238E27FC236}">
                <a16:creationId xmlns:a16="http://schemas.microsoft.com/office/drawing/2014/main" id="{2B6EF0D8-2169-4931-B12A-42E0E3C249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6" name="Picture 10">
            <a:extLst>
              <a:ext uri="{FF2B5EF4-FFF2-40B4-BE49-F238E27FC236}">
                <a16:creationId xmlns:a16="http://schemas.microsoft.com/office/drawing/2014/main" id="{B0D43585-D785-4779-8E3C-D315D1D5D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7" name="Bild 9" descr="Screen Shot 2017-11-02 at 12.44.16.png">
            <a:extLst>
              <a:ext uri="{FF2B5EF4-FFF2-40B4-BE49-F238E27FC236}">
                <a16:creationId xmlns:a16="http://schemas.microsoft.com/office/drawing/2014/main" id="{A4272013-579A-4D42-AEED-A706D42F6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8" name="Title 1">
            <a:extLst>
              <a:ext uri="{FF2B5EF4-FFF2-40B4-BE49-F238E27FC236}">
                <a16:creationId xmlns:a16="http://schemas.microsoft.com/office/drawing/2014/main" id="{70675720-40BF-4246-867D-A2297CB452D5}"/>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sz="2800" b="0" kern="0" dirty="0">
                <a:solidFill>
                  <a:schemeClr val="tx1"/>
                </a:solidFill>
                <a:latin typeface="Calibri Light" panose="020F0302020204030204" pitchFamily="34" charset="0"/>
                <a:cs typeface="Calibri Light" panose="020F0302020204030204" pitchFamily="34" charset="0"/>
              </a:rPr>
              <a:t>Process tree/flow diagram: NdFeB magnets</a:t>
            </a:r>
          </a:p>
        </p:txBody>
      </p:sp>
    </p:spTree>
    <p:extLst>
      <p:ext uri="{BB962C8B-B14F-4D97-AF65-F5344CB8AC3E}">
        <p14:creationId xmlns:p14="http://schemas.microsoft.com/office/powerpoint/2010/main" val="402487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3" y="5455231"/>
            <a:ext cx="3429000" cy="369332"/>
          </a:xfrm>
          <a:prstGeom prst="rect">
            <a:avLst/>
          </a:prstGeom>
          <a:noFill/>
        </p:spPr>
        <p:txBody>
          <a:bodyPr wrap="square" rtlCol="0">
            <a:spAutoFit/>
          </a:bodyPr>
          <a:lstStyle/>
          <a:p>
            <a:r>
              <a:rPr lang="en-US" dirty="0"/>
              <a:t>ndfebmagnet.net</a:t>
            </a:r>
            <a:endParaRPr lang="nl-NL"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323730"/>
            <a:ext cx="4520835" cy="461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38D1831-97A4-43F3-B918-9AFEEC725B75}" type="slidenum">
              <a:rPr lang="en-US" smtClean="0">
                <a:solidFill>
                  <a:srgbClr val="000000"/>
                </a:solidFill>
              </a:rPr>
              <a:pPr>
                <a:defRPr/>
              </a:pPr>
              <a:t>8</a:t>
            </a:fld>
            <a:endParaRPr lang="en-US">
              <a:solidFill>
                <a:srgbClr val="000000"/>
              </a:solidFill>
            </a:endParaRPr>
          </a:p>
        </p:txBody>
      </p:sp>
      <p:pic>
        <p:nvPicPr>
          <p:cNvPr id="6" name="Picture 9">
            <a:extLst>
              <a:ext uri="{FF2B5EF4-FFF2-40B4-BE49-F238E27FC236}">
                <a16:creationId xmlns:a16="http://schemas.microsoft.com/office/drawing/2014/main" id="{E280F233-F6E8-45D3-8FBD-7374E7473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8" name="Bild 9">
            <a:extLst>
              <a:ext uri="{FF2B5EF4-FFF2-40B4-BE49-F238E27FC236}">
                <a16:creationId xmlns:a16="http://schemas.microsoft.com/office/drawing/2014/main" id="{A595A218-ABC5-44B6-9BE8-20C416716B9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9" name="Picture 10">
            <a:extLst>
              <a:ext uri="{FF2B5EF4-FFF2-40B4-BE49-F238E27FC236}">
                <a16:creationId xmlns:a16="http://schemas.microsoft.com/office/drawing/2014/main" id="{A6BFD7AD-331E-4CE8-83B2-FD6D577FAE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11" name="Bild 9" descr="Screen Shot 2017-11-02 at 12.44.16.png">
            <a:extLst>
              <a:ext uri="{FF2B5EF4-FFF2-40B4-BE49-F238E27FC236}">
                <a16:creationId xmlns:a16="http://schemas.microsoft.com/office/drawing/2014/main" id="{9A1B198D-897F-4EEC-8E14-F9E6DF559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12" name="Title 1">
            <a:extLst>
              <a:ext uri="{FF2B5EF4-FFF2-40B4-BE49-F238E27FC236}">
                <a16:creationId xmlns:a16="http://schemas.microsoft.com/office/drawing/2014/main" id="{D54654DD-38D4-4B41-B537-9D7F298BD7D7}"/>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sz="2800" b="0" kern="0" dirty="0">
                <a:solidFill>
                  <a:schemeClr val="tx1"/>
                </a:solidFill>
                <a:latin typeface="Calibri Light" panose="020F0302020204030204" pitchFamily="34" charset="0"/>
                <a:cs typeface="Calibri Light" panose="020F0302020204030204" pitchFamily="34" charset="0"/>
              </a:rPr>
              <a:t>Process tree/flow diagram: NdFeB magnets</a:t>
            </a:r>
          </a:p>
        </p:txBody>
      </p:sp>
    </p:spTree>
    <p:extLst>
      <p:ext uri="{BB962C8B-B14F-4D97-AF65-F5344CB8AC3E}">
        <p14:creationId xmlns:p14="http://schemas.microsoft.com/office/powerpoint/2010/main" val="417202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027488" y="3740150"/>
            <a:ext cx="906462" cy="661988"/>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Assembly</a:t>
            </a:r>
          </a:p>
        </p:txBody>
      </p:sp>
      <p:sp>
        <p:nvSpPr>
          <p:cNvPr id="33796" name="Rectangle 4"/>
          <p:cNvSpPr>
            <a:spLocks noChangeArrowheads="1"/>
          </p:cNvSpPr>
          <p:nvPr/>
        </p:nvSpPr>
        <p:spPr bwMode="auto">
          <a:xfrm>
            <a:off x="2620963" y="1998378"/>
            <a:ext cx="690130" cy="447959"/>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Energy B</a:t>
            </a:r>
          </a:p>
        </p:txBody>
      </p:sp>
      <p:sp>
        <p:nvSpPr>
          <p:cNvPr id="33797" name="Rectangle 5"/>
          <p:cNvSpPr>
            <a:spLocks noChangeArrowheads="1"/>
          </p:cNvSpPr>
          <p:nvPr/>
        </p:nvSpPr>
        <p:spPr bwMode="auto">
          <a:xfrm>
            <a:off x="5335588" y="2000250"/>
            <a:ext cx="804862"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Raw material D</a:t>
            </a:r>
          </a:p>
        </p:txBody>
      </p:sp>
      <p:sp>
        <p:nvSpPr>
          <p:cNvPr id="33798" name="Rectangle 6"/>
          <p:cNvSpPr>
            <a:spLocks noChangeArrowheads="1"/>
          </p:cNvSpPr>
          <p:nvPr/>
        </p:nvSpPr>
        <p:spPr bwMode="auto">
          <a:xfrm>
            <a:off x="4430713" y="2082800"/>
            <a:ext cx="806450"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Ancillary material A</a:t>
            </a:r>
          </a:p>
        </p:txBody>
      </p:sp>
      <p:sp>
        <p:nvSpPr>
          <p:cNvPr id="33799" name="Rectangle 7"/>
          <p:cNvSpPr>
            <a:spLocks noChangeArrowheads="1"/>
          </p:cNvSpPr>
          <p:nvPr/>
        </p:nvSpPr>
        <p:spPr bwMode="auto">
          <a:xfrm>
            <a:off x="6038850" y="2746375"/>
            <a:ext cx="804863" cy="661988"/>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Raw material C</a:t>
            </a:r>
          </a:p>
        </p:txBody>
      </p:sp>
      <p:sp>
        <p:nvSpPr>
          <p:cNvPr id="33800" name="Rectangle 8"/>
          <p:cNvSpPr>
            <a:spLocks noChangeArrowheads="1"/>
          </p:cNvSpPr>
          <p:nvPr/>
        </p:nvSpPr>
        <p:spPr bwMode="auto">
          <a:xfrm>
            <a:off x="2317750" y="2497138"/>
            <a:ext cx="804863"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Ancillary material F</a:t>
            </a:r>
          </a:p>
        </p:txBody>
      </p:sp>
      <p:sp>
        <p:nvSpPr>
          <p:cNvPr id="33801" name="Rectangle 9"/>
          <p:cNvSpPr>
            <a:spLocks noChangeArrowheads="1"/>
          </p:cNvSpPr>
          <p:nvPr/>
        </p:nvSpPr>
        <p:spPr bwMode="auto">
          <a:xfrm>
            <a:off x="2921000" y="3573463"/>
            <a:ext cx="804863"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Water</a:t>
            </a:r>
          </a:p>
        </p:txBody>
      </p:sp>
      <p:sp>
        <p:nvSpPr>
          <p:cNvPr id="33802" name="Rectangle 10"/>
          <p:cNvSpPr>
            <a:spLocks noChangeArrowheads="1"/>
          </p:cNvSpPr>
          <p:nvPr/>
        </p:nvSpPr>
        <p:spPr bwMode="auto">
          <a:xfrm>
            <a:off x="4832350" y="2994025"/>
            <a:ext cx="804863" cy="663575"/>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Compon-ent </a:t>
            </a:r>
          </a:p>
          <a:p>
            <a:pPr algn="ctr" eaLnBrk="0" hangingPunct="0"/>
            <a:r>
              <a:rPr lang="en-GB" sz="1200">
                <a:latin typeface="Times New Roman" pitchFamily="18" charset="0"/>
              </a:rPr>
              <a:t>B</a:t>
            </a:r>
          </a:p>
        </p:txBody>
      </p:sp>
      <p:sp>
        <p:nvSpPr>
          <p:cNvPr id="33803" name="Rectangle 11"/>
          <p:cNvSpPr>
            <a:spLocks noChangeArrowheads="1"/>
          </p:cNvSpPr>
          <p:nvPr/>
        </p:nvSpPr>
        <p:spPr bwMode="auto">
          <a:xfrm>
            <a:off x="3504768" y="1962988"/>
            <a:ext cx="824345" cy="451599"/>
          </a:xfrm>
          <a:prstGeom prst="rect">
            <a:avLst/>
          </a:prstGeom>
          <a:solidFill>
            <a:srgbClr val="C0C0C0"/>
          </a:solidFill>
          <a:ln w="9525">
            <a:solidFill>
              <a:srgbClr val="000000"/>
            </a:solidFill>
            <a:miter lim="800000"/>
            <a:headEnd/>
            <a:tailEnd/>
          </a:ln>
        </p:spPr>
        <p:txBody>
          <a:bodyPr/>
          <a:lstStyle/>
          <a:p>
            <a:pPr algn="ctr" eaLnBrk="0" hangingPunct="0"/>
            <a:r>
              <a:rPr lang="en-GB" sz="1200" dirty="0">
                <a:latin typeface="Times New Roman" pitchFamily="18" charset="0"/>
              </a:rPr>
              <a:t>Raw material E</a:t>
            </a:r>
          </a:p>
        </p:txBody>
      </p:sp>
      <p:sp>
        <p:nvSpPr>
          <p:cNvPr id="33804" name="Rectangle 12"/>
          <p:cNvSpPr>
            <a:spLocks noChangeArrowheads="1"/>
          </p:cNvSpPr>
          <p:nvPr/>
        </p:nvSpPr>
        <p:spPr bwMode="auto">
          <a:xfrm>
            <a:off x="3424238" y="2746375"/>
            <a:ext cx="812800" cy="661988"/>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Compon-ent A</a:t>
            </a:r>
          </a:p>
        </p:txBody>
      </p:sp>
      <p:sp>
        <p:nvSpPr>
          <p:cNvPr id="33805" name="Rectangle 13"/>
          <p:cNvSpPr>
            <a:spLocks noChangeArrowheads="1"/>
          </p:cNvSpPr>
          <p:nvPr/>
        </p:nvSpPr>
        <p:spPr bwMode="auto">
          <a:xfrm>
            <a:off x="5135563" y="3740150"/>
            <a:ext cx="803275" cy="661988"/>
          </a:xfrm>
          <a:prstGeom prst="rect">
            <a:avLst/>
          </a:prstGeom>
          <a:solidFill>
            <a:srgbClr val="C0C0C0"/>
          </a:solidFill>
          <a:ln w="9525">
            <a:solidFill>
              <a:srgbClr val="000000"/>
            </a:solidFill>
            <a:miter lim="800000"/>
            <a:headEnd/>
            <a:tailEnd/>
          </a:ln>
        </p:spPr>
        <p:txBody>
          <a:bodyPr/>
          <a:lstStyle/>
          <a:p>
            <a:pPr algn="ctr" eaLnBrk="0" hangingPunct="0"/>
            <a:r>
              <a:rPr lang="en-GB" sz="1200">
                <a:latin typeface="Times New Roman" pitchFamily="18" charset="0"/>
              </a:rPr>
              <a:t>Energy A</a:t>
            </a:r>
          </a:p>
        </p:txBody>
      </p:sp>
      <p:sp>
        <p:nvSpPr>
          <p:cNvPr id="33806" name="Rectangle 14"/>
          <p:cNvSpPr>
            <a:spLocks noChangeArrowheads="1"/>
          </p:cNvSpPr>
          <p:nvPr/>
        </p:nvSpPr>
        <p:spPr bwMode="auto">
          <a:xfrm>
            <a:off x="4027488" y="5478463"/>
            <a:ext cx="804862" cy="663575"/>
          </a:xfrm>
          <a:prstGeom prst="rect">
            <a:avLst/>
          </a:prstGeom>
          <a:solidFill>
            <a:srgbClr val="C0C0C0"/>
          </a:solidFill>
          <a:ln w="9525">
            <a:solidFill>
              <a:srgbClr val="000000"/>
            </a:solidFill>
            <a:miter lim="800000"/>
            <a:headEnd/>
            <a:tailEnd/>
          </a:ln>
        </p:spPr>
        <p:txBody>
          <a:bodyPr/>
          <a:lstStyle/>
          <a:p>
            <a:pPr algn="ctr" eaLnBrk="0" hangingPunct="0">
              <a:lnSpc>
                <a:spcPct val="96000"/>
              </a:lnSpc>
            </a:pPr>
            <a:r>
              <a:rPr lang="en-GB" sz="1200">
                <a:latin typeface="Times New Roman" pitchFamily="18" charset="0"/>
              </a:rPr>
              <a:t>Disposal</a:t>
            </a:r>
          </a:p>
        </p:txBody>
      </p:sp>
      <p:sp>
        <p:nvSpPr>
          <p:cNvPr id="33807" name="Rectangle 15"/>
          <p:cNvSpPr>
            <a:spLocks noChangeArrowheads="1"/>
          </p:cNvSpPr>
          <p:nvPr/>
        </p:nvSpPr>
        <p:spPr bwMode="auto">
          <a:xfrm>
            <a:off x="4027488" y="4567238"/>
            <a:ext cx="804862" cy="663575"/>
          </a:xfrm>
          <a:prstGeom prst="rect">
            <a:avLst/>
          </a:prstGeom>
          <a:solidFill>
            <a:srgbClr val="C0C0C0"/>
          </a:solidFill>
          <a:ln w="9525">
            <a:solidFill>
              <a:srgbClr val="000000"/>
            </a:solidFill>
            <a:miter lim="800000"/>
            <a:headEnd/>
            <a:tailEnd/>
          </a:ln>
        </p:spPr>
        <p:txBody>
          <a:bodyPr/>
          <a:lstStyle/>
          <a:p>
            <a:pPr algn="ctr" eaLnBrk="0" hangingPunct="0">
              <a:lnSpc>
                <a:spcPct val="96000"/>
              </a:lnSpc>
            </a:pPr>
            <a:r>
              <a:rPr lang="en-GB" sz="1200">
                <a:latin typeface="Times New Roman" pitchFamily="18" charset="0"/>
              </a:rPr>
              <a:t>Use</a:t>
            </a:r>
          </a:p>
        </p:txBody>
      </p:sp>
      <p:sp>
        <p:nvSpPr>
          <p:cNvPr id="33808" name="Line 16"/>
          <p:cNvSpPr>
            <a:spLocks noChangeShapeType="1"/>
          </p:cNvSpPr>
          <p:nvPr/>
        </p:nvSpPr>
        <p:spPr bwMode="auto">
          <a:xfrm>
            <a:off x="3224213" y="2414588"/>
            <a:ext cx="300037" cy="3317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9" name="Line 17"/>
          <p:cNvSpPr>
            <a:spLocks noChangeShapeType="1"/>
          </p:cNvSpPr>
          <p:nvPr/>
        </p:nvSpPr>
        <p:spPr bwMode="auto">
          <a:xfrm>
            <a:off x="3725863" y="2414588"/>
            <a:ext cx="101600" cy="3317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0" name="Line 18"/>
          <p:cNvSpPr>
            <a:spLocks noChangeShapeType="1"/>
          </p:cNvSpPr>
          <p:nvPr/>
        </p:nvSpPr>
        <p:spPr bwMode="auto">
          <a:xfrm>
            <a:off x="3122613" y="2828925"/>
            <a:ext cx="301625" cy="82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1" name="Line 19"/>
          <p:cNvSpPr>
            <a:spLocks noChangeShapeType="1"/>
          </p:cNvSpPr>
          <p:nvPr/>
        </p:nvSpPr>
        <p:spPr bwMode="auto">
          <a:xfrm>
            <a:off x="3725863" y="3905250"/>
            <a:ext cx="301625" cy="165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2" name="Line 20"/>
          <p:cNvSpPr>
            <a:spLocks noChangeShapeType="1"/>
          </p:cNvSpPr>
          <p:nvPr/>
        </p:nvSpPr>
        <p:spPr bwMode="auto">
          <a:xfrm>
            <a:off x="4027488" y="3408363"/>
            <a:ext cx="101600" cy="3317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3" name="Line 21"/>
          <p:cNvSpPr>
            <a:spLocks noChangeShapeType="1"/>
          </p:cNvSpPr>
          <p:nvPr/>
        </p:nvSpPr>
        <p:spPr bwMode="auto">
          <a:xfrm>
            <a:off x="4933950" y="2746375"/>
            <a:ext cx="201613" cy="247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4" name="Line 22"/>
          <p:cNvSpPr>
            <a:spLocks noChangeShapeType="1"/>
          </p:cNvSpPr>
          <p:nvPr/>
        </p:nvSpPr>
        <p:spPr bwMode="auto">
          <a:xfrm flipH="1">
            <a:off x="5637213" y="2663825"/>
            <a:ext cx="101600" cy="330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5" name="Line 23"/>
          <p:cNvSpPr>
            <a:spLocks noChangeShapeType="1"/>
          </p:cNvSpPr>
          <p:nvPr/>
        </p:nvSpPr>
        <p:spPr bwMode="auto">
          <a:xfrm flipH="1">
            <a:off x="5637213" y="2994025"/>
            <a:ext cx="401637" cy="3317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6" name="Line 24"/>
          <p:cNvSpPr>
            <a:spLocks noChangeShapeType="1"/>
          </p:cNvSpPr>
          <p:nvPr/>
        </p:nvSpPr>
        <p:spPr bwMode="auto">
          <a:xfrm flipH="1">
            <a:off x="4933950" y="3657600"/>
            <a:ext cx="100013" cy="82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7" name="Line 25"/>
          <p:cNvSpPr>
            <a:spLocks noChangeShapeType="1"/>
          </p:cNvSpPr>
          <p:nvPr/>
        </p:nvSpPr>
        <p:spPr bwMode="auto">
          <a:xfrm flipH="1">
            <a:off x="4933950" y="4154488"/>
            <a:ext cx="201613" cy="82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8" name="Line 26"/>
          <p:cNvSpPr>
            <a:spLocks noChangeShapeType="1"/>
          </p:cNvSpPr>
          <p:nvPr/>
        </p:nvSpPr>
        <p:spPr bwMode="auto">
          <a:xfrm>
            <a:off x="4430713" y="4402138"/>
            <a:ext cx="0" cy="165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9" name="Line 27"/>
          <p:cNvSpPr>
            <a:spLocks noChangeShapeType="1"/>
          </p:cNvSpPr>
          <p:nvPr/>
        </p:nvSpPr>
        <p:spPr bwMode="auto">
          <a:xfrm>
            <a:off x="4430713" y="5230813"/>
            <a:ext cx="0" cy="247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 name="TextBox 30"/>
          <p:cNvSpPr txBox="1"/>
          <p:nvPr/>
        </p:nvSpPr>
        <p:spPr>
          <a:xfrm>
            <a:off x="0" y="5478463"/>
            <a:ext cx="3429000" cy="369332"/>
          </a:xfrm>
          <a:prstGeom prst="rect">
            <a:avLst/>
          </a:prstGeom>
          <a:noFill/>
        </p:spPr>
        <p:txBody>
          <a:bodyPr wrap="square" rtlCol="0">
            <a:spAutoFit/>
          </a:bodyPr>
          <a:lstStyle/>
          <a:p>
            <a:r>
              <a:rPr lang="en-US" dirty="0"/>
              <a:t>Suh, 2009</a:t>
            </a:r>
            <a:endParaRPr lang="nl-NL" dirty="0"/>
          </a:p>
        </p:txBody>
      </p:sp>
      <p:sp>
        <p:nvSpPr>
          <p:cNvPr id="2" name="Slide Number Placeholder 1"/>
          <p:cNvSpPr>
            <a:spLocks noGrp="1"/>
          </p:cNvSpPr>
          <p:nvPr>
            <p:ph type="sldNum" sz="quarter" idx="12"/>
          </p:nvPr>
        </p:nvSpPr>
        <p:spPr/>
        <p:txBody>
          <a:bodyPr/>
          <a:lstStyle/>
          <a:p>
            <a:pPr>
              <a:defRPr/>
            </a:pPr>
            <a:fld id="{D38D1831-97A4-43F3-B918-9AFEEC725B75}" type="slidenum">
              <a:rPr lang="en-US" smtClean="0"/>
              <a:pPr>
                <a:defRPr/>
              </a:pPr>
              <a:t>9</a:t>
            </a:fld>
            <a:endParaRPr lang="en-US"/>
          </a:p>
        </p:txBody>
      </p:sp>
      <p:pic>
        <p:nvPicPr>
          <p:cNvPr id="30" name="Picture 9">
            <a:extLst>
              <a:ext uri="{FF2B5EF4-FFF2-40B4-BE49-F238E27FC236}">
                <a16:creationId xmlns:a16="http://schemas.microsoft.com/office/drawing/2014/main" id="{31FE3947-EF25-48E1-AEFC-2C33E4DD0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64082"/>
            <a:ext cx="1450069" cy="492117"/>
          </a:xfrm>
          <a:prstGeom prst="rect">
            <a:avLst/>
          </a:prstGeom>
        </p:spPr>
      </p:pic>
      <p:pic>
        <p:nvPicPr>
          <p:cNvPr id="32" name="Bild 9">
            <a:extLst>
              <a:ext uri="{FF2B5EF4-FFF2-40B4-BE49-F238E27FC236}">
                <a16:creationId xmlns:a16="http://schemas.microsoft.com/office/drawing/2014/main" id="{E427AF30-3542-4991-A6F2-E94C28B2DD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267"/>
            <a:ext cx="9144000" cy="694326"/>
          </a:xfrm>
          <a:prstGeom prst="rect">
            <a:avLst/>
          </a:prstGeom>
        </p:spPr>
      </p:pic>
      <p:pic>
        <p:nvPicPr>
          <p:cNvPr id="33" name="Picture 10">
            <a:extLst>
              <a:ext uri="{FF2B5EF4-FFF2-40B4-BE49-F238E27FC236}">
                <a16:creationId xmlns:a16="http://schemas.microsoft.com/office/drawing/2014/main" id="{5B3E114C-FA54-475D-93D1-F2495A23E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70" y="6012612"/>
            <a:ext cx="5425559" cy="488398"/>
          </a:xfrm>
          <a:prstGeom prst="rect">
            <a:avLst/>
          </a:prstGeom>
        </p:spPr>
      </p:pic>
      <p:pic>
        <p:nvPicPr>
          <p:cNvPr id="34" name="Bild 9" descr="Screen Shot 2017-11-02 at 12.44.16.png">
            <a:extLst>
              <a:ext uri="{FF2B5EF4-FFF2-40B4-BE49-F238E27FC236}">
                <a16:creationId xmlns:a16="http://schemas.microsoft.com/office/drawing/2014/main" id="{CFD9B15F-DF07-4C5D-B39D-0096F65AA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983459"/>
          </a:xfrm>
          <a:prstGeom prst="rect">
            <a:avLst/>
          </a:prstGeom>
        </p:spPr>
      </p:pic>
      <p:sp>
        <p:nvSpPr>
          <p:cNvPr id="35" name="Title 1">
            <a:extLst>
              <a:ext uri="{FF2B5EF4-FFF2-40B4-BE49-F238E27FC236}">
                <a16:creationId xmlns:a16="http://schemas.microsoft.com/office/drawing/2014/main" id="{14D99EFE-FEDB-4492-8BAE-2E09028D58C5}"/>
              </a:ext>
            </a:extLst>
          </p:cNvPr>
          <p:cNvSpPr txBox="1">
            <a:spLocks/>
          </p:cNvSpPr>
          <p:nvPr/>
        </p:nvSpPr>
        <p:spPr bwMode="auto">
          <a:xfrm>
            <a:off x="0" y="175021"/>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C2577"/>
                </a:solidFill>
                <a:latin typeface="Calibri" panose="020F0502020204030204" pitchFamily="34" charset="0"/>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a:lstStyle>
          <a:p>
            <a:r>
              <a:rPr lang="nl-NL" sz="2800" b="0" kern="0" dirty="0">
                <a:solidFill>
                  <a:schemeClr val="tx1"/>
                </a:solidFill>
                <a:latin typeface="Calibri Light" panose="020F0302020204030204" pitchFamily="34" charset="0"/>
                <a:cs typeface="Calibri Light" panose="020F0302020204030204" pitchFamily="34" charset="0"/>
              </a:rPr>
              <a:t>Process tree/flow diagram: system boundaries and cut-off</a:t>
            </a:r>
          </a:p>
        </p:txBody>
      </p:sp>
    </p:spTree>
    <p:extLst>
      <p:ext uri="{BB962C8B-B14F-4D97-AF65-F5344CB8AC3E}">
        <p14:creationId xmlns:p14="http://schemas.microsoft.com/office/powerpoint/2010/main" val="303536714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L presentatiesjabloon_wit_en">
  <a:themeElements>
    <a:clrScheme name="LEI sjabloon 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I sjabloon 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LEI sjabloon 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I sjabloon 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I sjabloon 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I sjabloon 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I sjabloon 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I sjabloon 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I sjabloon 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I sjabloon 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I sjabloon 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I sjabloon 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I sjabloon 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I sjabloon 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On-screen Show (4:3)</PresentationFormat>
  <Paragraphs>213</Paragraphs>
  <Slides>21</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Calibri Light</vt:lpstr>
      <vt:lpstr>Minion</vt:lpstr>
      <vt:lpstr>Quicksand</vt:lpstr>
      <vt:lpstr>Quicksand Regular</vt:lpstr>
      <vt:lpstr>Times New Roman</vt:lpstr>
      <vt:lpstr>Wingdings</vt:lpstr>
      <vt:lpstr>Default Design</vt:lpstr>
      <vt:lpstr>Office-Design</vt:lpstr>
      <vt:lpstr>UL presentatiesjabloon_wit_en</vt:lpstr>
      <vt:lpstr>1_Office-Design</vt:lpstr>
      <vt:lpstr>PowerPoint Presentation</vt:lpstr>
      <vt:lpstr>Electricity from fuel oil</vt:lpstr>
      <vt:lpstr>Electricity from fuel 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Assessment</vt:lpstr>
      <vt:lpstr>PowerPoint Presentation</vt:lpstr>
      <vt:lpstr>PowerPoint Presentation</vt:lpstr>
      <vt:lpstr>PowerPoint Presentation</vt:lpstr>
      <vt:lpstr>PowerPoint Presentation</vt:lpstr>
    </vt:vector>
  </TitlesOfParts>
  <Company>Universiteit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Cucurachi, S.</dc:creator>
  <cp:lastModifiedBy>Cucurachi, S.</cp:lastModifiedBy>
  <cp:revision>75</cp:revision>
  <dcterms:created xsi:type="dcterms:W3CDTF">2017-11-08T11:57:30Z</dcterms:created>
  <dcterms:modified xsi:type="dcterms:W3CDTF">2020-01-28T13:15:31Z</dcterms:modified>
</cp:coreProperties>
</file>