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0" r:id="rId1"/>
  </p:sldMasterIdLst>
  <p:notesMasterIdLst>
    <p:notesMasterId r:id="rId21"/>
  </p:notesMasterIdLst>
  <p:handoutMasterIdLst>
    <p:handoutMasterId r:id="rId22"/>
  </p:handoutMasterIdLst>
  <p:sldIdLst>
    <p:sldId id="695" r:id="rId2"/>
    <p:sldId id="696" r:id="rId3"/>
    <p:sldId id="697" r:id="rId4"/>
    <p:sldId id="698" r:id="rId5"/>
    <p:sldId id="699" r:id="rId6"/>
    <p:sldId id="700" r:id="rId7"/>
    <p:sldId id="701" r:id="rId8"/>
    <p:sldId id="702" r:id="rId9"/>
    <p:sldId id="703" r:id="rId10"/>
    <p:sldId id="704" r:id="rId11"/>
    <p:sldId id="705" r:id="rId12"/>
    <p:sldId id="706" r:id="rId13"/>
    <p:sldId id="707" r:id="rId14"/>
    <p:sldId id="708" r:id="rId15"/>
    <p:sldId id="709" r:id="rId16"/>
    <p:sldId id="710" r:id="rId17"/>
    <p:sldId id="711" r:id="rId18"/>
    <p:sldId id="718" r:id="rId19"/>
    <p:sldId id="360" r:id="rId20"/>
  </p:sldIdLst>
  <p:sldSz cx="9906000" cy="6858000" type="A4"/>
  <p:notesSz cx="6797675" cy="9926638"/>
  <p:embeddedFontLst>
    <p:embeddedFont>
      <p:font typeface="Bradley Hand ITC" panose="03070402050302030203" pitchFamily="66"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59ECB2D-E666-4E9E-90CB-2B71BB780713}">
          <p14:sldIdLst>
            <p14:sldId id="695"/>
            <p14:sldId id="696"/>
            <p14:sldId id="697"/>
            <p14:sldId id="698"/>
            <p14:sldId id="699"/>
            <p14:sldId id="700"/>
            <p14:sldId id="701"/>
            <p14:sldId id="702"/>
            <p14:sldId id="703"/>
            <p14:sldId id="704"/>
            <p14:sldId id="705"/>
            <p14:sldId id="706"/>
            <p14:sldId id="707"/>
            <p14:sldId id="708"/>
            <p14:sldId id="709"/>
            <p14:sldId id="710"/>
            <p14:sldId id="711"/>
            <p14:sldId id="718"/>
            <p14:sldId id="360"/>
          </p14:sldIdLst>
        </p14:section>
      </p14:sectionLst>
    </p:ext>
    <p:ext uri="{EFAFB233-063F-42B5-8137-9DF3F51BA10A}">
      <p15:sldGuideLst xmlns:p15="http://schemas.microsoft.com/office/powerpoint/2012/main">
        <p15:guide id="1" orient="horz" pos="528">
          <p15:clr>
            <a:srgbClr val="A4A3A4"/>
          </p15:clr>
        </p15:guide>
        <p15:guide id="2">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F0FFFF"/>
    <a:srgbClr val="000000"/>
    <a:srgbClr val="FFFF00"/>
    <a:srgbClr val="70A942"/>
    <a:srgbClr val="669900"/>
    <a:srgbClr val="CC0000"/>
    <a:srgbClr val="666633"/>
    <a:srgbClr val="EBFFEB"/>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8" autoAdjust="0"/>
    <p:restoredTop sz="46950" autoAdjust="0"/>
  </p:normalViewPr>
  <p:slideViewPr>
    <p:cSldViewPr snapToGrid="0" showGuides="1">
      <p:cViewPr varScale="1">
        <p:scale>
          <a:sx n="36" d="100"/>
          <a:sy n="36" d="100"/>
        </p:scale>
        <p:origin x="2562" y="48"/>
      </p:cViewPr>
      <p:guideLst>
        <p:guide orient="horz" pos="528"/>
        <p:guide/>
      </p:guideLst>
    </p:cSldViewPr>
  </p:slideViewPr>
  <p:outlineViewPr>
    <p:cViewPr>
      <p:scale>
        <a:sx n="33" d="100"/>
        <a:sy n="33" d="100"/>
      </p:scale>
      <p:origin x="0" y="-2442"/>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96" d="100"/>
          <a:sy n="96" d="100"/>
        </p:scale>
        <p:origin x="252" y="72"/>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laes.fredriksson\Desktop\Tablet-case\iPa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Global Sales, Electronic Devices</a:t>
            </a:r>
            <a:r>
              <a:rPr lang="en-GB" b="1" baseline="0"/>
              <a:t> (million units)</a:t>
            </a:r>
            <a:r>
              <a:rPr lang="en-GB" b="1"/>
              <a:t> </a:t>
            </a:r>
          </a:p>
        </c:rich>
      </c:tx>
      <c:layout>
        <c:manualLayout>
          <c:xMode val="edge"/>
          <c:yMode val="edge"/>
          <c:x val="0.15625"/>
          <c:y val="3.240740740740740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[iPad.xlsx]Sheet1!$B$19</c:f>
              <c:strCache>
                <c:ptCount val="1"/>
                <c:pt idx="0">
                  <c:v>Phones  (excl ultraphones)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[iPad.xlsx]Sheet1!$A$20:$A$23</c:f>
              <c:numCache>
                <c:formatCode>General</c:formatCode>
                <c:ptCount val="4"/>
                <c:pt idx="0">
                  <c:v>2013</c:v>
                </c:pt>
                <c:pt idx="1">
                  <c:v>2014</c:v>
                </c:pt>
                <c:pt idx="2">
                  <c:v>2015</c:v>
                </c:pt>
                <c:pt idx="3">
                  <c:v>2016</c:v>
                </c:pt>
              </c:numCache>
            </c:numRef>
          </c:cat>
          <c:val>
            <c:numRef>
              <c:f>[iPad.xlsx]Sheet1!$B$20:$B$23</c:f>
              <c:numCache>
                <c:formatCode>General</c:formatCode>
                <c:ptCount val="4"/>
                <c:pt idx="0">
                  <c:v>1807</c:v>
                </c:pt>
                <c:pt idx="1">
                  <c:v>1879</c:v>
                </c:pt>
                <c:pt idx="2">
                  <c:v>1917</c:v>
                </c:pt>
                <c:pt idx="3">
                  <c:v>1893</c:v>
                </c:pt>
              </c:numCache>
            </c:numRef>
          </c:val>
          <c:extLst>
            <c:ext xmlns:c16="http://schemas.microsoft.com/office/drawing/2014/chart" uri="{C3380CC4-5D6E-409C-BE32-E72D297353CC}">
              <c16:uniqueId val="{00000000-DA60-4BFF-AF1C-9CEE80EA0C8F}"/>
            </c:ext>
          </c:extLst>
        </c:ser>
        <c:ser>
          <c:idx val="1"/>
          <c:order val="1"/>
          <c:tx>
            <c:strRef>
              <c:f>[iPad.xlsx]Sheet1!$C$19</c:f>
              <c:strCache>
                <c:ptCount val="1"/>
                <c:pt idx="0">
                  <c:v>Laptops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[iPad.xlsx]Sheet1!$A$20:$A$23</c:f>
              <c:numCache>
                <c:formatCode>General</c:formatCode>
                <c:ptCount val="4"/>
                <c:pt idx="0">
                  <c:v>2013</c:v>
                </c:pt>
                <c:pt idx="1">
                  <c:v>2014</c:v>
                </c:pt>
                <c:pt idx="2">
                  <c:v>2015</c:v>
                </c:pt>
                <c:pt idx="3">
                  <c:v>2016</c:v>
                </c:pt>
              </c:numCache>
            </c:numRef>
          </c:cat>
          <c:val>
            <c:numRef>
              <c:f>[iPad.xlsx]Sheet1!$C$20:$C$23</c:f>
              <c:numCache>
                <c:formatCode>General</c:formatCode>
                <c:ptCount val="4"/>
                <c:pt idx="0">
                  <c:v>180.9</c:v>
                </c:pt>
                <c:pt idx="1">
                  <c:v>174.3</c:v>
                </c:pt>
                <c:pt idx="2">
                  <c:v>163.1</c:v>
                </c:pt>
                <c:pt idx="3">
                  <c:v>156.80000000000001</c:v>
                </c:pt>
              </c:numCache>
            </c:numRef>
          </c:val>
          <c:extLst>
            <c:ext xmlns:c16="http://schemas.microsoft.com/office/drawing/2014/chart" uri="{C3380CC4-5D6E-409C-BE32-E72D297353CC}">
              <c16:uniqueId val="{00000001-DA60-4BFF-AF1C-9CEE80EA0C8F}"/>
            </c:ext>
          </c:extLst>
        </c:ser>
        <c:ser>
          <c:idx val="2"/>
          <c:order val="2"/>
          <c:tx>
            <c:strRef>
              <c:f>[iPad.xlsx]Sheet1!$D$19</c:f>
              <c:strCache>
                <c:ptCount val="1"/>
                <c:pt idx="0">
                  <c:v>Tablets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[iPad.xlsx]Sheet1!$A$20:$A$23</c:f>
              <c:numCache>
                <c:formatCode>General</c:formatCode>
                <c:ptCount val="4"/>
                <c:pt idx="0">
                  <c:v>2013</c:v>
                </c:pt>
                <c:pt idx="1">
                  <c:v>2014</c:v>
                </c:pt>
                <c:pt idx="2">
                  <c:v>2015</c:v>
                </c:pt>
                <c:pt idx="3">
                  <c:v>2016</c:v>
                </c:pt>
              </c:numCache>
            </c:numRef>
          </c:cat>
          <c:val>
            <c:numRef>
              <c:f>[iPad.xlsx]Sheet1!$D$20:$D$23</c:f>
              <c:numCache>
                <c:formatCode>General</c:formatCode>
                <c:ptCount val="4"/>
                <c:pt idx="0">
                  <c:v>219.9</c:v>
                </c:pt>
                <c:pt idx="1">
                  <c:v>230.1</c:v>
                </c:pt>
                <c:pt idx="2">
                  <c:v>208</c:v>
                </c:pt>
                <c:pt idx="3">
                  <c:v>174.9</c:v>
                </c:pt>
              </c:numCache>
            </c:numRef>
          </c:val>
          <c:extLst>
            <c:ext xmlns:c16="http://schemas.microsoft.com/office/drawing/2014/chart" uri="{C3380CC4-5D6E-409C-BE32-E72D297353CC}">
              <c16:uniqueId val="{00000002-DA60-4BFF-AF1C-9CEE80EA0C8F}"/>
            </c:ext>
          </c:extLst>
        </c:ser>
        <c:dLbls>
          <c:showLegendKey val="0"/>
          <c:showVal val="0"/>
          <c:showCatName val="0"/>
          <c:showSerName val="0"/>
          <c:showPercent val="0"/>
          <c:showBubbleSize val="0"/>
        </c:dLbls>
        <c:gapWidth val="150"/>
        <c:overlap val="100"/>
        <c:axId val="388450680"/>
        <c:axId val="388446744"/>
      </c:barChart>
      <c:catAx>
        <c:axId val="38845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388446744"/>
        <c:crosses val="autoZero"/>
        <c:auto val="1"/>
        <c:lblAlgn val="ctr"/>
        <c:lblOffset val="100"/>
        <c:noMultiLvlLbl val="0"/>
      </c:catAx>
      <c:valAx>
        <c:axId val="388446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88450680"/>
        <c:crosses val="autoZero"/>
        <c:crossBetween val="between"/>
      </c:valAx>
      <c:spPr>
        <a:noFill/>
        <a:ln>
          <a:noFill/>
        </a:ln>
        <a:effectLst/>
      </c:spPr>
    </c:plotArea>
    <c:legend>
      <c:legendPos val="b"/>
      <c:layout>
        <c:manualLayout>
          <c:xMode val="edge"/>
          <c:yMode val="edge"/>
          <c:x val="0.19411351706036745"/>
          <c:y val="0.88946704578594338"/>
          <c:w val="0.63742435598665459"/>
          <c:h val="7.812554680664918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cap="none" baseline="0">
                <a:latin typeface="Arial" panose="020B0604020202020204" pitchFamily="34" charset="0"/>
                <a:cs typeface="Arial" panose="020B0604020202020204" pitchFamily="34" charset="0"/>
              </a:rPr>
              <a:t>Materials and components in iPad 2</a:t>
            </a:r>
          </a:p>
        </c:rich>
      </c:tx>
      <c:layout>
        <c:manualLayout>
          <c:xMode val="edge"/>
          <c:yMode val="edge"/>
          <c:x val="0.30069117985349186"/>
          <c:y val="9.4350439031211583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7DA-402A-9C82-70F88A8CD08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7DA-402A-9C82-70F88A8CD08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7DA-402A-9C82-70F88A8CD08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7DA-402A-9C82-70F88A8CD08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7DA-402A-9C82-70F88A8CD08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7DA-402A-9C82-70F88A8CD08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7DA-402A-9C82-70F88A8CD089}"/>
              </c:ext>
            </c:extLst>
          </c:dPt>
          <c:dLbls>
            <c:dLbl>
              <c:idx val="0"/>
              <c:layout>
                <c:manualLayout>
                  <c:x val="-9.8533629944448069E-3"/>
                  <c:y val="5.5141990625861621E-2"/>
                </c:manualLayout>
              </c:layout>
              <c:spPr>
                <a:noFill/>
                <a:ln>
                  <a:noFill/>
                </a:ln>
                <a:effectLst/>
              </c:spPr>
              <c:txPr>
                <a:bodyPr rot="0" spcFirstLastPara="1" vertOverflow="ellipsis" vert="horz" wrap="square" lIns="38100" tIns="19050" rIns="38100" bIns="19050" anchor="ctr" anchorCtr="0">
                  <a:spAutoFit/>
                </a:bodyPr>
                <a:lstStyle/>
                <a:p>
                  <a:pPr algn="r">
                    <a:defRPr sz="1000" b="1" i="0" u="none" strike="noStrike" kern="1200" spc="0" baseline="0">
                      <a:solidFill>
                        <a:schemeClr val="accent1"/>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7DA-402A-9C82-70F88A8CD089}"/>
                </c:ext>
              </c:extLst>
            </c:dLbl>
            <c:dLbl>
              <c:idx val="1"/>
              <c:layout>
                <c:manualLayout>
                  <c:x val="7.2886297376093291E-3"/>
                  <c:y val="-5.5141990625861594E-3"/>
                </c:manualLayout>
              </c:layout>
              <c:spPr>
                <a:noFill/>
                <a:ln>
                  <a:noFill/>
                </a:ln>
                <a:effectLst/>
              </c:spPr>
              <c:txPr>
                <a:bodyPr rot="0" spcFirstLastPara="1" vertOverflow="ellipsis" vert="horz" wrap="square" lIns="38100" tIns="19050" rIns="38100" bIns="19050" anchor="ctr" anchorCtr="0">
                  <a:spAutoFit/>
                </a:bodyPr>
                <a:lstStyle/>
                <a:p>
                  <a:pPr algn="l">
                    <a:defRPr sz="1000" b="1" i="0" u="none" strike="noStrike" kern="1200" spc="0" baseline="0">
                      <a:solidFill>
                        <a:schemeClr val="accent2"/>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7DA-402A-9C82-70F88A8CD089}"/>
                </c:ext>
              </c:extLst>
            </c:dLbl>
            <c:dLbl>
              <c:idx val="2"/>
              <c:layout>
                <c:manualLayout>
                  <c:x val="-7.1724994834829317E-2"/>
                  <c:y val="-5.474405649666010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rgbClr val="92D050"/>
                        </a:solidFill>
                        <a:latin typeface="+mn-lt"/>
                        <a:ea typeface="+mn-ea"/>
                        <a:cs typeface="+mn-cs"/>
                      </a:defRPr>
                    </a:pPr>
                    <a:fld id="{5E64715D-24D8-408A-8EC0-AC573AC15099}" type="CATEGORYNAME">
                      <a:rPr lang="en-US">
                        <a:solidFill>
                          <a:srgbClr val="92D050"/>
                        </a:solidFill>
                      </a:rPr>
                      <a:pPr>
                        <a:defRPr>
                          <a:solidFill>
                            <a:srgbClr val="92D050"/>
                          </a:solidFill>
                        </a:defRPr>
                      </a:pPr>
                      <a:t>[RUBRIKENNAME]</a:t>
                    </a:fld>
                    <a:r>
                      <a:rPr lang="en-US">
                        <a:solidFill>
                          <a:srgbClr val="92D050"/>
                        </a:solidFill>
                      </a:rPr>
                      <a:t> </a:t>
                    </a:r>
                    <a:fld id="{E36C6E1F-AE5D-437B-8F56-C6B48D5E3F43}" type="PERCENTAGE">
                      <a:rPr lang="en-US" baseline="0">
                        <a:solidFill>
                          <a:srgbClr val="92D050"/>
                        </a:solidFill>
                      </a:rPr>
                      <a:pPr>
                        <a:defRPr>
                          <a:solidFill>
                            <a:srgbClr val="92D050"/>
                          </a:solidFill>
                        </a:defRPr>
                      </a:pPr>
                      <a:t>[PROZENTSATZ]</a:t>
                    </a:fld>
                    <a:endParaRPr lang="en-US">
                      <a:solidFill>
                        <a:srgbClr val="92D05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92D050"/>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layout>
                    <c:manualLayout>
                      <c:w val="0.2175"/>
                      <c:h val="9.9854280510018212E-2"/>
                    </c:manualLayout>
                  </c15:layout>
                  <c15:dlblFieldTable/>
                  <c15:showDataLabelsRange val="0"/>
                </c:ext>
                <c:ext xmlns:c16="http://schemas.microsoft.com/office/drawing/2014/chart" uri="{C3380CC4-5D6E-409C-BE32-E72D297353CC}">
                  <c16:uniqueId val="{00000005-37DA-402A-9C82-70F88A8CD089}"/>
                </c:ext>
              </c:extLst>
            </c:dLbl>
            <c:dLbl>
              <c:idx val="3"/>
              <c:layout>
                <c:manualLayout>
                  <c:x val="1.4347696333876633E-7"/>
                  <c:y val="-1.1028398125172319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fld id="{975F3BAC-C204-4269-8A07-65FB3D805EBF}" type="CATEGORYNAME">
                      <a:rPr lang="en-US"/>
                      <a:pPr>
                        <a:defRPr>
                          <a:solidFill>
                            <a:schemeClr val="accent1"/>
                          </a:solidFill>
                        </a:defRPr>
                      </a:pPr>
                      <a:t>[RUBRIKENNAME]</a:t>
                    </a:fld>
                    <a:r>
                      <a:rPr lang="en-US"/>
                      <a:t> </a:t>
                    </a:r>
                    <a:fld id="{CCAB6A6A-CBAF-477D-9334-4E317D5AD463}" type="PERCENTAGE">
                      <a:rPr lang="en-US" baseline="0"/>
                      <a:pPr>
                        <a:defRPr>
                          <a:solidFill>
                            <a:schemeClr val="accent1"/>
                          </a:solidFill>
                        </a:defRPr>
                      </a:pPr>
                      <a:t>[PROZENTSATZ]</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layout>
                    <c:manualLayout>
                      <c:w val="0.36361165951194868"/>
                      <c:h val="0.10264703264449265"/>
                    </c:manualLayout>
                  </c15:layout>
                  <c15:dlblFieldTable/>
                  <c15:showDataLabelsRange val="0"/>
                </c:ext>
                <c:ext xmlns:c16="http://schemas.microsoft.com/office/drawing/2014/chart" uri="{C3380CC4-5D6E-409C-BE32-E72D297353CC}">
                  <c16:uniqueId val="{00000007-37DA-402A-9C82-70F88A8CD089}"/>
                </c:ext>
              </c:extLst>
            </c:dLbl>
            <c:dLbl>
              <c:idx val="4"/>
              <c:layout>
                <c:manualLayout>
                  <c:x val="1.105281032664958E-2"/>
                  <c:y val="-2.7570995312930797E-3"/>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fld id="{AC51AFBF-A666-4CF4-AB1A-A0F5D121C3D7}" type="CATEGORYNAME">
                      <a:rPr lang="en-US"/>
                      <a:pPr>
                        <a:defRPr>
                          <a:solidFill>
                            <a:schemeClr val="accent1"/>
                          </a:solidFill>
                        </a:defRPr>
                      </a:pPr>
                      <a:t>[RUBRIKENNAME]</a:t>
                    </a:fld>
                    <a:r>
                      <a:rPr lang="en-US" baseline="0"/>
                      <a:t> </a:t>
                    </a:r>
                    <a:fld id="{43D70B01-D9CF-485B-9793-7C02999B72B3}" type="PERCENTAGE">
                      <a:rPr lang="en-US" baseline="0"/>
                      <a:pPr>
                        <a:defRPr>
                          <a:solidFill>
                            <a:schemeClr val="accent1"/>
                          </a:solidFill>
                        </a:defRPr>
                      </a:pPr>
                      <a:t>[PROZENTSATZ]</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layout>
                    <c:manualLayout>
                      <c:w val="0.27050824432499376"/>
                      <c:h val="7.3945409429280393E-2"/>
                    </c:manualLayout>
                  </c15:layout>
                  <c15:dlblFieldTable/>
                  <c15:showDataLabelsRange val="0"/>
                </c:ext>
                <c:ext xmlns:c16="http://schemas.microsoft.com/office/drawing/2014/chart" uri="{C3380CC4-5D6E-409C-BE32-E72D297353CC}">
                  <c16:uniqueId val="{00000009-37DA-402A-9C82-70F88A8CD089}"/>
                </c:ext>
              </c:extLst>
            </c:dLbl>
            <c:dLbl>
              <c:idx val="5"/>
              <c:layout>
                <c:manualLayout>
                  <c:x val="9.7397901792887973E-3"/>
                  <c:y val="-1.5457776214697728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rgbClr val="FFC000"/>
                        </a:solidFill>
                        <a:latin typeface="+mn-lt"/>
                        <a:ea typeface="+mn-ea"/>
                        <a:cs typeface="+mn-cs"/>
                      </a:defRPr>
                    </a:pPr>
                    <a:fld id="{B75C328D-8D21-4F31-B25D-998BA8910B44}" type="CATEGORYNAME">
                      <a:rPr lang="en-US">
                        <a:solidFill>
                          <a:srgbClr val="FFC000"/>
                        </a:solidFill>
                      </a:rPr>
                      <a:pPr>
                        <a:defRPr>
                          <a:solidFill>
                            <a:srgbClr val="FFC000"/>
                          </a:solidFill>
                        </a:defRPr>
                      </a:pPr>
                      <a:t>[RUBRIKENNAME]</a:t>
                    </a:fld>
                    <a:r>
                      <a:rPr lang="en-US">
                        <a:solidFill>
                          <a:srgbClr val="FFC000"/>
                        </a:solidFill>
                      </a:rPr>
                      <a:t> </a:t>
                    </a:r>
                    <a:fld id="{FCE14A58-4DCE-44ED-8DFB-5A11C8B982C8}" type="PERCENTAGE">
                      <a:rPr lang="en-US" baseline="0">
                        <a:solidFill>
                          <a:srgbClr val="FFC000"/>
                        </a:solidFill>
                      </a:rPr>
                      <a:pPr>
                        <a:defRPr>
                          <a:solidFill>
                            <a:srgbClr val="FFC000"/>
                          </a:solidFill>
                        </a:defRPr>
                      </a:pPr>
                      <a:t>[PROZENTSATZ]</a:t>
                    </a:fld>
                    <a:endParaRPr lang="en-US">
                      <a:solidFill>
                        <a:srgbClr val="FFC000"/>
                      </a:solidFill>
                    </a:endParaRP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FFC000"/>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layout>
                    <c:manualLayout>
                      <c:w val="0.22440916186497095"/>
                      <c:h val="8.351059095280583E-2"/>
                    </c:manualLayout>
                  </c15:layout>
                  <c15:dlblFieldTable/>
                  <c15:showDataLabelsRange val="0"/>
                </c:ext>
                <c:ext xmlns:c16="http://schemas.microsoft.com/office/drawing/2014/chart" uri="{C3380CC4-5D6E-409C-BE32-E72D297353CC}">
                  <c16:uniqueId val="{0000000B-37DA-402A-9C82-70F88A8CD089}"/>
                </c:ext>
              </c:extLst>
            </c:dLbl>
            <c:dLbl>
              <c:idx val="6"/>
              <c:layout>
                <c:manualLayout>
                  <c:x val="-4.5037242335007797E-2"/>
                  <c:y val="6.0656189688447729E-2"/>
                </c:manualLayout>
              </c:layout>
              <c:spPr>
                <a:noFill/>
                <a:ln>
                  <a:noFill/>
                </a:ln>
                <a:effectLst/>
              </c:spPr>
              <c:txPr>
                <a:bodyPr rot="0" spcFirstLastPara="1" vertOverflow="ellipsis" vert="horz" wrap="square" lIns="38100" tIns="19050" rIns="38100" bIns="19050" anchor="ctr" anchorCtr="0">
                  <a:spAutoFit/>
                </a:bodyPr>
                <a:lstStyle/>
                <a:p>
                  <a:pPr algn="l">
                    <a:defRPr sz="1000" b="1" i="0" u="none" strike="noStrike" kern="1200" spc="0" baseline="0">
                      <a:solidFill>
                        <a:schemeClr val="accent1">
                          <a:lumMod val="60000"/>
                        </a:schemeClr>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7DA-402A-9C82-70F88A8CD089}"/>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Sheet1!$A$1:$A$7</c:f>
              <c:strCache>
                <c:ptCount val="7"/>
                <c:pt idx="0">
                  <c:v>Aluminum</c:v>
                </c:pt>
                <c:pt idx="1">
                  <c:v>Battery</c:v>
                </c:pt>
                <c:pt idx="2">
                  <c:v>Glass</c:v>
                </c:pt>
                <c:pt idx="3">
                  <c:v>Circuit board</c:v>
                </c:pt>
                <c:pt idx="4">
                  <c:v>Other metals</c:v>
                </c:pt>
                <c:pt idx="5">
                  <c:v>Plastics</c:v>
                </c:pt>
                <c:pt idx="6">
                  <c:v>Display</c:v>
                </c:pt>
              </c:strCache>
            </c:strRef>
          </c:cat>
          <c:val>
            <c:numRef>
              <c:f>Sheet1!$B$1:$B$7</c:f>
              <c:numCache>
                <c:formatCode>General</c:formatCode>
                <c:ptCount val="7"/>
                <c:pt idx="0">
                  <c:v>135</c:v>
                </c:pt>
                <c:pt idx="1">
                  <c:v>130</c:v>
                </c:pt>
                <c:pt idx="2">
                  <c:v>105</c:v>
                </c:pt>
                <c:pt idx="3">
                  <c:v>38</c:v>
                </c:pt>
                <c:pt idx="4">
                  <c:v>25</c:v>
                </c:pt>
                <c:pt idx="5">
                  <c:v>17</c:v>
                </c:pt>
                <c:pt idx="6">
                  <c:v>140</c:v>
                </c:pt>
              </c:numCache>
            </c:numRef>
          </c:val>
          <c:extLst>
            <c:ext xmlns:c16="http://schemas.microsoft.com/office/drawing/2014/chart" uri="{C3380CC4-5D6E-409C-BE32-E72D297353CC}">
              <c16:uniqueId val="{0000000E-37DA-402A-9C82-70F88A8CD089}"/>
            </c:ext>
          </c:extLst>
        </c:ser>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just">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2944342" cy="497333"/>
          </a:xfrm>
          <a:prstGeom prst="rect">
            <a:avLst/>
          </a:prstGeom>
          <a:noFill/>
          <a:ln w="9525">
            <a:noFill/>
            <a:miter lim="800000"/>
            <a:headEnd/>
            <a:tailEnd/>
          </a:ln>
          <a:effectLst/>
        </p:spPr>
        <p:txBody>
          <a:bodyPr vert="horz" wrap="square" lIns="91864" tIns="45932" rIns="91864" bIns="45932" numCol="1" anchor="t" anchorCtr="0" compatLnSpc="1">
            <a:prstTxWarp prst="textNoShape">
              <a:avLst/>
            </a:prstTxWarp>
          </a:bodyPr>
          <a:lstStyle>
            <a:lvl1pPr>
              <a:spcBef>
                <a:spcPct val="0"/>
              </a:spcBef>
              <a:spcAft>
                <a:spcPct val="0"/>
              </a:spcAft>
              <a:buClrTx/>
              <a:buSzTx/>
              <a:buFontTx/>
              <a:buNone/>
              <a:defRPr sz="1200">
                <a:latin typeface="Times New Roman" pitchFamily="18" charset="0"/>
              </a:defRPr>
            </a:lvl1pPr>
          </a:lstStyle>
          <a:p>
            <a:pPr>
              <a:defRPr/>
            </a:pPr>
            <a:endParaRPr lang="en-GB"/>
          </a:p>
        </p:txBody>
      </p:sp>
      <p:sp>
        <p:nvSpPr>
          <p:cNvPr id="5123" name="Rectangle 3"/>
          <p:cNvSpPr>
            <a:spLocks noGrp="1" noChangeArrowheads="1"/>
          </p:cNvSpPr>
          <p:nvPr>
            <p:ph type="dt" sz="quarter" idx="1"/>
          </p:nvPr>
        </p:nvSpPr>
        <p:spPr bwMode="auto">
          <a:xfrm>
            <a:off x="3853335" y="2"/>
            <a:ext cx="2944341" cy="497333"/>
          </a:xfrm>
          <a:prstGeom prst="rect">
            <a:avLst/>
          </a:prstGeom>
          <a:noFill/>
          <a:ln w="9525">
            <a:noFill/>
            <a:miter lim="800000"/>
            <a:headEnd/>
            <a:tailEnd/>
          </a:ln>
          <a:effectLst/>
        </p:spPr>
        <p:txBody>
          <a:bodyPr vert="horz" wrap="square" lIns="91864" tIns="45932" rIns="91864" bIns="45932" numCol="1" anchor="t" anchorCtr="0" compatLnSpc="1">
            <a:prstTxWarp prst="textNoShape">
              <a:avLst/>
            </a:prstTxWarp>
          </a:bodyPr>
          <a:lstStyle>
            <a:lvl1pPr algn="r">
              <a:spcBef>
                <a:spcPct val="0"/>
              </a:spcBef>
              <a:spcAft>
                <a:spcPct val="0"/>
              </a:spcAft>
              <a:buClrTx/>
              <a:buSzTx/>
              <a:buFontTx/>
              <a:buNone/>
              <a:defRPr sz="1200">
                <a:latin typeface="Times New Roman" pitchFamily="18" charset="0"/>
              </a:defRPr>
            </a:lvl1pPr>
          </a:lstStyle>
          <a:p>
            <a:pPr>
              <a:defRPr/>
            </a:pPr>
            <a:endParaRPr lang="en-GB"/>
          </a:p>
        </p:txBody>
      </p:sp>
      <p:sp>
        <p:nvSpPr>
          <p:cNvPr id="5124" name="Rectangle 4"/>
          <p:cNvSpPr>
            <a:spLocks noGrp="1" noChangeArrowheads="1"/>
          </p:cNvSpPr>
          <p:nvPr>
            <p:ph type="ftr" sz="quarter" idx="2"/>
          </p:nvPr>
        </p:nvSpPr>
        <p:spPr bwMode="auto">
          <a:xfrm>
            <a:off x="1" y="9429305"/>
            <a:ext cx="2944342" cy="497333"/>
          </a:xfrm>
          <a:prstGeom prst="rect">
            <a:avLst/>
          </a:prstGeom>
          <a:noFill/>
          <a:ln w="9525">
            <a:noFill/>
            <a:miter lim="800000"/>
            <a:headEnd/>
            <a:tailEnd/>
          </a:ln>
          <a:effectLst/>
        </p:spPr>
        <p:txBody>
          <a:bodyPr vert="horz" wrap="square" lIns="91864" tIns="45932" rIns="91864" bIns="45932" numCol="1" anchor="b" anchorCtr="0" compatLnSpc="1">
            <a:prstTxWarp prst="textNoShape">
              <a:avLst/>
            </a:prstTxWarp>
          </a:bodyPr>
          <a:lstStyle>
            <a:lvl1pPr>
              <a:spcBef>
                <a:spcPct val="0"/>
              </a:spcBef>
              <a:spcAft>
                <a:spcPct val="0"/>
              </a:spcAft>
              <a:buClrTx/>
              <a:buSzTx/>
              <a:buFontTx/>
              <a:buNone/>
              <a:defRPr sz="1200">
                <a:latin typeface="Times New Roman" pitchFamily="18" charset="0"/>
              </a:defRPr>
            </a:lvl1pPr>
          </a:lstStyle>
          <a:p>
            <a:pPr>
              <a:defRPr/>
            </a:pPr>
            <a:endParaRPr lang="en-GB"/>
          </a:p>
        </p:txBody>
      </p:sp>
      <p:sp>
        <p:nvSpPr>
          <p:cNvPr id="5125" name="Rectangle 5"/>
          <p:cNvSpPr>
            <a:spLocks noGrp="1" noChangeArrowheads="1"/>
          </p:cNvSpPr>
          <p:nvPr>
            <p:ph type="sldNum" sz="quarter" idx="3"/>
          </p:nvPr>
        </p:nvSpPr>
        <p:spPr bwMode="auto">
          <a:xfrm>
            <a:off x="3853335" y="9429305"/>
            <a:ext cx="2944341" cy="497333"/>
          </a:xfrm>
          <a:prstGeom prst="rect">
            <a:avLst/>
          </a:prstGeom>
          <a:noFill/>
          <a:ln w="9525">
            <a:noFill/>
            <a:miter lim="800000"/>
            <a:headEnd/>
            <a:tailEnd/>
          </a:ln>
          <a:effectLst/>
        </p:spPr>
        <p:txBody>
          <a:bodyPr vert="horz" wrap="square" lIns="91864" tIns="45932" rIns="91864" bIns="45932" numCol="1" anchor="b" anchorCtr="0" compatLnSpc="1">
            <a:prstTxWarp prst="textNoShape">
              <a:avLst/>
            </a:prstTxWarp>
          </a:bodyPr>
          <a:lstStyle>
            <a:lvl1pPr algn="r">
              <a:spcBef>
                <a:spcPct val="0"/>
              </a:spcBef>
              <a:spcAft>
                <a:spcPct val="0"/>
              </a:spcAft>
              <a:buClrTx/>
              <a:buSzTx/>
              <a:buFontTx/>
              <a:buNone/>
              <a:defRPr sz="1200">
                <a:latin typeface="Times New Roman" pitchFamily="18" charset="0"/>
              </a:defRPr>
            </a:lvl1pPr>
          </a:lstStyle>
          <a:p>
            <a:pPr>
              <a:defRPr/>
            </a:pPr>
            <a:fld id="{9E2E5910-5E40-4848-81BD-B74547A41105}" type="slidenum">
              <a:rPr lang="en-GB"/>
              <a:pPr>
                <a:defRPr/>
              </a:pPr>
              <a:t>‹Nr.›</a:t>
            </a:fld>
            <a:endParaRPr lang="en-GB"/>
          </a:p>
        </p:txBody>
      </p:sp>
    </p:spTree>
    <p:extLst>
      <p:ext uri="{BB962C8B-B14F-4D97-AF65-F5344CB8AC3E}">
        <p14:creationId xmlns:p14="http://schemas.microsoft.com/office/powerpoint/2010/main" val="298897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2"/>
            <a:ext cx="2944342" cy="497333"/>
          </a:xfrm>
          <a:prstGeom prst="rect">
            <a:avLst/>
          </a:prstGeom>
          <a:noFill/>
          <a:ln w="9525">
            <a:noFill/>
            <a:miter lim="800000"/>
            <a:headEnd/>
            <a:tailEnd/>
          </a:ln>
          <a:effectLst/>
        </p:spPr>
        <p:txBody>
          <a:bodyPr vert="horz" wrap="square" lIns="91864" tIns="45932" rIns="91864" bIns="45932" numCol="1" anchor="t" anchorCtr="0" compatLnSpc="1">
            <a:prstTxWarp prst="textNoShape">
              <a:avLst/>
            </a:prstTxWarp>
          </a:bodyPr>
          <a:lstStyle>
            <a:lvl1pPr>
              <a:spcBef>
                <a:spcPct val="0"/>
              </a:spcBef>
              <a:spcAft>
                <a:spcPct val="0"/>
              </a:spcAft>
              <a:buClrTx/>
              <a:buSzTx/>
              <a:buFontTx/>
              <a:buNone/>
              <a:defRPr sz="1200">
                <a:latin typeface="Times New Roman" pitchFamily="18" charset="0"/>
              </a:defRPr>
            </a:lvl1pPr>
          </a:lstStyle>
          <a:p>
            <a:pPr>
              <a:defRPr/>
            </a:pPr>
            <a:endParaRPr lang="en-GB"/>
          </a:p>
        </p:txBody>
      </p:sp>
      <p:sp>
        <p:nvSpPr>
          <p:cNvPr id="25603" name="Rectangle 3"/>
          <p:cNvSpPr>
            <a:spLocks noGrp="1" noChangeArrowheads="1"/>
          </p:cNvSpPr>
          <p:nvPr>
            <p:ph type="dt" idx="1"/>
          </p:nvPr>
        </p:nvSpPr>
        <p:spPr bwMode="auto">
          <a:xfrm>
            <a:off x="3853335" y="2"/>
            <a:ext cx="2944341" cy="497333"/>
          </a:xfrm>
          <a:prstGeom prst="rect">
            <a:avLst/>
          </a:prstGeom>
          <a:noFill/>
          <a:ln w="9525">
            <a:noFill/>
            <a:miter lim="800000"/>
            <a:headEnd/>
            <a:tailEnd/>
          </a:ln>
          <a:effectLst/>
        </p:spPr>
        <p:txBody>
          <a:bodyPr vert="horz" wrap="square" lIns="91864" tIns="45932" rIns="91864" bIns="45932" numCol="1" anchor="t" anchorCtr="0" compatLnSpc="1">
            <a:prstTxWarp prst="textNoShape">
              <a:avLst/>
            </a:prstTxWarp>
          </a:bodyPr>
          <a:lstStyle>
            <a:lvl1pPr algn="r">
              <a:spcBef>
                <a:spcPct val="0"/>
              </a:spcBef>
              <a:spcAft>
                <a:spcPct val="0"/>
              </a:spcAft>
              <a:buClrTx/>
              <a:buSzTx/>
              <a:buFontTx/>
              <a:buNone/>
              <a:defRPr sz="1200">
                <a:latin typeface="Times New Roman" pitchFamily="18"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709613" y="744538"/>
            <a:ext cx="538003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05952" y="4716193"/>
            <a:ext cx="4985772" cy="4465216"/>
          </a:xfrm>
          <a:prstGeom prst="rect">
            <a:avLst/>
          </a:prstGeom>
          <a:noFill/>
          <a:ln w="9525">
            <a:noFill/>
            <a:miter lim="800000"/>
            <a:headEnd/>
            <a:tailEnd/>
          </a:ln>
          <a:effectLst/>
        </p:spPr>
        <p:txBody>
          <a:bodyPr vert="horz" wrap="square" lIns="91864" tIns="45932" rIns="91864" bIns="4593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606" name="Rectangle 6"/>
          <p:cNvSpPr>
            <a:spLocks noGrp="1" noChangeArrowheads="1"/>
          </p:cNvSpPr>
          <p:nvPr>
            <p:ph type="ftr" sz="quarter" idx="4"/>
          </p:nvPr>
        </p:nvSpPr>
        <p:spPr bwMode="auto">
          <a:xfrm>
            <a:off x="1" y="9429305"/>
            <a:ext cx="2944342" cy="497333"/>
          </a:xfrm>
          <a:prstGeom prst="rect">
            <a:avLst/>
          </a:prstGeom>
          <a:noFill/>
          <a:ln w="9525">
            <a:noFill/>
            <a:miter lim="800000"/>
            <a:headEnd/>
            <a:tailEnd/>
          </a:ln>
          <a:effectLst/>
        </p:spPr>
        <p:txBody>
          <a:bodyPr vert="horz" wrap="square" lIns="91864" tIns="45932" rIns="91864" bIns="45932" numCol="1" anchor="b" anchorCtr="0" compatLnSpc="1">
            <a:prstTxWarp prst="textNoShape">
              <a:avLst/>
            </a:prstTxWarp>
          </a:bodyPr>
          <a:lstStyle>
            <a:lvl1pPr>
              <a:spcBef>
                <a:spcPct val="0"/>
              </a:spcBef>
              <a:spcAft>
                <a:spcPct val="0"/>
              </a:spcAft>
              <a:buClrTx/>
              <a:buSzTx/>
              <a:buFontTx/>
              <a:buNone/>
              <a:defRPr sz="1200">
                <a:latin typeface="Times New Roman" pitchFamily="18" charset="0"/>
              </a:defRPr>
            </a:lvl1pPr>
          </a:lstStyle>
          <a:p>
            <a:pPr>
              <a:defRPr/>
            </a:pPr>
            <a:endParaRPr lang="en-GB"/>
          </a:p>
        </p:txBody>
      </p:sp>
      <p:sp>
        <p:nvSpPr>
          <p:cNvPr id="25607" name="Rectangle 7"/>
          <p:cNvSpPr>
            <a:spLocks noGrp="1" noChangeArrowheads="1"/>
          </p:cNvSpPr>
          <p:nvPr>
            <p:ph type="sldNum" sz="quarter" idx="5"/>
          </p:nvPr>
        </p:nvSpPr>
        <p:spPr bwMode="auto">
          <a:xfrm>
            <a:off x="3853335" y="9429305"/>
            <a:ext cx="2944341" cy="497333"/>
          </a:xfrm>
          <a:prstGeom prst="rect">
            <a:avLst/>
          </a:prstGeom>
          <a:noFill/>
          <a:ln w="9525">
            <a:noFill/>
            <a:miter lim="800000"/>
            <a:headEnd/>
            <a:tailEnd/>
          </a:ln>
          <a:effectLst/>
        </p:spPr>
        <p:txBody>
          <a:bodyPr vert="horz" wrap="square" lIns="91864" tIns="45932" rIns="91864" bIns="45932" numCol="1" anchor="b" anchorCtr="0" compatLnSpc="1">
            <a:prstTxWarp prst="textNoShape">
              <a:avLst/>
            </a:prstTxWarp>
          </a:bodyPr>
          <a:lstStyle>
            <a:lvl1pPr algn="r">
              <a:spcBef>
                <a:spcPct val="0"/>
              </a:spcBef>
              <a:spcAft>
                <a:spcPct val="0"/>
              </a:spcAft>
              <a:buClrTx/>
              <a:buSzTx/>
              <a:buFontTx/>
              <a:buNone/>
              <a:defRPr sz="1200">
                <a:latin typeface="Times New Roman" pitchFamily="18" charset="0"/>
              </a:defRPr>
            </a:lvl1pPr>
          </a:lstStyle>
          <a:p>
            <a:pPr>
              <a:defRPr/>
            </a:pPr>
            <a:fld id="{E654A4EC-2B15-4B3A-9C47-504B5D494971}" type="slidenum">
              <a:rPr lang="en-GB"/>
              <a:pPr>
                <a:defRPr/>
              </a:pPr>
              <a:t>‹Nr.›</a:t>
            </a:fld>
            <a:endParaRPr lang="en-GB"/>
          </a:p>
        </p:txBody>
      </p:sp>
    </p:spTree>
    <p:extLst>
      <p:ext uri="{BB962C8B-B14F-4D97-AF65-F5344CB8AC3E}">
        <p14:creationId xmlns:p14="http://schemas.microsoft.com/office/powerpoint/2010/main" val="1411805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654A4EC-2B15-4B3A-9C47-504B5D494971}" type="slidenum">
              <a:rPr lang="en-GB" smtClean="0"/>
              <a:pPr>
                <a:defRPr/>
              </a:pPr>
              <a:t>1</a:t>
            </a:fld>
            <a:endParaRPr lang="en-GB"/>
          </a:p>
        </p:txBody>
      </p:sp>
    </p:spTree>
    <p:extLst>
      <p:ext uri="{BB962C8B-B14F-4D97-AF65-F5344CB8AC3E}">
        <p14:creationId xmlns:p14="http://schemas.microsoft.com/office/powerpoint/2010/main" val="365838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pPr marL="171450" indent="-171450">
              <a:buFont typeface="Arial" panose="020B0604020202020204" pitchFamily="34" charset="0"/>
              <a:buChar char="•"/>
            </a:pPr>
            <a:r>
              <a:rPr lang="en-GB" b="0" dirty="0"/>
              <a:t>Let’s have a look at the risks related to the life cycle of a product such as a tablet device. Here, we will focus on potential restricted substances related to the polycarbonate.</a:t>
            </a:r>
          </a:p>
          <a:p>
            <a:pPr marL="171450" indent="-171450">
              <a:buFont typeface="Arial" panose="020B0604020202020204" pitchFamily="34" charset="0"/>
              <a:buChar char="•"/>
            </a:pPr>
            <a:r>
              <a:rPr lang="en-GB" b="0" dirty="0"/>
              <a:t>Restricted substances are linked to several phases of the life cycle of the product;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compliance of the materials depends on the specific substances used in the materials. For example, a flame retarded polymer could contain </a:t>
            </a:r>
            <a:r>
              <a:rPr lang="en-US" sz="1200" dirty="0">
                <a:latin typeface="Arial" panose="020B0604020202020204" pitchFamily="34" charset="0"/>
                <a:ea typeface="Times New Roman" panose="02020603050405020304" pitchFamily="18" charset="0"/>
                <a:cs typeface="Times New Roman" panose="02020603050405020304" pitchFamily="18" charset="0"/>
              </a:rPr>
              <a:t>Brominated </a:t>
            </a:r>
            <a:r>
              <a:rPr lang="en-US" sz="1200" kern="1200" dirty="0">
                <a:solidFill>
                  <a:schemeClr val="tx1"/>
                </a:solidFill>
                <a:effectLst/>
                <a:latin typeface="+mn-lt"/>
                <a:ea typeface="+mn-ea"/>
                <a:cs typeface="+mn-cs"/>
              </a:rPr>
              <a:t>flame-retardants, which are restricted.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the sustainability database, there is a data-table on </a:t>
            </a:r>
            <a:r>
              <a:rPr lang="en-GB" sz="1200" i="1" kern="1200" dirty="0">
                <a:solidFill>
                  <a:schemeClr val="tx1"/>
                </a:solidFill>
                <a:effectLst/>
                <a:latin typeface="+mn-lt"/>
                <a:ea typeface="+mn-ea"/>
                <a:cs typeface="+mn-cs"/>
              </a:rPr>
              <a:t>Legislation and Regulations</a:t>
            </a:r>
            <a:r>
              <a:rPr lang="en-GB" sz="1200" kern="1200" dirty="0">
                <a:solidFill>
                  <a:schemeClr val="tx1"/>
                </a:solidFill>
                <a:effectLst/>
                <a:latin typeface="+mn-lt"/>
                <a:ea typeface="+mn-ea"/>
                <a:cs typeface="+mn-cs"/>
              </a:rPr>
              <a:t> that provides a summary of the most important materials-related legal requirements, such as the latest RoHS2 directive and REACH legislation.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example, Restricted substances indicators show that our polycarbonate polymer could contain a variety of restricted additives.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significant risk value of 0.18 shows that it will be important to select a specific grade of this polymer, that is intended for electronic devices to be sold globally</a:t>
            </a:r>
            <a:endParaRPr lang="en-GB" b="0" dirty="0"/>
          </a:p>
        </p:txBody>
      </p:sp>
      <p:sp>
        <p:nvSpPr>
          <p:cNvPr id="4" name="Slide Number Placeholder 3"/>
          <p:cNvSpPr>
            <a:spLocks noGrp="1"/>
          </p:cNvSpPr>
          <p:nvPr>
            <p:ph type="sldNum" sz="quarter" idx="10"/>
          </p:nvPr>
        </p:nvSpPr>
        <p:spPr/>
        <p:txBody>
          <a:bodyPr/>
          <a:lstStyle/>
          <a:p>
            <a:fld id="{B38AB951-0C68-4935-84CF-D0AD248AA492}" type="slidenum">
              <a:rPr lang="en-GB" smtClean="0"/>
              <a:t>10</a:t>
            </a:fld>
            <a:endParaRPr lang="en-GB"/>
          </a:p>
        </p:txBody>
      </p:sp>
    </p:spTree>
    <p:extLst>
      <p:ext uri="{BB962C8B-B14F-4D97-AF65-F5344CB8AC3E}">
        <p14:creationId xmlns:p14="http://schemas.microsoft.com/office/powerpoint/2010/main" val="310244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Let’s now compare with the selected grade of aluminium,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Al 6061 option, shown to the right, appears better from a restricted materials perspective.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Metals and alloys that always contain restricted metals as part of their composition are not compliant, while those that </a:t>
            </a:r>
            <a:r>
              <a:rPr lang="en-GB" sz="1200" i="1" kern="1200" dirty="0">
                <a:solidFill>
                  <a:schemeClr val="tx1"/>
                </a:solidFill>
                <a:effectLst/>
                <a:latin typeface="+mn-lt"/>
                <a:ea typeface="+mn-ea"/>
                <a:cs typeface="+mn-cs"/>
              </a:rPr>
              <a:t>may</a:t>
            </a:r>
            <a:r>
              <a:rPr lang="en-GB" sz="1200" kern="1200" dirty="0">
                <a:solidFill>
                  <a:schemeClr val="tx1"/>
                </a:solidFill>
                <a:effectLst/>
                <a:latin typeface="+mn-lt"/>
                <a:ea typeface="+mn-ea"/>
                <a:cs typeface="+mn-cs"/>
              </a:rPr>
              <a:t> contain these metals as impurities (</a:t>
            </a:r>
            <a:r>
              <a:rPr lang="en-GB" sz="1200" i="1" kern="1200" dirty="0">
                <a:solidFill>
                  <a:schemeClr val="tx1"/>
                </a:solidFill>
                <a:effectLst/>
                <a:latin typeface="+mn-lt"/>
                <a:ea typeface="+mn-ea"/>
                <a:cs typeface="+mn-cs"/>
              </a:rPr>
              <a:t>i.e.,</a:t>
            </a:r>
            <a:r>
              <a:rPr lang="en-GB" sz="1200" kern="1200" dirty="0">
                <a:solidFill>
                  <a:schemeClr val="tx1"/>
                </a:solidFill>
                <a:effectLst/>
                <a:latin typeface="+mn-lt"/>
                <a:ea typeface="+mn-ea"/>
                <a:cs typeface="+mn-cs"/>
              </a:rPr>
              <a:t> not always present) are assumed to have compliant grades available. Al 6061 passes this test; risk=0</a:t>
            </a:r>
            <a:endParaRPr lang="en-GB" b="0"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Flame retardants are also problematic for recycling. Although flame retarded unfilled PC can theoretically be recycled, it would require a closed materials loop, since its properties are different from other grades of PC due to the additive. </a:t>
            </a:r>
            <a:endParaRPr lang="en-GB" b="0" dirty="0"/>
          </a:p>
        </p:txBody>
      </p:sp>
      <p:sp>
        <p:nvSpPr>
          <p:cNvPr id="4" name="Slide Number Placeholder 3"/>
          <p:cNvSpPr>
            <a:spLocks noGrp="1"/>
          </p:cNvSpPr>
          <p:nvPr>
            <p:ph type="sldNum" sz="quarter" idx="10"/>
          </p:nvPr>
        </p:nvSpPr>
        <p:spPr/>
        <p:txBody>
          <a:bodyPr/>
          <a:lstStyle/>
          <a:p>
            <a:fld id="{B38AB951-0C68-4935-84CF-D0AD248AA492}" type="slidenum">
              <a:rPr lang="en-GB" smtClean="0"/>
              <a:t>11</a:t>
            </a:fld>
            <a:endParaRPr lang="en-GB"/>
          </a:p>
        </p:txBody>
      </p:sp>
    </p:spTree>
    <p:extLst>
      <p:ext uri="{BB962C8B-B14F-4D97-AF65-F5344CB8AC3E}">
        <p14:creationId xmlns:p14="http://schemas.microsoft.com/office/powerpoint/2010/main" val="2413808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Critical materials aspects are linked to the first phase of a product’s life-cycle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Critical elements are not universally defined, but the concept represents an assessment of the current and future supply risk of an element and the difficulty of substituting the function they are providing;</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CES </a:t>
            </a:r>
            <a:r>
              <a:rPr lang="en-GB" sz="1200" kern="1200" dirty="0" err="1">
                <a:solidFill>
                  <a:schemeClr val="tx1"/>
                </a:solidFill>
                <a:effectLst/>
                <a:latin typeface="+mn-lt"/>
                <a:ea typeface="+mn-ea"/>
                <a:cs typeface="+mn-cs"/>
              </a:rPr>
              <a:t>EduPack</a:t>
            </a:r>
            <a:r>
              <a:rPr lang="en-GB" sz="1200" kern="1200" dirty="0">
                <a:solidFill>
                  <a:schemeClr val="tx1"/>
                </a:solidFill>
                <a:effectLst/>
                <a:latin typeface="+mn-lt"/>
                <a:ea typeface="+mn-ea"/>
                <a:cs typeface="+mn-cs"/>
              </a:rPr>
              <a:t>, there is a compositional summary and composition detail for all materials at Level 3</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EU and US have both published lists of critical elements which are included in CES </a:t>
            </a:r>
            <a:r>
              <a:rPr lang="en-GB" sz="1200" kern="1200" dirty="0" err="1">
                <a:solidFill>
                  <a:schemeClr val="tx1"/>
                </a:solidFill>
                <a:effectLst/>
                <a:latin typeface="+mn-lt"/>
                <a:ea typeface="+mn-ea"/>
                <a:cs typeface="+mn-cs"/>
              </a:rPr>
              <a:t>EduPack</a:t>
            </a:r>
            <a:r>
              <a:rPr lang="en-GB" sz="1200" kern="1200" dirty="0">
                <a:solidFill>
                  <a:schemeClr val="tx1"/>
                </a:solidFill>
                <a:effectLst/>
                <a:latin typeface="+mn-lt"/>
                <a:ea typeface="+mn-ea"/>
                <a:cs typeface="+mn-cs"/>
              </a:rPr>
              <a:t>. The 2017 lists is shown here (updated for 2018).</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Al 6061 does not contain significant amounts of any critical element (Cr, Si, </a:t>
            </a:r>
            <a:r>
              <a:rPr lang="en-GB" sz="1200" b="0" kern="1200" dirty="0" err="1">
                <a:solidFill>
                  <a:schemeClr val="tx1"/>
                </a:solidFill>
                <a:effectLst/>
                <a:latin typeface="+mn-lt"/>
                <a:ea typeface="+mn-ea"/>
                <a:cs typeface="+mn-cs"/>
              </a:rPr>
              <a:t>Mn</a:t>
            </a:r>
            <a:r>
              <a:rPr lang="en-GB" sz="1200" b="0" kern="1200" dirty="0">
                <a:solidFill>
                  <a:schemeClr val="tx1"/>
                </a:solidFill>
                <a:effectLst/>
                <a:latin typeface="+mn-lt"/>
                <a:ea typeface="+mn-ea"/>
                <a:cs typeface="+mn-cs"/>
              </a:rPr>
              <a:t> and Mg are critical, though)</a:t>
            </a:r>
            <a:endParaRPr lang="en-GB" b="0" dirty="0"/>
          </a:p>
        </p:txBody>
      </p:sp>
      <p:sp>
        <p:nvSpPr>
          <p:cNvPr id="4" name="Slide Number Placeholder 3"/>
          <p:cNvSpPr>
            <a:spLocks noGrp="1"/>
          </p:cNvSpPr>
          <p:nvPr>
            <p:ph type="sldNum" sz="quarter" idx="10"/>
          </p:nvPr>
        </p:nvSpPr>
        <p:spPr/>
        <p:txBody>
          <a:bodyPr/>
          <a:lstStyle/>
          <a:p>
            <a:fld id="{B38AB951-0C68-4935-84CF-D0AD248AA492}" type="slidenum">
              <a:rPr lang="en-GB" smtClean="0"/>
              <a:t>12</a:t>
            </a:fld>
            <a:endParaRPr lang="en-GB"/>
          </a:p>
        </p:txBody>
      </p:sp>
    </p:spTree>
    <p:extLst>
      <p:ext uri="{BB962C8B-B14F-4D97-AF65-F5344CB8AC3E}">
        <p14:creationId xmlns:p14="http://schemas.microsoft.com/office/powerpoint/2010/main" val="874250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We will now use </a:t>
            </a:r>
            <a:r>
              <a:rPr lang="en-GB" b="0" dirty="0" err="1"/>
              <a:t>EduPack</a:t>
            </a:r>
            <a:r>
              <a:rPr lang="en-GB" b="0" dirty="0"/>
              <a:t> to assess the effects of a possible substitution</a:t>
            </a:r>
          </a:p>
          <a:p>
            <a:endParaRPr lang="en-GB" b="1" dirty="0"/>
          </a:p>
        </p:txBody>
      </p:sp>
      <p:sp>
        <p:nvSpPr>
          <p:cNvPr id="4" name="Slide Number Placeholder 3"/>
          <p:cNvSpPr>
            <a:spLocks noGrp="1"/>
          </p:cNvSpPr>
          <p:nvPr>
            <p:ph type="sldNum" sz="quarter" idx="10"/>
          </p:nvPr>
        </p:nvSpPr>
        <p:spPr/>
        <p:txBody>
          <a:bodyPr/>
          <a:lstStyle/>
          <a:p>
            <a:fld id="{B38AB951-0C68-4935-84CF-D0AD248AA492}" type="slidenum">
              <a:rPr lang="en-GB" smtClean="0"/>
              <a:t>13</a:t>
            </a:fld>
            <a:endParaRPr lang="en-GB"/>
          </a:p>
        </p:txBody>
      </p:sp>
    </p:spTree>
    <p:extLst>
      <p:ext uri="{BB962C8B-B14F-4D97-AF65-F5344CB8AC3E}">
        <p14:creationId xmlns:p14="http://schemas.microsoft.com/office/powerpoint/2010/main" val="274490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Substituting flame-retarded PC with Al 6061 in the backplate of the casing, we remove the risk of restricted substances in the material by design and improve the recyclability.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 simplified generic BOM for a tablet with PC casing is given below. Secondary processes and material removal are neglected here.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have assumed </a:t>
            </a:r>
            <a:r>
              <a:rPr lang="en-GB" sz="1200" i="1" kern="1200" dirty="0">
                <a:solidFill>
                  <a:schemeClr val="tx1"/>
                </a:solidFill>
                <a:effectLst/>
                <a:latin typeface="+mn-lt"/>
                <a:ea typeface="+mn-ea"/>
                <a:cs typeface="+mn-cs"/>
              </a:rPr>
              <a:t>Transport</a:t>
            </a:r>
            <a:r>
              <a:rPr lang="en-GB" sz="1200" kern="1200" dirty="0">
                <a:solidFill>
                  <a:schemeClr val="tx1"/>
                </a:solidFill>
                <a:effectLst/>
                <a:latin typeface="+mn-lt"/>
                <a:ea typeface="+mn-ea"/>
                <a:cs typeface="+mn-cs"/>
              </a:rPr>
              <a:t> to be 22 000 km of sea freight (Shanghai to Rotterdam) for use (charging) in Europe, 10 W, 1 h, 250 days/year. </a:t>
            </a:r>
            <a:endParaRPr lang="en-GB" dirty="0"/>
          </a:p>
          <a:p>
            <a:pPr marL="171450" indent="-171450">
              <a:buFont typeface="Arial" panose="020B0604020202020204" pitchFamily="34" charset="0"/>
              <a:buChar char="•"/>
            </a:pPr>
            <a:r>
              <a:rPr lang="en-GB" dirty="0"/>
              <a:t>We compare with 4 different scenarios of Al: (</a:t>
            </a:r>
            <a:r>
              <a:rPr lang="en-GB" dirty="0" err="1"/>
              <a:t>i</a:t>
            </a:r>
            <a:r>
              <a:rPr lang="en-GB" dirty="0"/>
              <a:t>) Virgin material; (ii) Typical reused fraction; (iii) 100% recycled; and (iv) reused.</a:t>
            </a:r>
          </a:p>
          <a:p>
            <a:pPr marL="171450" indent="-171450">
              <a:buFont typeface="Arial" panose="020B0604020202020204" pitchFamily="34" charset="0"/>
              <a:buChar char="•"/>
            </a:pPr>
            <a:r>
              <a:rPr lang="en-GB" dirty="0"/>
              <a:t>The </a:t>
            </a:r>
            <a:r>
              <a:rPr lang="en-GB" dirty="0" err="1"/>
              <a:t>color</a:t>
            </a:r>
            <a:r>
              <a:rPr lang="en-GB" dirty="0"/>
              <a:t> coding for the diagram is shown at the bottom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14</a:t>
            </a:fld>
            <a:endParaRPr lang="en-GB"/>
          </a:p>
        </p:txBody>
      </p:sp>
    </p:spTree>
    <p:extLst>
      <p:ext uri="{BB962C8B-B14F-4D97-AF65-F5344CB8AC3E}">
        <p14:creationId xmlns:p14="http://schemas.microsoft.com/office/powerpoint/2010/main" val="323142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Eco Audit Summary give an overview of which life phase has the largest contribution (</a:t>
            </a:r>
            <a:r>
              <a:rPr lang="en-GB" b="1" i="1" dirty="0"/>
              <a:t>Material</a:t>
            </a:r>
            <a:r>
              <a:rPr lang="en-GB" dirty="0"/>
              <a:t>)</a:t>
            </a:r>
          </a:p>
          <a:p>
            <a:pPr marL="171450" indent="-171450">
              <a:buFont typeface="Arial" panose="020B0604020202020204" pitchFamily="34" charset="0"/>
              <a:buChar char="•"/>
            </a:pPr>
            <a:r>
              <a:rPr lang="en-GB" dirty="0"/>
              <a:t>We have worked with a static use phase, charging batteries 1 h every day, 250 days/year</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aluminium substitution represents a 10% increase in both energy use and 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footprint, due to higher mass of the component and the machining process needed to manufacture it. Nonetheless, the higher impact of the Al casing solution can be offset by the use of recycled materials and recycling at the </a:t>
            </a:r>
            <a:r>
              <a:rPr lang="en-GB" sz="1200" i="1" kern="1200" dirty="0">
                <a:solidFill>
                  <a:schemeClr val="tx1"/>
                </a:solidFill>
                <a:effectLst/>
                <a:latin typeface="+mn-lt"/>
                <a:ea typeface="+mn-ea"/>
                <a:cs typeface="+mn-cs"/>
              </a:rPr>
              <a:t>End of life</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total, closed loop aluminium reuse results in slightly less (2%) energy use and 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footprint than PC</a:t>
            </a: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15</a:t>
            </a:fld>
            <a:endParaRPr lang="en-GB"/>
          </a:p>
        </p:txBody>
      </p:sp>
    </p:spTree>
    <p:extLst>
      <p:ext uri="{BB962C8B-B14F-4D97-AF65-F5344CB8AC3E}">
        <p14:creationId xmlns:p14="http://schemas.microsoft.com/office/powerpoint/2010/main" val="354262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Eco Audits also give numerical values and additional information to work with</a:t>
            </a:r>
          </a:p>
          <a:p>
            <a:pPr marL="171450" indent="-171450">
              <a:buFont typeface="Arial" panose="020B0604020202020204" pitchFamily="34" charset="0"/>
              <a:buChar char="•"/>
            </a:pPr>
            <a:r>
              <a:rPr lang="en-GB" dirty="0"/>
              <a:t>We know that </a:t>
            </a:r>
            <a:r>
              <a:rPr lang="en-GB" b="1" i="1" dirty="0"/>
              <a:t>material</a:t>
            </a:r>
            <a:r>
              <a:rPr lang="en-GB" dirty="0"/>
              <a:t> is the most CO2 emitting phase of the life-cycle, so how to improve?</a:t>
            </a:r>
          </a:p>
          <a:p>
            <a:pPr marL="171450" indent="-171450">
              <a:buFont typeface="Arial" panose="020B0604020202020204" pitchFamily="34" charset="0"/>
              <a:buChar char="•"/>
            </a:pPr>
            <a:r>
              <a:rPr lang="en-GB" dirty="0"/>
              <a:t>The detailed Eco Audit report gives the necessary numerical data. Here the mainboard PCB and battery are both ~40%</a:t>
            </a:r>
          </a:p>
        </p:txBody>
      </p:sp>
      <p:sp>
        <p:nvSpPr>
          <p:cNvPr id="4" name="Slide Number Placeholder 3"/>
          <p:cNvSpPr>
            <a:spLocks noGrp="1"/>
          </p:cNvSpPr>
          <p:nvPr>
            <p:ph type="sldNum" sz="quarter" idx="10"/>
          </p:nvPr>
        </p:nvSpPr>
        <p:spPr/>
        <p:txBody>
          <a:bodyPr/>
          <a:lstStyle/>
          <a:p>
            <a:fld id="{B38AB951-0C68-4935-84CF-D0AD248AA492}" type="slidenum">
              <a:rPr lang="en-GB" smtClean="0"/>
              <a:t>16</a:t>
            </a:fld>
            <a:endParaRPr lang="en-GB"/>
          </a:p>
        </p:txBody>
      </p:sp>
    </p:spTree>
    <p:extLst>
      <p:ext uri="{BB962C8B-B14F-4D97-AF65-F5344CB8AC3E}">
        <p14:creationId xmlns:p14="http://schemas.microsoft.com/office/powerpoint/2010/main" val="2328468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Eco Audits are based on a Bill of materials for Kindles and iPad2 from the reference given before and in the Case study paper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17</a:t>
            </a:fld>
            <a:endParaRPr lang="en-GB"/>
          </a:p>
        </p:txBody>
      </p:sp>
    </p:spTree>
    <p:extLst>
      <p:ext uri="{BB962C8B-B14F-4D97-AF65-F5344CB8AC3E}">
        <p14:creationId xmlns:p14="http://schemas.microsoft.com/office/powerpoint/2010/main" val="1889355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AF2A0EF-FCA5-054E-BC9B-F4CD1D666A3B}" type="slidenum">
              <a:rPr lang="en-GB" smtClean="0"/>
              <a:t>19</a:t>
            </a:fld>
            <a:endParaRPr lang="en-GB"/>
          </a:p>
        </p:txBody>
      </p:sp>
    </p:spTree>
    <p:extLst>
      <p:ext uri="{BB962C8B-B14F-4D97-AF65-F5344CB8AC3E}">
        <p14:creationId xmlns:p14="http://schemas.microsoft.com/office/powerpoint/2010/main" val="414026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Around 2 billion mobile phones are sold yearly and devices such as laptops or tablets sell several hundred million units each per year so the impact of existing and future products of this kind is enormous.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There are important questions as to the sustainability of materials used in these electronic devices, such as recyclability, energy use, hazardous, restricted or critical status and resource issues.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Also, as the screens have become larger, the mechanical properties of the casing and the display glass have increased in importance</a:t>
            </a:r>
            <a:endParaRPr lang="en-GB" dirty="0"/>
          </a:p>
          <a:p>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2</a:t>
            </a:fld>
            <a:endParaRPr lang="en-GB"/>
          </a:p>
        </p:txBody>
      </p:sp>
    </p:spTree>
    <p:extLst>
      <p:ext uri="{BB962C8B-B14F-4D97-AF65-F5344CB8AC3E}">
        <p14:creationId xmlns:p14="http://schemas.microsoft.com/office/powerpoint/2010/main" val="119815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142068-7DA2-48DF-84E7-8AD7EBAAC6B8}" type="slidenum">
              <a:rPr lang="en-GB" altLang="en-US"/>
              <a:pPr/>
              <a:t>3</a:t>
            </a:fld>
            <a:endParaRPr lang="en-GB" altLang="en-US"/>
          </a:p>
        </p:txBody>
      </p:sp>
      <p:sp>
        <p:nvSpPr>
          <p:cNvPr id="1076226" name="Rectangle 7"/>
          <p:cNvSpPr txBox="1">
            <a:spLocks noGrp="1" noChangeArrowheads="1"/>
          </p:cNvSpPr>
          <p:nvPr/>
        </p:nvSpPr>
        <p:spPr bwMode="auto">
          <a:xfrm>
            <a:off x="4024315" y="9712325"/>
            <a:ext cx="307498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704" tIns="47352" rIns="94704" bIns="47352" anchor="b"/>
          <a:lstStyle>
            <a:lvl1pPr defTabSz="947738">
              <a:spcBef>
                <a:spcPct val="0"/>
              </a:spcBef>
              <a:spcAft>
                <a:spcPct val="0"/>
              </a:spcAft>
              <a:defRPr sz="2400">
                <a:solidFill>
                  <a:schemeClr val="tx1"/>
                </a:solidFill>
                <a:latin typeface="Times New Roman" panose="02020603050405020304" pitchFamily="18" charset="0"/>
              </a:defRPr>
            </a:lvl1pPr>
            <a:lvl2pPr marL="769938" indent="-296863" defTabSz="947738">
              <a:spcBef>
                <a:spcPct val="0"/>
              </a:spcBef>
              <a:spcAft>
                <a:spcPct val="0"/>
              </a:spcAft>
              <a:defRPr sz="2400">
                <a:solidFill>
                  <a:schemeClr val="tx1"/>
                </a:solidFill>
                <a:latin typeface="Times New Roman" panose="02020603050405020304" pitchFamily="18" charset="0"/>
              </a:defRPr>
            </a:lvl2pPr>
            <a:lvl3pPr marL="1184275" indent="-236538" defTabSz="947738">
              <a:spcBef>
                <a:spcPct val="0"/>
              </a:spcBef>
              <a:spcAft>
                <a:spcPct val="0"/>
              </a:spcAft>
              <a:defRPr sz="2400">
                <a:solidFill>
                  <a:schemeClr val="tx1"/>
                </a:solidFill>
                <a:latin typeface="Times New Roman" panose="02020603050405020304" pitchFamily="18" charset="0"/>
              </a:defRPr>
            </a:lvl3pPr>
            <a:lvl4pPr marL="1657350" indent="-236538" defTabSz="947738">
              <a:spcBef>
                <a:spcPct val="0"/>
              </a:spcBef>
              <a:spcAft>
                <a:spcPct val="0"/>
              </a:spcAft>
              <a:defRPr sz="2400">
                <a:solidFill>
                  <a:schemeClr val="tx1"/>
                </a:solidFill>
                <a:latin typeface="Times New Roman" panose="02020603050405020304" pitchFamily="18" charset="0"/>
              </a:defRPr>
            </a:lvl4pPr>
            <a:lvl5pPr marL="2130425" indent="-236538" defTabSz="947738">
              <a:spcBef>
                <a:spcPct val="0"/>
              </a:spcBef>
              <a:spcAft>
                <a:spcPct val="0"/>
              </a:spcAft>
              <a:defRPr sz="2400">
                <a:solidFill>
                  <a:schemeClr val="tx1"/>
                </a:solidFill>
                <a:latin typeface="Times New Roman" panose="02020603050405020304" pitchFamily="18" charset="0"/>
              </a:defRPr>
            </a:lvl5pPr>
            <a:lvl6pPr marL="2587625" indent="-236538" defTabSz="947738" eaLnBrk="0" fontAlgn="base" hangingPunct="0">
              <a:spcBef>
                <a:spcPct val="0"/>
              </a:spcBef>
              <a:spcAft>
                <a:spcPct val="0"/>
              </a:spcAft>
              <a:defRPr sz="2400">
                <a:solidFill>
                  <a:schemeClr val="tx1"/>
                </a:solidFill>
                <a:latin typeface="Times New Roman" panose="02020603050405020304" pitchFamily="18" charset="0"/>
              </a:defRPr>
            </a:lvl6pPr>
            <a:lvl7pPr marL="3044825" indent="-236538" defTabSz="947738" eaLnBrk="0" fontAlgn="base" hangingPunct="0">
              <a:spcBef>
                <a:spcPct val="0"/>
              </a:spcBef>
              <a:spcAft>
                <a:spcPct val="0"/>
              </a:spcAft>
              <a:defRPr sz="2400">
                <a:solidFill>
                  <a:schemeClr val="tx1"/>
                </a:solidFill>
                <a:latin typeface="Times New Roman" panose="02020603050405020304" pitchFamily="18" charset="0"/>
              </a:defRPr>
            </a:lvl7pPr>
            <a:lvl8pPr marL="3502025" indent="-236538" defTabSz="947738" eaLnBrk="0" fontAlgn="base" hangingPunct="0">
              <a:spcBef>
                <a:spcPct val="0"/>
              </a:spcBef>
              <a:spcAft>
                <a:spcPct val="0"/>
              </a:spcAft>
              <a:defRPr sz="2400">
                <a:solidFill>
                  <a:schemeClr val="tx1"/>
                </a:solidFill>
                <a:latin typeface="Times New Roman" panose="02020603050405020304" pitchFamily="18" charset="0"/>
              </a:defRPr>
            </a:lvl8pPr>
            <a:lvl9pPr marL="3959225" indent="-236538" defTabSz="947738" eaLnBrk="0" fontAlgn="base" hangingPunct="0">
              <a:spcBef>
                <a:spcPct val="0"/>
              </a:spcBef>
              <a:spcAft>
                <a:spcPct val="0"/>
              </a:spcAft>
              <a:defRPr sz="2400">
                <a:solidFill>
                  <a:schemeClr val="tx1"/>
                </a:solidFill>
                <a:latin typeface="Times New Roman" panose="02020603050405020304" pitchFamily="18" charset="0"/>
              </a:defRPr>
            </a:lvl9pPr>
          </a:lstStyle>
          <a:p>
            <a:pPr algn="r">
              <a:buClrTx/>
              <a:buSzTx/>
              <a:buFontTx/>
              <a:buNone/>
            </a:pPr>
            <a:fld id="{8D4722A0-86D0-4D17-A400-A4F64E31A316}" type="slidenum">
              <a:rPr lang="en-GB" altLang="en-US" sz="1200"/>
              <a:pPr algn="r">
                <a:buClrTx/>
                <a:buSzTx/>
                <a:buFontTx/>
                <a:buNone/>
              </a:pPr>
              <a:t>3</a:t>
            </a:fld>
            <a:endParaRPr lang="en-GB" altLang="en-US" sz="1200"/>
          </a:p>
        </p:txBody>
      </p:sp>
      <p:sp>
        <p:nvSpPr>
          <p:cNvPr id="1076227" name="Rectangle 2"/>
          <p:cNvSpPr>
            <a:spLocks noGrp="1" noRot="1" noChangeAspect="1" noChangeArrowheads="1" noTextEdit="1"/>
          </p:cNvSpPr>
          <p:nvPr>
            <p:ph type="sldImg"/>
          </p:nvPr>
        </p:nvSpPr>
        <p:spPr>
          <a:ln/>
        </p:spPr>
      </p:sp>
      <p:sp>
        <p:nvSpPr>
          <p:cNvPr id="1076228" name="Rectangle 8"/>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4" tIns="47352" rIns="94704" bIns="47352"/>
          <a:lstStyle/>
          <a:p>
            <a:endParaRPr lang="en-GB" altLang="en-US" sz="900" b="1" dirty="0">
              <a:latin typeface="Arial" panose="020B0604020202020204" pitchFamily="34" charset="0"/>
            </a:endParaRPr>
          </a:p>
          <a:p>
            <a:pPr marL="171450" indent="-171450">
              <a:buFont typeface="Arial" panose="020B0604020202020204" pitchFamily="34" charset="0"/>
              <a:buChar char="•"/>
            </a:pPr>
            <a:r>
              <a:rPr lang="en-GB" altLang="en-US" sz="900" dirty="0">
                <a:latin typeface="Arial" panose="020B0604020202020204" pitchFamily="34" charset="0"/>
              </a:rPr>
              <a:t>This Case Study will be using the concepts developed by Prof Mike Ashby and co-workers here in Cambridge</a:t>
            </a:r>
          </a:p>
          <a:p>
            <a:pPr marL="171450" indent="-171450">
              <a:buFont typeface="Arial" panose="020B0604020202020204" pitchFamily="34" charset="0"/>
              <a:buChar char="•"/>
            </a:pPr>
            <a:r>
              <a:rPr lang="en-GB" sz="900" dirty="0"/>
              <a:t>CES </a:t>
            </a:r>
            <a:r>
              <a:rPr lang="en-GB" sz="900" dirty="0" err="1"/>
              <a:t>EduPack</a:t>
            </a:r>
            <a:r>
              <a:rPr lang="en-GB" sz="900" dirty="0"/>
              <a:t> provides an excellent platform for teaching and discussing materials decisions</a:t>
            </a:r>
          </a:p>
          <a:p>
            <a:pPr marL="171450" indent="-171450">
              <a:buFont typeface="Arial" panose="020B0604020202020204" pitchFamily="34" charset="0"/>
              <a:buChar char="•"/>
            </a:pPr>
            <a:r>
              <a:rPr lang="en-GB" altLang="en-US" sz="900" dirty="0">
                <a:latin typeface="Arial" panose="020B0604020202020204" pitchFamily="34" charset="0"/>
              </a:rPr>
              <a:t>We will show a range of features that you can use in your teaching with CES </a:t>
            </a:r>
            <a:r>
              <a:rPr lang="en-GB" altLang="en-US" sz="900" dirty="0" err="1">
                <a:latin typeface="Arial" panose="020B0604020202020204" pitchFamily="34" charset="0"/>
              </a:rPr>
              <a:t>EduPack</a:t>
            </a:r>
            <a:r>
              <a:rPr lang="en-GB" altLang="en-US" sz="900" dirty="0">
                <a:latin typeface="Arial" panose="020B0604020202020204" pitchFamily="34" charset="0"/>
              </a:rPr>
              <a:t>.</a:t>
            </a:r>
          </a:p>
          <a:p>
            <a:pPr marL="171450" indent="-171450">
              <a:buFont typeface="Arial" panose="020B0604020202020204" pitchFamily="34" charset="0"/>
              <a:buChar char="•"/>
            </a:pPr>
            <a:r>
              <a:rPr lang="en-GB" altLang="en-US" sz="900" dirty="0">
                <a:latin typeface="Arial" panose="020B0604020202020204" pitchFamily="34" charset="0"/>
              </a:rPr>
              <a:t>There will be discussions of data on mechanical properties, criticality and eco properties</a:t>
            </a:r>
          </a:p>
          <a:p>
            <a:pPr marL="171450" indent="-171450">
              <a:buFont typeface="Arial" panose="020B0604020202020204" pitchFamily="34" charset="0"/>
              <a:buChar char="•"/>
            </a:pPr>
            <a:r>
              <a:rPr lang="en-GB" altLang="en-US" sz="900" dirty="0">
                <a:latin typeface="Arial" panose="020B0604020202020204" pitchFamily="34" charset="0"/>
              </a:rPr>
              <a:t>We will benchmark material options visually using charts of their performance and assess them using the extended Eco Audit tool</a:t>
            </a:r>
          </a:p>
          <a:p>
            <a:pPr marL="171450" indent="-171450">
              <a:buFont typeface="Arial" panose="020B0604020202020204" pitchFamily="34" charset="0"/>
              <a:buChar char="•"/>
            </a:pPr>
            <a:r>
              <a:rPr lang="en-GB" altLang="en-US" sz="900" dirty="0">
                <a:latin typeface="Arial" panose="020B0604020202020204" pitchFamily="34" charset="0"/>
              </a:rPr>
              <a:t>The methodologies are described in greater detail in the books of Mike Ashby, particularly the ones that you can see to the right</a:t>
            </a:r>
          </a:p>
        </p:txBody>
      </p:sp>
    </p:spTree>
    <p:extLst>
      <p:ext uri="{BB962C8B-B14F-4D97-AF65-F5344CB8AC3E}">
        <p14:creationId xmlns:p14="http://schemas.microsoft.com/office/powerpoint/2010/main" val="133945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will be using the Sustainability database at Level 3 for this Case, which contains all the 4000 standard engineering materials of the </a:t>
            </a:r>
            <a:r>
              <a:rPr lang="en-GB" dirty="0" err="1"/>
              <a:t>MaterialUniverse</a:t>
            </a:r>
            <a:endParaRPr lang="en-GB" dirty="0"/>
          </a:p>
          <a:p>
            <a:pPr marL="171450" indent="-171450">
              <a:buFont typeface="Arial" panose="020B0604020202020204" pitchFamily="34" charset="0"/>
              <a:buChar char="•"/>
            </a:pPr>
            <a:r>
              <a:rPr lang="en-GB" dirty="0"/>
              <a:t>This has the Enhanced Eco Audit (for life-cycle cost estimation) and data on Legislation and regulations as well as energy storage, which we will use today</a:t>
            </a:r>
          </a:p>
          <a:p>
            <a:pPr marL="171450" indent="-171450">
              <a:buFont typeface="Arial" panose="020B0604020202020204" pitchFamily="34" charset="0"/>
              <a:buChar char="•"/>
            </a:pPr>
            <a:r>
              <a:rPr lang="en-GB" dirty="0"/>
              <a:t>It also has convenient direct links to the Elements data-table, where you find further data on resources and criticality of the constituents</a:t>
            </a:r>
          </a:p>
        </p:txBody>
      </p:sp>
      <p:sp>
        <p:nvSpPr>
          <p:cNvPr id="4" name="Slide Number Placeholder 3"/>
          <p:cNvSpPr>
            <a:spLocks noGrp="1"/>
          </p:cNvSpPr>
          <p:nvPr>
            <p:ph type="sldNum" sz="quarter" idx="10"/>
          </p:nvPr>
        </p:nvSpPr>
        <p:spPr/>
        <p:txBody>
          <a:bodyPr/>
          <a:lstStyle/>
          <a:p>
            <a:fld id="{B38AB951-0C68-4935-84CF-D0AD248AA492}" type="slidenum">
              <a:rPr lang="en-GB" smtClean="0"/>
              <a:t>4</a:t>
            </a:fld>
            <a:endParaRPr lang="en-GB"/>
          </a:p>
        </p:txBody>
      </p:sp>
    </p:spTree>
    <p:extLst>
      <p:ext uri="{BB962C8B-B14F-4D97-AF65-F5344CB8AC3E}">
        <p14:creationId xmlns:p14="http://schemas.microsoft.com/office/powerpoint/2010/main" val="333423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We will now use </a:t>
            </a:r>
            <a:r>
              <a:rPr lang="en-GB" b="0" dirty="0" err="1"/>
              <a:t>EduPack</a:t>
            </a:r>
            <a:r>
              <a:rPr lang="en-GB" b="0" dirty="0"/>
              <a:t> to make an overview plot of current </a:t>
            </a:r>
            <a:r>
              <a:rPr lang="en-GB" b="0" dirty="0" err="1"/>
              <a:t>backpanel</a:t>
            </a:r>
            <a:r>
              <a:rPr lang="en-GB" b="0" dirty="0"/>
              <a:t> casing materials and show exactly how this is done</a:t>
            </a:r>
          </a:p>
          <a:p>
            <a:pPr marL="171450" indent="-171450">
              <a:buFont typeface="Arial" panose="020B0604020202020204" pitchFamily="34" charset="0"/>
              <a:buChar char="•"/>
            </a:pPr>
            <a:r>
              <a:rPr lang="en-GB" b="0" dirty="0"/>
              <a:t>I will benchmark the polycarbonate and the aluminium </a:t>
            </a:r>
            <a:r>
              <a:rPr lang="en-GB" b="0" dirty="0" err="1"/>
              <a:t>backpanels</a:t>
            </a:r>
            <a:r>
              <a:rPr lang="en-GB" b="0" dirty="0"/>
              <a:t> with other materials .</a:t>
            </a:r>
          </a:p>
          <a:p>
            <a:pPr marL="171450" indent="-171450">
              <a:buFont typeface="Arial" panose="020B0604020202020204" pitchFamily="34" charset="0"/>
              <a:buChar char="•"/>
            </a:pPr>
            <a:r>
              <a:rPr lang="en-GB" b="0" dirty="0"/>
              <a:t>When we return, Luca will discuss </a:t>
            </a:r>
            <a:r>
              <a:rPr lang="en-GB" sz="1200" dirty="0"/>
              <a:t>Restricted substances and Critical materials</a:t>
            </a:r>
          </a:p>
          <a:p>
            <a:pPr marL="171450" indent="-171450">
              <a:buFont typeface="Arial" panose="020B0604020202020204" pitchFamily="34" charset="0"/>
              <a:buChar char="•"/>
            </a:pPr>
            <a:r>
              <a:rPr lang="en-GB" sz="1200" b="0" dirty="0"/>
              <a:t>We will also compare alternatives from a life-cycle perspective using Eco Audit</a:t>
            </a:r>
            <a:endParaRPr lang="en-GB" b="0" dirty="0"/>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10"/>
          </p:nvPr>
        </p:nvSpPr>
        <p:spPr/>
        <p:txBody>
          <a:bodyPr/>
          <a:lstStyle/>
          <a:p>
            <a:fld id="{B38AB951-0C68-4935-84CF-D0AD248AA492}" type="slidenum">
              <a:rPr lang="en-GB" smtClean="0"/>
              <a:t>5</a:t>
            </a:fld>
            <a:endParaRPr lang="en-GB"/>
          </a:p>
        </p:txBody>
      </p:sp>
    </p:spTree>
    <p:extLst>
      <p:ext uri="{BB962C8B-B14F-4D97-AF65-F5344CB8AC3E}">
        <p14:creationId xmlns:p14="http://schemas.microsoft.com/office/powerpoint/2010/main" val="294307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An overview plot, including the 2 main material candidates, is shown in the chart above.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Flexural stiffness is important in order to protect the LCD and circuit board inside the tablet, and flexural strength is needed to prevent plastic deformation.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the chart, thermoplastics and the light metal alloys Al and Mg are included for comparison using the custom subset feature.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By right-clicking on the material names, the candidates can be labelled, made into </a:t>
            </a:r>
            <a:r>
              <a:rPr lang="en-GB" sz="1200" kern="1200" dirty="0" err="1">
                <a:solidFill>
                  <a:schemeClr val="tx1"/>
                </a:solidFill>
                <a:effectLst/>
                <a:latin typeface="+mn-lt"/>
                <a:ea typeface="+mn-ea"/>
                <a:cs typeface="+mn-cs"/>
              </a:rPr>
              <a:t>favorites</a:t>
            </a:r>
            <a:r>
              <a:rPr lang="en-GB" sz="1200" kern="1200" dirty="0">
                <a:solidFill>
                  <a:schemeClr val="tx1"/>
                </a:solidFill>
                <a:effectLst/>
                <a:latin typeface="+mn-lt"/>
                <a:ea typeface="+mn-ea"/>
                <a:cs typeface="+mn-cs"/>
              </a:rPr>
              <a:t>, their bubbles brought to front and their </a:t>
            </a:r>
            <a:r>
              <a:rPr lang="en-GB" sz="1200" kern="1200" dirty="0" err="1">
                <a:solidFill>
                  <a:schemeClr val="tx1"/>
                </a:solidFill>
                <a:effectLst/>
                <a:latin typeface="+mn-lt"/>
                <a:ea typeface="+mn-ea"/>
                <a:cs typeface="+mn-cs"/>
              </a:rPr>
              <a:t>color</a:t>
            </a:r>
            <a:r>
              <a:rPr lang="en-GB" sz="1200" kern="1200" dirty="0">
                <a:solidFill>
                  <a:schemeClr val="tx1"/>
                </a:solidFill>
                <a:effectLst/>
                <a:latin typeface="+mn-lt"/>
                <a:ea typeface="+mn-ea"/>
                <a:cs typeface="+mn-cs"/>
              </a:rPr>
              <a:t> can be changed to red for greater visibility.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chart shows that these candidates represent intermediate strength and stiffness. The Al appear stronger and stiffer than the polycarbonate. However, this is not a just way to compare materials for a lightweight tablet backplate.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candidates have different densities and would have different thicknesses in this application.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6</a:t>
            </a:fld>
            <a:endParaRPr lang="en-GB"/>
          </a:p>
        </p:txBody>
      </p:sp>
    </p:spTree>
    <p:extLst>
      <p:ext uri="{BB962C8B-B14F-4D97-AF65-F5344CB8AC3E}">
        <p14:creationId xmlns:p14="http://schemas.microsoft.com/office/powerpoint/2010/main" val="319501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Although a simple chart plotting flexural strength on one axis and flexural modulus on the other will give you an overview of material properties, benchmarking needs to be done in relation to the relevant </a:t>
            </a:r>
            <a:r>
              <a:rPr lang="en-GB" sz="1200" i="1" kern="1200" dirty="0">
                <a:solidFill>
                  <a:schemeClr val="tx1"/>
                </a:solidFill>
                <a:effectLst/>
                <a:latin typeface="+mn-lt"/>
                <a:ea typeface="+mn-ea"/>
                <a:cs typeface="+mn-cs"/>
              </a:rPr>
              <a:t>performance index</a:t>
            </a:r>
            <a:r>
              <a:rPr lang="en-GB" sz="1200" kern="1200" dirty="0">
                <a:solidFill>
                  <a:schemeClr val="tx1"/>
                </a:solidFill>
                <a:effectLst/>
                <a:latin typeface="+mn-lt"/>
                <a:ea typeface="+mn-ea"/>
                <a:cs typeface="+mn-cs"/>
              </a:rPr>
              <a:t> of the specific application.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For a panel in bending, with the objective to minimize mass, the indices will be combinations of properties, limited by strength and stiffness, respectively.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performance indices for both strength-limited design and stiffness-limited design of a panel in bending are shown in the next slide.</a:t>
            </a: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7</a:t>
            </a:fld>
            <a:endParaRPr lang="en-GB"/>
          </a:p>
        </p:txBody>
      </p:sp>
    </p:spTree>
    <p:extLst>
      <p:ext uri="{BB962C8B-B14F-4D97-AF65-F5344CB8AC3E}">
        <p14:creationId xmlns:p14="http://schemas.microsoft.com/office/powerpoint/2010/main" val="24111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best way to make a fair comparison between materials is to use Performance indices</a:t>
            </a:r>
          </a:p>
          <a:p>
            <a:pPr marL="171450" indent="-171450">
              <a:buFont typeface="Arial" panose="020B0604020202020204" pitchFamily="34" charset="0"/>
              <a:buChar char="•"/>
            </a:pPr>
            <a:r>
              <a:rPr lang="en-GB" dirty="0"/>
              <a:t>Let’s investigate mechanical performance: Flexural stiffness and Flexural strength</a:t>
            </a:r>
          </a:p>
          <a:p>
            <a:pPr marL="171450" indent="-171450">
              <a:buFont typeface="Arial" panose="020B0604020202020204" pitchFamily="34" charset="0"/>
              <a:buChar char="•"/>
            </a:pPr>
            <a:r>
              <a:rPr lang="en-GB" b="0" dirty="0"/>
              <a:t>This plot is at Sustainability Level 3, All bulk materials (background), Limit stage with Composition overview: Hardwoods, Composite woods (green), Then highlight plywood as a reference material</a:t>
            </a:r>
          </a:p>
          <a:p>
            <a:pPr marL="171450" indent="-171450">
              <a:buFont typeface="Arial" panose="020B0604020202020204" pitchFamily="34" charset="0"/>
              <a:buChar char="•"/>
            </a:pPr>
            <a:r>
              <a:rPr lang="en-GB" b="0" dirty="0"/>
              <a:t>Plywood compares relatively well with other woods and other materials </a:t>
            </a:r>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10"/>
          </p:nvPr>
        </p:nvSpPr>
        <p:spPr/>
        <p:txBody>
          <a:bodyPr/>
          <a:lstStyle/>
          <a:p>
            <a:fld id="{B38AB951-0C68-4935-84CF-D0AD248AA492}" type="slidenum">
              <a:rPr lang="en-GB" smtClean="0"/>
              <a:t>8</a:t>
            </a:fld>
            <a:endParaRPr lang="en-GB"/>
          </a:p>
        </p:txBody>
      </p:sp>
    </p:spTree>
    <p:extLst>
      <p:ext uri="{BB962C8B-B14F-4D97-AF65-F5344CB8AC3E}">
        <p14:creationId xmlns:p14="http://schemas.microsoft.com/office/powerpoint/2010/main" val="210777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Now, we have seen how </a:t>
            </a:r>
            <a:r>
              <a:rPr lang="en-GB" b="0" dirty="0" err="1"/>
              <a:t>EduPack</a:t>
            </a:r>
            <a:r>
              <a:rPr lang="en-GB" b="0" dirty="0"/>
              <a:t> is used to benchmark mechanical properties and performance</a:t>
            </a:r>
          </a:p>
          <a:p>
            <a:pPr marL="0" indent="0">
              <a:buFont typeface="Arial" panose="020B0604020202020204" pitchFamily="34" charset="0"/>
              <a:buNone/>
            </a:pPr>
            <a:endParaRPr lang="en-GB" b="0" dirty="0"/>
          </a:p>
        </p:txBody>
      </p:sp>
      <p:sp>
        <p:nvSpPr>
          <p:cNvPr id="4" name="Slide Number Placeholder 3"/>
          <p:cNvSpPr>
            <a:spLocks noGrp="1"/>
          </p:cNvSpPr>
          <p:nvPr>
            <p:ph type="sldNum" sz="quarter" idx="10"/>
          </p:nvPr>
        </p:nvSpPr>
        <p:spPr/>
        <p:txBody>
          <a:bodyPr/>
          <a:lstStyle/>
          <a:p>
            <a:fld id="{B38AB951-0C68-4935-84CF-D0AD248AA492}" type="slidenum">
              <a:rPr lang="en-GB" smtClean="0"/>
              <a:t>9</a:t>
            </a:fld>
            <a:endParaRPr lang="en-GB"/>
          </a:p>
        </p:txBody>
      </p:sp>
    </p:spTree>
    <p:extLst>
      <p:ext uri="{BB962C8B-B14F-4D97-AF65-F5344CB8AC3E}">
        <p14:creationId xmlns:p14="http://schemas.microsoft.com/office/powerpoint/2010/main" val="1359425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grantadesign.com/education/resource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grantadesign.com/education/resources/" TargetMode="External"/><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userDrawn="1"/>
        </p:nvSpPr>
        <p:spPr bwMode="auto">
          <a:xfrm flipV="1">
            <a:off x="1" y="0"/>
            <a:ext cx="9906000" cy="6858000"/>
          </a:xfrm>
          <a:prstGeom prst="rect">
            <a:avLst/>
          </a:prstGeom>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sp>
        <p:nvSpPr>
          <p:cNvPr id="17" name="Rectangle 16"/>
          <p:cNvSpPr>
            <a:spLocks/>
          </p:cNvSpPr>
          <p:nvPr userDrawn="1"/>
        </p:nvSpPr>
        <p:spPr bwMode="auto">
          <a:xfrm>
            <a:off x="273050" y="286246"/>
            <a:ext cx="9360470" cy="6311106"/>
          </a:xfrm>
          <a:prstGeom prst="rect">
            <a:avLst/>
          </a:prstGeom>
          <a:solidFill>
            <a:schemeClr val="bg1"/>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sp>
        <p:nvSpPr>
          <p:cNvPr id="3" name="Rectangle 16"/>
          <p:cNvSpPr>
            <a:spLocks noChangeArrowheads="1"/>
          </p:cNvSpPr>
          <p:nvPr/>
        </p:nvSpPr>
        <p:spPr bwMode="auto">
          <a:xfrm>
            <a:off x="701675" y="0"/>
            <a:ext cx="92043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pic>
        <p:nvPicPr>
          <p:cNvPr id="12"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229224"/>
            <a:ext cx="9906000" cy="4841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 name="Text Box 15"/>
          <p:cNvSpPr txBox="1">
            <a:spLocks noChangeArrowheads="1"/>
          </p:cNvSpPr>
          <p:nvPr userDrawn="1"/>
        </p:nvSpPr>
        <p:spPr bwMode="auto">
          <a:xfrm>
            <a:off x="7445829" y="5336602"/>
            <a:ext cx="1944490" cy="2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eaLnBrk="1" hangingPunct="1">
              <a:spcBef>
                <a:spcPct val="0"/>
              </a:spcBef>
              <a:spcAft>
                <a:spcPct val="0"/>
              </a:spcAft>
              <a:buClrTx/>
              <a:buSzTx/>
              <a:buFontTx/>
              <a:buNone/>
              <a:defRPr/>
            </a:pPr>
            <a:r>
              <a:rPr lang="en-GB" sz="1100" b="0" dirty="0">
                <a:solidFill>
                  <a:srgbClr val="FFFFFF"/>
                </a:solidFill>
                <a:cs typeface="Arial" charset="0"/>
              </a:rPr>
              <a:t>© Granta</a:t>
            </a:r>
            <a:r>
              <a:rPr lang="en-GB" sz="1100" b="0" baseline="0" dirty="0">
                <a:solidFill>
                  <a:srgbClr val="FFFFFF"/>
                </a:solidFill>
                <a:cs typeface="Arial" charset="0"/>
              </a:rPr>
              <a:t> Design</a:t>
            </a:r>
            <a:r>
              <a:rPr lang="en-GB" sz="1100" b="0" dirty="0">
                <a:solidFill>
                  <a:srgbClr val="FFFFFF"/>
                </a:solidFill>
                <a:cs typeface="Arial" charset="0"/>
              </a:rPr>
              <a:t>, 2017</a:t>
            </a:r>
          </a:p>
        </p:txBody>
      </p:sp>
      <p:pic>
        <p:nvPicPr>
          <p:cNvPr id="18" name="Picture 1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918" b="4918"/>
          <a:stretch/>
        </p:blipFill>
        <p:spPr bwMode="auto">
          <a:xfrm>
            <a:off x="222628" y="5253038"/>
            <a:ext cx="65516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a:hlinkClick r:id="rId4"/>
          </p:cNvPr>
          <p:cNvSpPr txBox="1">
            <a:spLocks noChangeArrowheads="1"/>
          </p:cNvSpPr>
          <p:nvPr userDrawn="1"/>
        </p:nvSpPr>
        <p:spPr bwMode="auto">
          <a:xfrm>
            <a:off x="6538300" y="6218457"/>
            <a:ext cx="2852019" cy="247979"/>
          </a:xfrm>
          <a:prstGeom prst="rect">
            <a:avLst/>
          </a:prstGeom>
          <a:noFill/>
          <a:ln>
            <a:noFill/>
          </a:ln>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sz="1000" b="0" dirty="0" err="1">
                <a:solidFill>
                  <a:schemeClr val="accent3">
                    <a:lumMod val="50000"/>
                  </a:schemeClr>
                </a:solidFill>
              </a:rPr>
              <a:t>www.teachingresources.grantadesign.com</a:t>
            </a:r>
            <a:endParaRPr lang="en-GB" sz="1000" b="0" dirty="0">
              <a:solidFill>
                <a:srgbClr val="70A942"/>
              </a:solidFill>
              <a:cs typeface="Arial" pitchFamily="34" charset="0"/>
            </a:endParaRPr>
          </a:p>
          <a:p>
            <a:pPr algn="r" eaLnBrk="1" hangingPunct="1">
              <a:spcBef>
                <a:spcPct val="0"/>
              </a:spcBef>
              <a:spcAft>
                <a:spcPct val="0"/>
              </a:spcAft>
              <a:buClrTx/>
              <a:buSzTx/>
              <a:buFontTx/>
              <a:buNone/>
              <a:defRPr/>
            </a:pPr>
            <a:endParaRPr lang="en-GB" sz="1000" b="0" dirty="0">
              <a:solidFill>
                <a:srgbClr val="70A942"/>
              </a:solidFill>
              <a:cs typeface="Arial" pitchFamily="34" charset="0"/>
            </a:endParaRPr>
          </a:p>
        </p:txBody>
      </p:sp>
      <p:pic>
        <p:nvPicPr>
          <p:cNvPr id="10" name="Picture 9">
            <a:extLst>
              <a:ext uri="{FF2B5EF4-FFF2-40B4-BE49-F238E27FC236}">
                <a16:creationId xmlns:a16="http://schemas.microsoft.com/office/drawing/2014/main" id="{EDFC5707-723B-472A-A9E5-FBC2011496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450" y="5055418"/>
            <a:ext cx="750466" cy="766485"/>
          </a:xfrm>
          <a:prstGeom prst="rect">
            <a:avLst/>
          </a:prstGeom>
        </p:spPr>
      </p:pic>
    </p:spTree>
    <p:extLst>
      <p:ext uri="{BB962C8B-B14F-4D97-AF65-F5344CB8AC3E}">
        <p14:creationId xmlns:p14="http://schemas.microsoft.com/office/powerpoint/2010/main" val="38297970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pic>
        <p:nvPicPr>
          <p:cNvPr id="1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334" b="904"/>
          <a:stretch/>
        </p:blipFill>
        <p:spPr bwMode="auto">
          <a:xfrm>
            <a:off x="1" y="1"/>
            <a:ext cx="9906001" cy="244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 y="1"/>
            <a:ext cx="9907117" cy="2441121"/>
          </a:xfrm>
          <a:prstGeom prst="rect">
            <a:avLst/>
          </a:prstGeom>
          <a:solidFill>
            <a:schemeClr val="bg1">
              <a:alpha val="67000"/>
            </a:schemeClr>
          </a:solidFill>
          <a:effectLst>
            <a:outerShdw blurRad="101600" sx="101000" sy="101000" algn="ct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20" name="Rectangle 2"/>
          <p:cNvSpPr txBox="1">
            <a:spLocks noChangeArrowheads="1"/>
          </p:cNvSpPr>
          <p:nvPr/>
        </p:nvSpPr>
        <p:spPr>
          <a:xfrm>
            <a:off x="551132" y="792889"/>
            <a:ext cx="5759583" cy="279410"/>
          </a:xfrm>
          <a:prstGeom prst="rect">
            <a:avLst/>
          </a:prstGeom>
          <a:extLst>
            <a:ext uri="{909E8E84-426E-40DD-AFC4-6F175D3DCCD1}">
              <a14:hiddenFill xmlns:a14="http://schemas.microsoft.com/office/drawing/2010/main">
                <a:solidFill>
                  <a:srgbClr val="EAEAEA">
                    <a:alpha val="50195"/>
                  </a:srgbClr>
                </a:solidFill>
              </a14:hiddenFill>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200"/>
              </a:spcAft>
            </a:pPr>
            <a:r>
              <a:rPr lang="en-GB" sz="1200" dirty="0">
                <a:latin typeface="Arial" panose="020B0604020202020204" pitchFamily="34" charset="0"/>
                <a:cs typeface="Arial" panose="020B0604020202020204" pitchFamily="34" charset="0"/>
              </a:rPr>
              <a:t>Motivating students about materials in introductory and advanced courses</a:t>
            </a:r>
          </a:p>
        </p:txBody>
      </p:sp>
      <p:pic>
        <p:nvPicPr>
          <p:cNvPr id="21" name="Content Placeholder 3"/>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b="29092"/>
          <a:stretch/>
        </p:blipFill>
        <p:spPr>
          <a:xfrm>
            <a:off x="612547" y="391401"/>
            <a:ext cx="2087249" cy="356912"/>
          </a:xfrm>
          <a:prstGeom prst="rect">
            <a:avLst/>
          </a:prstGeom>
        </p:spPr>
      </p:pic>
      <p:sp>
        <p:nvSpPr>
          <p:cNvPr id="22" name="TextBox 21"/>
          <p:cNvSpPr txBox="1"/>
          <p:nvPr/>
        </p:nvSpPr>
        <p:spPr>
          <a:xfrm>
            <a:off x="2699797" y="363567"/>
            <a:ext cx="3198775" cy="523220"/>
          </a:xfrm>
          <a:prstGeom prst="rect">
            <a:avLst/>
          </a:prstGeom>
          <a:noFill/>
        </p:spPr>
        <p:txBody>
          <a:bodyPr wrap="square" rtlCol="0">
            <a:spAutoFit/>
          </a:bodyPr>
          <a:lstStyle/>
          <a:p>
            <a:r>
              <a:rPr lang="en-GB" sz="2800" b="1" dirty="0">
                <a:latin typeface="Bradley Hand ITC" panose="03070402050302030203" pitchFamily="66" charset="0"/>
              </a:rPr>
              <a:t>for education</a:t>
            </a:r>
          </a:p>
        </p:txBody>
      </p:sp>
      <p:sp>
        <p:nvSpPr>
          <p:cNvPr id="23" name="Rectangle 22"/>
          <p:cNvSpPr/>
          <p:nvPr/>
        </p:nvSpPr>
        <p:spPr>
          <a:xfrm>
            <a:off x="0" y="4931229"/>
            <a:ext cx="9906000" cy="1931428"/>
          </a:xfrm>
          <a:prstGeom prst="rect">
            <a:avLst/>
          </a:prstGeom>
          <a:solidFill>
            <a:schemeClr val="bg1">
              <a:lumMod val="8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4" name="Rectangle 23"/>
          <p:cNvSpPr/>
          <p:nvPr/>
        </p:nvSpPr>
        <p:spPr>
          <a:xfrm>
            <a:off x="0" y="2420888"/>
            <a:ext cx="9906000" cy="4216450"/>
          </a:xfrm>
          <a:prstGeom prst="rect">
            <a:avLst/>
          </a:prstGeom>
          <a:solidFill>
            <a:schemeClr val="bg1"/>
          </a:solidFill>
          <a:effectLst>
            <a:outerShdw blurRad="101600" sx="101000" sy="101000" algn="ctr" rotWithShape="0">
              <a:prstClr val="black">
                <a:alpha val="44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497" y="2969368"/>
            <a:ext cx="3291897" cy="3207643"/>
          </a:xfrm>
          <a:prstGeom prst="rect">
            <a:avLst/>
          </a:prstGeom>
        </p:spPr>
      </p:pic>
    </p:spTree>
    <p:extLst>
      <p:ext uri="{BB962C8B-B14F-4D97-AF65-F5344CB8AC3E}">
        <p14:creationId xmlns:p14="http://schemas.microsoft.com/office/powerpoint/2010/main" val="99224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ew Blank Slid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8C609B3-E15E-4F32-B359-A7ACC0007E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47059" y="6541061"/>
            <a:ext cx="990000" cy="1859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6"/>
          <p:cNvSpPr>
            <a:spLocks noChangeArrowheads="1"/>
          </p:cNvSpPr>
          <p:nvPr userDrawn="1"/>
        </p:nvSpPr>
        <p:spPr bwMode="auto">
          <a:xfrm>
            <a:off x="701675" y="0"/>
            <a:ext cx="92043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b="1"/>
          </a:p>
        </p:txBody>
      </p:sp>
      <p:cxnSp>
        <p:nvCxnSpPr>
          <p:cNvPr id="15" name="Straight Connector 14"/>
          <p:cNvCxnSpPr>
            <a:cxnSpLocks/>
          </p:cNvCxnSpPr>
          <p:nvPr userDrawn="1"/>
        </p:nvCxnSpPr>
        <p:spPr bwMode="auto">
          <a:xfrm>
            <a:off x="0" y="609602"/>
            <a:ext cx="9906000" cy="0"/>
          </a:xfrm>
          <a:prstGeom prst="line">
            <a:avLst/>
          </a:prstGeom>
          <a:noFill/>
          <a:ln w="9525" cap="flat" cmpd="sng" algn="ctr">
            <a:solidFill>
              <a:schemeClr val="bg1">
                <a:lumMod val="85000"/>
              </a:schemeClr>
            </a:solidFill>
            <a:prstDash val="solid"/>
            <a:round/>
            <a:headEnd type="none" w="med" len="med"/>
            <a:tailEnd type="none" w="med" len="med"/>
          </a:ln>
          <a:effectLst/>
        </p:spPr>
      </p:cxnSp>
      <p:sp>
        <p:nvSpPr>
          <p:cNvPr id="10" name="Text Box 14">
            <a:hlinkClick r:id="rId3"/>
          </p:cNvPr>
          <p:cNvSpPr txBox="1">
            <a:spLocks noChangeArrowheads="1"/>
          </p:cNvSpPr>
          <p:nvPr userDrawn="1"/>
        </p:nvSpPr>
        <p:spPr bwMode="auto">
          <a:xfrm>
            <a:off x="6876794" y="6502399"/>
            <a:ext cx="2878137" cy="230969"/>
          </a:xfrm>
          <a:prstGeom prst="rect">
            <a:avLst/>
          </a:prstGeom>
          <a:noFill/>
          <a:ln>
            <a:noFill/>
          </a:ln>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pitchFamily="34" charset="0"/>
              </a:defRPr>
            </a:lvl9pPr>
          </a:lstStyle>
          <a:p>
            <a:pPr algn="r" eaLnBrk="1" hangingPunct="1">
              <a:spcBef>
                <a:spcPct val="0"/>
              </a:spcBef>
              <a:spcAft>
                <a:spcPct val="0"/>
              </a:spcAft>
              <a:buClrTx/>
              <a:buSzTx/>
              <a:buFontTx/>
              <a:buNone/>
              <a:defRPr/>
            </a:pPr>
            <a:r>
              <a:rPr lang="en-GB" sz="1000" b="0" dirty="0" err="1">
                <a:solidFill>
                  <a:schemeClr val="accent3">
                    <a:lumMod val="50000"/>
                  </a:schemeClr>
                </a:solidFill>
              </a:rPr>
              <a:t>www.teachingresources.grantadesign.com</a:t>
            </a:r>
            <a:endParaRPr lang="en-GB" sz="1000" b="0" dirty="0">
              <a:solidFill>
                <a:schemeClr val="accent3">
                  <a:lumMod val="50000"/>
                </a:schemeClr>
              </a:solidFill>
              <a:cs typeface="Arial" pitchFamily="34" charset="0"/>
            </a:endParaRPr>
          </a:p>
        </p:txBody>
      </p:sp>
      <p:sp>
        <p:nvSpPr>
          <p:cNvPr id="8" name="Rectangle 2">
            <a:extLst>
              <a:ext uri="{FF2B5EF4-FFF2-40B4-BE49-F238E27FC236}">
                <a16:creationId xmlns:a16="http://schemas.microsoft.com/office/drawing/2014/main" id="{1C902BA8-D7AF-4AAB-91AD-001FADEA4EEE}"/>
              </a:ext>
            </a:extLst>
          </p:cNvPr>
          <p:cNvSpPr txBox="1">
            <a:spLocks noChangeArrowheads="1"/>
          </p:cNvSpPr>
          <p:nvPr userDrawn="1"/>
        </p:nvSpPr>
        <p:spPr bwMode="auto">
          <a:xfrm>
            <a:off x="0" y="0"/>
            <a:ext cx="9906000" cy="619753"/>
          </a:xfrm>
          <a:prstGeom prst="rect">
            <a:avLst/>
          </a:prstGeom>
          <a:solidFill>
            <a:srgbClr val="EAEAEA">
              <a:alpha val="50195"/>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eaLnBrk="0" fontAlgn="base" hangingPunct="0">
              <a:spcBef>
                <a:spcPct val="0"/>
              </a:spcBef>
              <a:spcAft>
                <a:spcPct val="0"/>
              </a:spcAft>
              <a:defRPr sz="2400" b="1">
                <a:solidFill>
                  <a:schemeClr val="tx1"/>
                </a:solidFill>
                <a:latin typeface="Arial" charset="0"/>
              </a:defRPr>
            </a:lvl6pPr>
            <a:lvl7pPr marL="914400" algn="ctr" rtl="0" eaLnBrk="0" fontAlgn="base" hangingPunct="0">
              <a:spcBef>
                <a:spcPct val="0"/>
              </a:spcBef>
              <a:spcAft>
                <a:spcPct val="0"/>
              </a:spcAft>
              <a:defRPr sz="2400" b="1">
                <a:solidFill>
                  <a:schemeClr val="tx1"/>
                </a:solidFill>
                <a:latin typeface="Arial" charset="0"/>
              </a:defRPr>
            </a:lvl7pPr>
            <a:lvl8pPr marL="1371600" algn="ctr" rtl="0" eaLnBrk="0" fontAlgn="base" hangingPunct="0">
              <a:spcBef>
                <a:spcPct val="0"/>
              </a:spcBef>
              <a:spcAft>
                <a:spcPct val="0"/>
              </a:spcAft>
              <a:defRPr sz="2400" b="1">
                <a:solidFill>
                  <a:schemeClr val="tx1"/>
                </a:solidFill>
                <a:latin typeface="Arial" charset="0"/>
              </a:defRPr>
            </a:lvl8pPr>
            <a:lvl9pPr marL="1828800" algn="ctr" rtl="0" eaLnBrk="0" fontAlgn="base" hangingPunct="0">
              <a:spcBef>
                <a:spcPct val="0"/>
              </a:spcBef>
              <a:spcAft>
                <a:spcPct val="0"/>
              </a:spcAft>
              <a:defRPr sz="2400" b="1">
                <a:solidFill>
                  <a:schemeClr val="tx1"/>
                </a:solidFill>
                <a:latin typeface="Arial" charset="0"/>
              </a:defRPr>
            </a:lvl9pPr>
          </a:lstStyle>
          <a:p>
            <a:pPr>
              <a:buClrTx/>
              <a:buSzTx/>
              <a:buFontTx/>
            </a:pPr>
            <a:r>
              <a:rPr lang="en-US" kern="0"/>
              <a:t>Click to edit Master title style</a:t>
            </a:r>
            <a:endParaRPr lang="en-US" kern="0" dirty="0"/>
          </a:p>
        </p:txBody>
      </p:sp>
    </p:spTree>
    <p:extLst>
      <p:ext uri="{BB962C8B-B14F-4D97-AF65-F5344CB8AC3E}">
        <p14:creationId xmlns:p14="http://schemas.microsoft.com/office/powerpoint/2010/main" val="7498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1" y="0"/>
            <a:ext cx="9892305" cy="6859610"/>
          </a:xfrm>
          <a:prstGeom prst="rect">
            <a:avLst/>
          </a:prstGeom>
          <a:solidFill>
            <a:srgbClr val="F9F9F9"/>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eaLnBrk="1" fontAlgn="auto" hangingPunct="1">
              <a:spcBef>
                <a:spcPts val="0"/>
              </a:spcBef>
              <a:spcAft>
                <a:spcPts val="0"/>
              </a:spcAft>
              <a:buClrTx/>
              <a:buSzTx/>
              <a:buFontTx/>
              <a:buNone/>
            </a:pPr>
            <a:endParaRPr lang="en-GB" sz="1662">
              <a:solidFill>
                <a:prstClr val="white"/>
              </a:solidFill>
            </a:endParaRPr>
          </a:p>
        </p:txBody>
      </p:sp>
      <p:sp>
        <p:nvSpPr>
          <p:cNvPr id="7" name="TextBox 6"/>
          <p:cNvSpPr txBox="1"/>
          <p:nvPr userDrawn="1"/>
        </p:nvSpPr>
        <p:spPr>
          <a:xfrm>
            <a:off x="7176691" y="6652404"/>
            <a:ext cx="2729309" cy="205890"/>
          </a:xfrm>
          <a:prstGeom prst="rect">
            <a:avLst/>
          </a:prstGeom>
          <a:noFill/>
        </p:spPr>
        <p:txBody>
          <a:bodyPr wrap="square" rtlCol="0">
            <a:spAutoFit/>
          </a:bodyPr>
          <a:lstStyle/>
          <a:p>
            <a:pPr algn="r" eaLnBrk="1" fontAlgn="auto" hangingPunct="1">
              <a:spcBef>
                <a:spcPts val="0"/>
              </a:spcBef>
              <a:spcAft>
                <a:spcPts val="0"/>
              </a:spcAft>
              <a:buClrTx/>
              <a:buSzTx/>
              <a:buFontTx/>
              <a:buNone/>
            </a:pPr>
            <a:r>
              <a:rPr lang="en-GB" sz="738" dirty="0">
                <a:solidFill>
                  <a:prstClr val="white">
                    <a:lumMod val="65000"/>
                  </a:prstClr>
                </a:solidFill>
                <a:latin typeface="Arial" panose="020B0604020202020204" pitchFamily="34" charset="0"/>
                <a:cs typeface="Arial" panose="020B0604020202020204" pitchFamily="34" charset="0"/>
              </a:rPr>
              <a:t>www.grantadesign.com/education</a:t>
            </a:r>
          </a:p>
        </p:txBody>
      </p:sp>
      <p:sp>
        <p:nvSpPr>
          <p:cNvPr id="8" name="TextBox 7"/>
          <p:cNvSpPr txBox="1"/>
          <p:nvPr userDrawn="1"/>
        </p:nvSpPr>
        <p:spPr>
          <a:xfrm>
            <a:off x="-1" y="6664731"/>
            <a:ext cx="1724297" cy="191719"/>
          </a:xfrm>
          <a:prstGeom prst="rect">
            <a:avLst/>
          </a:prstGeom>
          <a:noFill/>
        </p:spPr>
        <p:txBody>
          <a:bodyPr wrap="square" rtlCol="0">
            <a:spAutoFit/>
          </a:bodyPr>
          <a:lstStyle/>
          <a:p>
            <a:pPr eaLnBrk="1" fontAlgn="auto" hangingPunct="1">
              <a:spcBef>
                <a:spcPts val="0"/>
              </a:spcBef>
              <a:spcAft>
                <a:spcPts val="0"/>
              </a:spcAft>
              <a:buClrTx/>
              <a:buSzTx/>
              <a:buFontTx/>
              <a:buNone/>
            </a:pPr>
            <a:r>
              <a:rPr lang="en-GB" sz="646" dirty="0">
                <a:solidFill>
                  <a:prstClr val="white">
                    <a:lumMod val="65000"/>
                  </a:prstClr>
                </a:solidFill>
                <a:latin typeface="Arial" panose="020B0604020202020204" pitchFamily="34" charset="0"/>
                <a:cs typeface="Arial" panose="020B0604020202020204" pitchFamily="34" charset="0"/>
              </a:rPr>
              <a:t>© Granta Design and Mike Ashby, 2018</a:t>
            </a:r>
          </a:p>
        </p:txBody>
      </p:sp>
      <p:sp>
        <p:nvSpPr>
          <p:cNvPr id="9" name="Rectangle 8"/>
          <p:cNvSpPr/>
          <p:nvPr userDrawn="1"/>
        </p:nvSpPr>
        <p:spPr>
          <a:xfrm>
            <a:off x="0" y="590550"/>
            <a:ext cx="9906000" cy="6049146"/>
          </a:xfrm>
          <a:prstGeom prst="rect">
            <a:avLst/>
          </a:prstGeom>
          <a:solidFill>
            <a:schemeClr val="bg1"/>
          </a:solidFill>
          <a:effectLst>
            <a:outerShdw blurRad="101600" algn="ct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eaLnBrk="1" fontAlgn="auto" hangingPunct="1">
              <a:spcBef>
                <a:spcPts val="0"/>
              </a:spcBef>
              <a:spcAft>
                <a:spcPts val="0"/>
              </a:spcAft>
              <a:buClrTx/>
              <a:buSzTx/>
              <a:buFontTx/>
              <a:buNone/>
            </a:pPr>
            <a:endParaRPr lang="en-GB" sz="1662">
              <a:solidFill>
                <a:prstClr val="white"/>
              </a:solidFill>
            </a:endParaRPr>
          </a:p>
        </p:txBody>
      </p:sp>
      <p:sp>
        <p:nvSpPr>
          <p:cNvPr id="11" name="Rectangle 2"/>
          <p:cNvSpPr>
            <a:spLocks noGrp="1" noChangeArrowheads="1"/>
          </p:cNvSpPr>
          <p:nvPr>
            <p:ph type="title"/>
          </p:nvPr>
        </p:nvSpPr>
        <p:spPr bwMode="auto">
          <a:xfrm>
            <a:off x="0" y="44624"/>
            <a:ext cx="9906000" cy="558800"/>
          </a:xfrm>
          <a:prstGeom prst="rect">
            <a:avLst/>
          </a:prstGeom>
          <a:noFill/>
          <a:ln>
            <a:noFill/>
          </a:ln>
        </p:spPr>
        <p:txBody>
          <a:bodyPr vert="horz" wrap="square" lIns="91440" tIns="45720" rIns="91440" bIns="45720" numCol="1" anchor="ctr" anchorCtr="0" compatLnSpc="1">
            <a:prstTxWarp prst="textNoShape">
              <a:avLst/>
            </a:prstTxWarp>
            <a:normAutofit/>
          </a:bodyPr>
          <a:lstStyle>
            <a:lvl1pPr algn="ctr">
              <a:defRPr sz="2400" b="1">
                <a:latin typeface="Arial" panose="020B0604020202020204" pitchFamily="34" charset="0"/>
                <a:cs typeface="Arial" panose="020B0604020202020204" pitchFamily="34" charset="0"/>
              </a:defRPr>
            </a:lvl1pPr>
          </a:lstStyle>
          <a:p>
            <a:pPr lvl="0"/>
            <a:r>
              <a:rPr lang="en-US" dirty="0"/>
              <a:t>Click to edit Master title style</a:t>
            </a:r>
          </a:p>
        </p:txBody>
      </p:sp>
      <p:pic>
        <p:nvPicPr>
          <p:cNvPr id="12" name="Picture 2">
            <a:extLst>
              <a:ext uri="{FF2B5EF4-FFF2-40B4-BE49-F238E27FC236}">
                <a16:creationId xmlns:a16="http://schemas.microsoft.com/office/drawing/2014/main" id="{8C4F51D5-C96B-4BC7-91B4-A88CF78AD0D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740592" y="224636"/>
            <a:ext cx="990000" cy="18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9742"/>
      </p:ext>
    </p:extLst>
  </p:cSld>
  <p:clrMapOvr>
    <a:masterClrMapping/>
  </p:clrMapOvr>
  <p:extLst>
    <p:ext uri="{DCECCB84-F9BA-43D5-87BE-67443E8EF086}">
      <p15:sldGuideLst xmlns:p15="http://schemas.microsoft.com/office/powerpoint/2012/main">
        <p15:guide id="1"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p>
            <a:r>
              <a:rPr lang="de-CH"/>
              <a:t>Mastertitelformat bearbeiten</a:t>
            </a:r>
            <a:endParaRPr lang="en-GB"/>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en-GB"/>
          </a:p>
        </p:txBody>
      </p:sp>
      <p:sp>
        <p:nvSpPr>
          <p:cNvPr id="4" name="Datumsplatzhalter 3"/>
          <p:cNvSpPr>
            <a:spLocks noGrp="1"/>
          </p:cNvSpPr>
          <p:nvPr>
            <p:ph type="dt" sz="half" idx="10"/>
          </p:nvPr>
        </p:nvSpPr>
        <p:spPr/>
        <p:txBody>
          <a:bodyPr/>
          <a:lstStyle/>
          <a:p>
            <a:fld id="{0A8583A7-5AAD-634F-AC3D-2C56898ABDE8}" type="datetimeFigureOut">
              <a:rPr lang="de-DE" smtClean="0"/>
              <a:t>22.01.2020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33BDA56A-60FD-404A-935F-421A61EE69E1}" type="slidenum">
              <a:rPr lang="en-GB" smtClean="0"/>
              <a:t>‹Nr.›</a:t>
            </a:fld>
            <a:endParaRPr lang="en-GB"/>
          </a:p>
        </p:txBody>
      </p:sp>
    </p:spTree>
    <p:extLst>
      <p:ext uri="{BB962C8B-B14F-4D97-AF65-F5344CB8AC3E}">
        <p14:creationId xmlns:p14="http://schemas.microsoft.com/office/powerpoint/2010/main" val="265521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PD Content 2017">
    <p:spTree>
      <p:nvGrpSpPr>
        <p:cNvPr id="1" name=""/>
        <p:cNvGrpSpPr/>
        <p:nvPr/>
      </p:nvGrpSpPr>
      <p:grpSpPr>
        <a:xfrm>
          <a:off x="0" y="0"/>
          <a:ext cx="0" cy="0"/>
          <a:chOff x="0" y="0"/>
          <a:chExt cx="0" cy="0"/>
        </a:xfrm>
      </p:grpSpPr>
      <p:sp>
        <p:nvSpPr>
          <p:cNvPr id="7" name="Rectangle 6"/>
          <p:cNvSpPr/>
          <p:nvPr userDrawn="1"/>
        </p:nvSpPr>
        <p:spPr>
          <a:xfrm>
            <a:off x="0" y="6741369"/>
            <a:ext cx="9906000" cy="11663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Rectangle 7"/>
          <p:cNvSpPr/>
          <p:nvPr userDrawn="1"/>
        </p:nvSpPr>
        <p:spPr>
          <a:xfrm>
            <a:off x="0" y="1"/>
            <a:ext cx="9906000" cy="76517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0" name="Title 1"/>
          <p:cNvSpPr>
            <a:spLocks noGrp="1"/>
          </p:cNvSpPr>
          <p:nvPr>
            <p:ph type="title"/>
          </p:nvPr>
        </p:nvSpPr>
        <p:spPr>
          <a:xfrm>
            <a:off x="495300" y="116633"/>
            <a:ext cx="8915400" cy="576535"/>
          </a:xfrm>
          <a:prstGeom prst="rect">
            <a:avLst/>
          </a:prstGeom>
        </p:spPr>
        <p:txBody>
          <a:bodyPr/>
          <a:lstStyle>
            <a:lvl1pPr>
              <a:defRPr sz="3200">
                <a:solidFill>
                  <a:schemeClr val="bg1"/>
                </a:solidFill>
              </a:defRPr>
            </a:lvl1pPr>
          </a:lstStyle>
          <a:p>
            <a:r>
              <a:rPr lang="en-US"/>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1286" y="57436"/>
            <a:ext cx="1252482" cy="1180815"/>
          </a:xfrm>
          <a:prstGeom prst="rect">
            <a:avLst/>
          </a:prstGeom>
        </p:spPr>
      </p:pic>
    </p:spTree>
    <p:extLst>
      <p:ext uri="{BB962C8B-B14F-4D97-AF65-F5344CB8AC3E}">
        <p14:creationId xmlns:p14="http://schemas.microsoft.com/office/powerpoint/2010/main" val="211237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0" y="6530970"/>
            <a:ext cx="9906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829" y="6624484"/>
            <a:ext cx="991193" cy="171043"/>
          </a:xfrm>
          <a:prstGeom prst="rect">
            <a:avLst/>
          </a:prstGeom>
        </p:spPr>
      </p:pic>
    </p:spTree>
    <p:extLst>
      <p:ext uri="{BB962C8B-B14F-4D97-AF65-F5344CB8AC3E}">
        <p14:creationId xmlns:p14="http://schemas.microsoft.com/office/powerpoint/2010/main" val="170938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2" r:id="rId1"/>
    <p:sldLayoutId id="2147483876" r:id="rId2"/>
    <p:sldLayoutId id="2147483869" r:id="rId3"/>
    <p:sldLayoutId id="2147483875" r:id="rId4"/>
    <p:sldLayoutId id="2147483877" r:id="rId5"/>
    <p:sldLayoutId id="2147483878" r:id="rId6"/>
    <p:sldLayoutId id="2147483879" r:id="rId7"/>
  </p:sldLayoutIdLst>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eaLnBrk="0" fontAlgn="base" hangingPunct="0">
        <a:spcBef>
          <a:spcPct val="0"/>
        </a:spcBef>
        <a:spcAft>
          <a:spcPct val="0"/>
        </a:spcAft>
        <a:defRPr sz="2400" b="1">
          <a:solidFill>
            <a:schemeClr val="tx1"/>
          </a:solidFill>
          <a:latin typeface="Arial" charset="0"/>
        </a:defRPr>
      </a:lvl6pPr>
      <a:lvl7pPr marL="914400" algn="ctr" rtl="0" eaLnBrk="0" fontAlgn="base" hangingPunct="0">
        <a:spcBef>
          <a:spcPct val="0"/>
        </a:spcBef>
        <a:spcAft>
          <a:spcPct val="0"/>
        </a:spcAft>
        <a:defRPr sz="2400" b="1">
          <a:solidFill>
            <a:schemeClr val="tx1"/>
          </a:solidFill>
          <a:latin typeface="Arial" charset="0"/>
        </a:defRPr>
      </a:lvl7pPr>
      <a:lvl8pPr marL="1371600" algn="ctr" rtl="0" eaLnBrk="0" fontAlgn="base" hangingPunct="0">
        <a:spcBef>
          <a:spcPct val="0"/>
        </a:spcBef>
        <a:spcAft>
          <a:spcPct val="0"/>
        </a:spcAft>
        <a:defRPr sz="2400" b="1">
          <a:solidFill>
            <a:schemeClr val="tx1"/>
          </a:solidFill>
          <a:latin typeface="Arial" charset="0"/>
        </a:defRPr>
      </a:lvl8pPr>
      <a:lvl9pPr marL="1828800" algn="ctr" rtl="0" eaLnBrk="0" fontAlgn="base" hangingPunct="0">
        <a:spcBef>
          <a:spcPct val="0"/>
        </a:spcBef>
        <a:spcAft>
          <a:spcPct val="0"/>
        </a:spcAft>
        <a:defRPr sz="2400" b="1">
          <a:solidFill>
            <a:schemeClr val="tx1"/>
          </a:solidFill>
          <a:latin typeface="Arial" charset="0"/>
        </a:defRPr>
      </a:lvl9pPr>
    </p:titleStyle>
    <p:body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1.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13.jpeg"/><Relationship Id="rId4" Type="http://schemas.openxmlformats.org/officeDocument/2006/relationships/image" Target="../media/image41.png"/><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6.pn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52.pn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rantadesign.com/education/" TargetMode="Externa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grantadesign.com/company/collaboration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eg"/><Relationship Id="rId18" Type="http://schemas.openxmlformats.org/officeDocument/2006/relationships/image" Target="../media/image68.png"/><Relationship Id="rId3" Type="http://schemas.openxmlformats.org/officeDocument/2006/relationships/image" Target="../media/image53.jpe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18.xml"/><Relationship Id="rId16" Type="http://schemas.openxmlformats.org/officeDocument/2006/relationships/image" Target="../media/image66.jpeg"/><Relationship Id="rId20" Type="http://schemas.openxmlformats.org/officeDocument/2006/relationships/image" Target="../media/image70.jpeg"/><Relationship Id="rId1" Type="http://schemas.openxmlformats.org/officeDocument/2006/relationships/slideLayout" Target="../slideLayouts/slideLayout5.xml"/><Relationship Id="rId6" Type="http://schemas.openxmlformats.org/officeDocument/2006/relationships/image" Target="../media/image56.png"/><Relationship Id="rId11" Type="http://schemas.openxmlformats.org/officeDocument/2006/relationships/image" Target="../media/image61.emf"/><Relationship Id="rId24" Type="http://schemas.openxmlformats.org/officeDocument/2006/relationships/image" Target="../media/image11.png"/><Relationship Id="rId5" Type="http://schemas.openxmlformats.org/officeDocument/2006/relationships/image" Target="../media/image55.jpeg"/><Relationship Id="rId15" Type="http://schemas.openxmlformats.org/officeDocument/2006/relationships/image" Target="../media/image65.png"/><Relationship Id="rId23" Type="http://schemas.openxmlformats.org/officeDocument/2006/relationships/image" Target="../media/image13.jpeg"/><Relationship Id="rId10" Type="http://schemas.openxmlformats.org/officeDocument/2006/relationships/image" Target="../media/image60.jpe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jpg"/><Relationship Id="rId14" Type="http://schemas.openxmlformats.org/officeDocument/2006/relationships/image" Target="../media/image64.png"/><Relationship Id="rId2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69950" y="2220318"/>
            <a:ext cx="8918575" cy="165000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de-DE" cap="small" dirty="0">
              <a:solidFill>
                <a:schemeClr val="accent2"/>
              </a:solidFill>
            </a:endParaRPr>
          </a:p>
          <a:p>
            <a:pPr algn="l"/>
            <a:r>
              <a:rPr lang="de-DE" sz="9300" cap="small" dirty="0">
                <a:solidFill>
                  <a:schemeClr val="accent2"/>
                </a:solidFill>
                <a:latin typeface="Calibri Light" panose="020F0302020204030204" pitchFamily="34" charset="0"/>
                <a:cs typeface="Calibri Light" panose="020F0302020204030204" pitchFamily="34" charset="0"/>
              </a:rPr>
              <a:t>Materials </a:t>
            </a:r>
            <a:r>
              <a:rPr lang="de-DE" sz="9300" cap="small" dirty="0" err="1">
                <a:solidFill>
                  <a:schemeClr val="accent2"/>
                </a:solidFill>
                <a:latin typeface="Calibri Light" panose="020F0302020204030204" pitchFamily="34" charset="0"/>
                <a:cs typeface="Calibri Light" panose="020F0302020204030204" pitchFamily="34" charset="0"/>
              </a:rPr>
              <a:t>Selection</a:t>
            </a:r>
            <a:r>
              <a:rPr lang="de-DE" sz="9300" cap="small" dirty="0">
                <a:solidFill>
                  <a:schemeClr val="accent2"/>
                </a:solidFill>
                <a:latin typeface="Calibri Light" panose="020F0302020204030204" pitchFamily="34" charset="0"/>
                <a:cs typeface="Calibri Light" panose="020F0302020204030204" pitchFamily="34" charset="0"/>
              </a:rPr>
              <a:t> &amp; Eco Design</a:t>
            </a:r>
          </a:p>
          <a:p>
            <a:pPr algn="l"/>
            <a:r>
              <a:rPr lang="de-DE" sz="9300" cap="small" dirty="0">
                <a:solidFill>
                  <a:schemeClr val="accent2"/>
                </a:solidFill>
                <a:latin typeface="Calibri Light" panose="020F0302020204030204" pitchFamily="34" charset="0"/>
                <a:cs typeface="Calibri Light" panose="020F0302020204030204" pitchFamily="34" charset="0"/>
              </a:rPr>
              <a:t>Materials For Tablet Devices</a:t>
            </a:r>
          </a:p>
        </p:txBody>
      </p:sp>
      <p:sp>
        <p:nvSpPr>
          <p:cNvPr id="5" name="Untertitel 2"/>
          <p:cNvSpPr txBox="1">
            <a:spLocks/>
          </p:cNvSpPr>
          <p:nvPr/>
        </p:nvSpPr>
        <p:spPr>
          <a:xfrm>
            <a:off x="987426" y="4024213"/>
            <a:ext cx="7448920" cy="253527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de-DE" cap="small" dirty="0">
                <a:latin typeface="Calibri Light" panose="020F0302020204030204" pitchFamily="34" charset="0"/>
                <a:cs typeface="Calibri Light" panose="020F0302020204030204" pitchFamily="34" charset="0"/>
              </a:rPr>
              <a:t>Tatiana </a:t>
            </a:r>
            <a:r>
              <a:rPr lang="de-DE" cap="small" dirty="0" err="1">
                <a:latin typeface="Calibri Light" panose="020F0302020204030204" pitchFamily="34" charset="0"/>
                <a:cs typeface="Calibri Light" panose="020F0302020204030204" pitchFamily="34" charset="0"/>
              </a:rPr>
              <a:t>Vakhitova</a:t>
            </a:r>
            <a:r>
              <a:rPr lang="de-DE" cap="small" dirty="0">
                <a:latin typeface="Calibri Light" panose="020F0302020204030204" pitchFamily="34" charset="0"/>
                <a:cs typeface="Calibri Light" panose="020F0302020204030204" pitchFamily="34" charset="0"/>
              </a:rPr>
              <a:t>, Claes </a:t>
            </a:r>
            <a:r>
              <a:rPr lang="de-DE" cap="small" dirty="0" err="1">
                <a:latin typeface="Calibri Light" panose="020F0302020204030204" pitchFamily="34" charset="0"/>
                <a:cs typeface="Calibri Light" panose="020F0302020204030204" pitchFamily="34" charset="0"/>
              </a:rPr>
              <a:t>Fredriksson</a:t>
            </a:r>
            <a:r>
              <a:rPr lang="de-DE" cap="small" dirty="0">
                <a:latin typeface="Calibri Light" panose="020F0302020204030204" pitchFamily="34" charset="0"/>
                <a:cs typeface="Calibri Light" panose="020F0302020204030204" pitchFamily="34" charset="0"/>
              </a:rPr>
              <a:t>, Luca </a:t>
            </a:r>
            <a:r>
              <a:rPr lang="de-DE" cap="small" dirty="0" err="1">
                <a:latin typeface="Calibri Light" panose="020F0302020204030204" pitchFamily="34" charset="0"/>
                <a:cs typeface="Calibri Light" panose="020F0302020204030204" pitchFamily="34" charset="0"/>
              </a:rPr>
              <a:t>Petruccelli</a:t>
            </a:r>
            <a:endParaRPr lang="de-DE" cap="small" dirty="0">
              <a:latin typeface="Calibri Light" panose="020F0302020204030204" pitchFamily="34" charset="0"/>
              <a:cs typeface="Calibri Light" panose="020F0302020204030204" pitchFamily="34" charset="0"/>
            </a:endParaRPr>
          </a:p>
          <a:p>
            <a:pPr algn="l"/>
            <a:r>
              <a:rPr lang="de-DE" cap="small" dirty="0" err="1">
                <a:latin typeface="Calibri Light" panose="020F0302020204030204" pitchFamily="34" charset="0"/>
                <a:cs typeface="Calibri Light" panose="020F0302020204030204" pitchFamily="34" charset="0"/>
              </a:rPr>
              <a:t>Ansys</a:t>
            </a:r>
            <a:r>
              <a:rPr lang="de-DE" cap="small" dirty="0">
                <a:latin typeface="Calibri Light" panose="020F0302020204030204" pitchFamily="34" charset="0"/>
                <a:cs typeface="Calibri Light" panose="020F0302020204030204" pitchFamily="34" charset="0"/>
              </a:rPr>
              <a:t> </a:t>
            </a:r>
            <a:r>
              <a:rPr lang="de-DE" cap="small" dirty="0" err="1">
                <a:latin typeface="Calibri Light" panose="020F0302020204030204" pitchFamily="34" charset="0"/>
                <a:cs typeface="Calibri Light" panose="020F0302020204030204" pitchFamily="34" charset="0"/>
              </a:rPr>
              <a:t>Granta</a:t>
            </a:r>
            <a:endParaRPr lang="de-DE" dirty="0">
              <a:latin typeface="Calibri Light" panose="020F0302020204030204" pitchFamily="34" charset="0"/>
              <a:cs typeface="Calibri Light" panose="020F0302020204030204" pitchFamily="34" charset="0"/>
            </a:endParaRPr>
          </a:p>
        </p:txBody>
      </p:sp>
      <p:pic>
        <p:nvPicPr>
          <p:cNvPr id="6" name="Bild 5" descr="SusCritMat 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809" y="1054100"/>
            <a:ext cx="2997200" cy="1333500"/>
          </a:xfrm>
          <a:prstGeom prst="rect">
            <a:avLst/>
          </a:prstGeom>
        </p:spPr>
      </p:pic>
      <p:cxnSp>
        <p:nvCxnSpPr>
          <p:cNvPr id="9" name="Gerade Verbindung 8"/>
          <p:cNvCxnSpPr/>
          <p:nvPr/>
        </p:nvCxnSpPr>
        <p:spPr>
          <a:xfrm>
            <a:off x="1003300" y="3757468"/>
            <a:ext cx="669607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 name="Bild 9" descr="Screen Shot 2017-11-02 at 12.44.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06000" cy="737594"/>
          </a:xfrm>
          <a:prstGeom prst="rect">
            <a:avLst/>
          </a:prstGeom>
        </p:spPr>
      </p:pic>
      <p:sp>
        <p:nvSpPr>
          <p:cNvPr id="11" name="Textfeld 10"/>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pic>
        <p:nvPicPr>
          <p:cNvPr id="12" name="Picture 9">
            <a:extLst>
              <a:ext uri="{FF2B5EF4-FFF2-40B4-BE49-F238E27FC236}">
                <a16:creationId xmlns:a16="http://schemas.microsoft.com/office/drawing/2014/main" id="{61A37897-E4AE-40DE-B944-A5028A66E2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13" name="Picture 10">
            <a:extLst>
              <a:ext uri="{FF2B5EF4-FFF2-40B4-BE49-F238E27FC236}">
                <a16:creationId xmlns:a16="http://schemas.microsoft.com/office/drawing/2014/main" id="{0D830ADF-167B-4A3B-BFDC-7F2AA2D427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Tree>
    <p:extLst>
      <p:ext uri="{BB962C8B-B14F-4D97-AF65-F5344CB8AC3E}">
        <p14:creationId xmlns:p14="http://schemas.microsoft.com/office/powerpoint/2010/main" val="231808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 9" descr="Screen Shot 2017-11-02 at 12.44.16.png">
            <a:extLst>
              <a:ext uri="{FF2B5EF4-FFF2-40B4-BE49-F238E27FC236}">
                <a16:creationId xmlns:a16="http://schemas.microsoft.com/office/drawing/2014/main" id="{4B5FF3C1-6244-429B-B6D2-004B6CE8E8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066"/>
            <a:ext cx="9903111" cy="798827"/>
          </a:xfrm>
          <a:prstGeom prst="rect">
            <a:avLst/>
          </a:prstGeom>
        </p:spPr>
      </p:pic>
      <p:sp>
        <p:nvSpPr>
          <p:cNvPr id="2" name="Title 1">
            <a:extLst>
              <a:ext uri="{FF2B5EF4-FFF2-40B4-BE49-F238E27FC236}">
                <a16:creationId xmlns:a16="http://schemas.microsoft.com/office/drawing/2014/main" id="{2855A2B8-2653-4E4D-8677-460041ED20EF}"/>
              </a:ext>
            </a:extLst>
          </p:cNvPr>
          <p:cNvSpPr>
            <a:spLocks noGrp="1"/>
          </p:cNvSpPr>
          <p:nvPr>
            <p:ph type="title"/>
          </p:nvPr>
        </p:nvSpPr>
        <p:spPr>
          <a:xfrm>
            <a:off x="0" y="111249"/>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Restricted substances: Polycarbonate</a:t>
            </a:r>
          </a:p>
        </p:txBody>
      </p:sp>
      <p:pic>
        <p:nvPicPr>
          <p:cNvPr id="10" name="Picture 9">
            <a:extLst>
              <a:ext uri="{FF2B5EF4-FFF2-40B4-BE49-F238E27FC236}">
                <a16:creationId xmlns:a16="http://schemas.microsoft.com/office/drawing/2014/main" id="{9D10D1EC-C999-46ED-9130-578A99442F26}"/>
              </a:ext>
            </a:extLst>
          </p:cNvPr>
          <p:cNvPicPr/>
          <p:nvPr/>
        </p:nvPicPr>
        <p:blipFill>
          <a:blip r:embed="rId4">
            <a:extLst>
              <a:ext uri="{28A0092B-C50C-407E-A947-70E740481C1C}">
                <a14:useLocalDpi xmlns:a14="http://schemas.microsoft.com/office/drawing/2010/main" val="0"/>
              </a:ext>
            </a:extLst>
          </a:blip>
          <a:stretch>
            <a:fillRect/>
          </a:stretch>
        </p:blipFill>
        <p:spPr>
          <a:xfrm>
            <a:off x="543761" y="4403305"/>
            <a:ext cx="5004378" cy="1765381"/>
          </a:xfrm>
          <a:prstGeom prst="rect">
            <a:avLst/>
          </a:prstGeom>
          <a:ln>
            <a:solidFill>
              <a:srgbClr val="4F81BD"/>
            </a:solidFill>
          </a:ln>
        </p:spPr>
      </p:pic>
      <p:pic>
        <p:nvPicPr>
          <p:cNvPr id="11" name="Picture 10">
            <a:extLst>
              <a:ext uri="{FF2B5EF4-FFF2-40B4-BE49-F238E27FC236}">
                <a16:creationId xmlns:a16="http://schemas.microsoft.com/office/drawing/2014/main" id="{141A4B45-42DB-465B-BDF2-6FEF37021C9B}"/>
              </a:ext>
            </a:extLst>
          </p:cNvPr>
          <p:cNvPicPr/>
          <p:nvPr/>
        </p:nvPicPr>
        <p:blipFill rotWithShape="1">
          <a:blip r:embed="rId5">
            <a:extLst>
              <a:ext uri="{28A0092B-C50C-407E-A947-70E740481C1C}">
                <a14:useLocalDpi xmlns:a14="http://schemas.microsoft.com/office/drawing/2010/main" val="0"/>
              </a:ext>
            </a:extLst>
          </a:blip>
          <a:srcRect t="17592" r="57292" b="3229"/>
          <a:stretch/>
        </p:blipFill>
        <p:spPr bwMode="auto">
          <a:xfrm>
            <a:off x="5768494" y="2656267"/>
            <a:ext cx="3565179" cy="3850929"/>
          </a:xfrm>
          <a:prstGeom prst="rect">
            <a:avLst/>
          </a:prstGeom>
          <a:ln>
            <a:solidFill>
              <a:schemeClr val="accent1"/>
            </a:solid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87BA9EC3-2511-4244-9E79-276A3F7091EE}"/>
              </a:ext>
            </a:extLst>
          </p:cNvPr>
          <p:cNvSpPr/>
          <p:nvPr/>
        </p:nvSpPr>
        <p:spPr>
          <a:xfrm>
            <a:off x="6539897" y="1598226"/>
            <a:ext cx="2784395" cy="738664"/>
          </a:xfrm>
          <a:prstGeom prst="rect">
            <a:avLst/>
          </a:prstGeom>
          <a:solidFill>
            <a:srgbClr val="D7FFFF"/>
          </a:solidFill>
          <a:ln>
            <a:solidFill>
              <a:srgbClr val="669900"/>
            </a:solidFill>
          </a:ln>
        </p:spPr>
        <p:txBody>
          <a:bodyPr wrap="square">
            <a:spAutoFit/>
          </a:bodyPr>
          <a:lstStyle/>
          <a:p>
            <a:pPr algn="ctr">
              <a:buClr>
                <a:srgbClr val="666633"/>
              </a:buClr>
              <a:buSzPct val="100000"/>
            </a:pPr>
            <a:r>
              <a:rPr lang="en-US" sz="1400" b="1" i="1" dirty="0">
                <a:solidFill>
                  <a:srgbClr val="C00000"/>
                </a:solidFill>
                <a:latin typeface="Calibri" panose="020F0502020204030204" pitchFamily="34" charset="0"/>
                <a:cs typeface="Calibri" panose="020F0502020204030204" pitchFamily="34" charset="0"/>
              </a:rPr>
              <a:t>“Restricted” substances:  </a:t>
            </a:r>
            <a:r>
              <a:rPr lang="en-US" sz="1400" dirty="0">
                <a:latin typeface="Calibri" panose="020F0502020204030204" pitchFamily="34" charset="0"/>
                <a:cs typeface="Calibri" panose="020F0502020204030204" pitchFamily="34" charset="0"/>
              </a:rPr>
              <a:t>those that risk damage to human health or to the bio-sphere</a:t>
            </a:r>
            <a:endParaRPr lang="en-US" sz="1400" dirty="0">
              <a:cs typeface="Calibri" panose="020F0502020204030204" pitchFamily="34" charset="0"/>
            </a:endParaRPr>
          </a:p>
        </p:txBody>
      </p:sp>
      <p:pic>
        <p:nvPicPr>
          <p:cNvPr id="23" name="Picture 2">
            <a:extLst>
              <a:ext uri="{FF2B5EF4-FFF2-40B4-BE49-F238E27FC236}">
                <a16:creationId xmlns:a16="http://schemas.microsoft.com/office/drawing/2014/main" id="{F73E5FA5-CFBE-465D-9343-1EC47CC8D91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44"/>
          <a:stretch/>
        </p:blipFill>
        <p:spPr bwMode="auto">
          <a:xfrm>
            <a:off x="455976" y="524218"/>
            <a:ext cx="4354629" cy="339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4D41F5A3-5922-4A2F-A9E6-B4E52E83235D}"/>
              </a:ext>
            </a:extLst>
          </p:cNvPr>
          <p:cNvGrpSpPr/>
          <p:nvPr/>
        </p:nvGrpSpPr>
        <p:grpSpPr>
          <a:xfrm>
            <a:off x="2633290" y="768749"/>
            <a:ext cx="3768773" cy="2493299"/>
            <a:chOff x="4260715" y="873325"/>
            <a:chExt cx="4552596" cy="3011850"/>
          </a:xfrm>
        </p:grpSpPr>
        <p:grpSp>
          <p:nvGrpSpPr>
            <p:cNvPr id="15" name="Group 14">
              <a:extLst>
                <a:ext uri="{FF2B5EF4-FFF2-40B4-BE49-F238E27FC236}">
                  <a16:creationId xmlns:a16="http://schemas.microsoft.com/office/drawing/2014/main" id="{380A33E4-DA1F-4782-B547-7A39D6B27C19}"/>
                </a:ext>
              </a:extLst>
            </p:cNvPr>
            <p:cNvGrpSpPr/>
            <p:nvPr/>
          </p:nvGrpSpPr>
          <p:grpSpPr>
            <a:xfrm>
              <a:off x="4381848" y="1840798"/>
              <a:ext cx="4431463" cy="2044377"/>
              <a:chOff x="4385236" y="1922990"/>
              <a:chExt cx="4431463" cy="2044377"/>
            </a:xfrm>
          </p:grpSpPr>
          <p:sp>
            <p:nvSpPr>
              <p:cNvPr id="18" name="AutoShape 1033">
                <a:extLst>
                  <a:ext uri="{FF2B5EF4-FFF2-40B4-BE49-F238E27FC236}">
                    <a16:creationId xmlns:a16="http://schemas.microsoft.com/office/drawing/2014/main" id="{5CF103FB-2A24-40ED-8BCA-02B7FF155C81}"/>
                  </a:ext>
                </a:extLst>
              </p:cNvPr>
              <p:cNvSpPr>
                <a:spLocks noChangeArrowheads="1"/>
              </p:cNvSpPr>
              <p:nvPr/>
            </p:nvSpPr>
            <p:spPr bwMode="auto">
              <a:xfrm>
                <a:off x="7518992" y="1922990"/>
                <a:ext cx="1297707" cy="926808"/>
              </a:xfrm>
              <a:prstGeom prst="roundRect">
                <a:avLst>
                  <a:gd name="adj" fmla="val 6426"/>
                </a:avLst>
              </a:prstGeom>
              <a:solidFill>
                <a:srgbClr val="F8F8F8"/>
              </a:solidFill>
              <a:ln w="12700">
                <a:solidFill>
                  <a:srgbClr val="FF0000"/>
                </a:solidFill>
                <a:round/>
                <a:headEnd/>
                <a:tailEnd/>
              </a:ln>
              <a:effectLst>
                <a:outerShdw dist="71842" dir="2700000" algn="ctr" rotWithShape="0">
                  <a:srgbClr val="C0C0C0"/>
                </a:outerShdw>
              </a:effectLst>
            </p:spPr>
            <p:txBody>
              <a:bodyPr wrap="square" anchor="ctr">
                <a:spAutoFit/>
              </a:bodyPr>
              <a:lstStyle/>
              <a:p>
                <a:pPr algn="ctr">
                  <a:spcBef>
                    <a:spcPts val="0"/>
                  </a:spcBef>
                  <a:spcAft>
                    <a:spcPts val="0"/>
                  </a:spcAft>
                  <a:defRPr/>
                </a:pPr>
                <a:r>
                  <a:rPr lang="en-GB" sz="1400" b="1" i="1" dirty="0">
                    <a:solidFill>
                      <a:srgbClr val="336600"/>
                    </a:solidFill>
                    <a:latin typeface="Calibri" panose="020F0502020204030204" pitchFamily="34" charset="0"/>
                    <a:cs typeface="Calibri" panose="020F0502020204030204" pitchFamily="34" charset="0"/>
                  </a:rPr>
                  <a:t>Toxic and hazardous substances</a:t>
                </a:r>
              </a:p>
            </p:txBody>
          </p:sp>
          <p:sp>
            <p:nvSpPr>
              <p:cNvPr id="19" name="Oval 18">
                <a:extLst>
                  <a:ext uri="{FF2B5EF4-FFF2-40B4-BE49-F238E27FC236}">
                    <a16:creationId xmlns:a16="http://schemas.microsoft.com/office/drawing/2014/main" id="{007A4882-FD33-4432-AE7E-996699A50161}"/>
                  </a:ext>
                </a:extLst>
              </p:cNvPr>
              <p:cNvSpPr/>
              <p:nvPr/>
            </p:nvSpPr>
            <p:spPr bwMode="auto">
              <a:xfrm>
                <a:off x="5710384" y="2060106"/>
                <a:ext cx="1297706" cy="6273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b="1"/>
              </a:p>
            </p:txBody>
          </p:sp>
          <p:cxnSp>
            <p:nvCxnSpPr>
              <p:cNvPr id="20" name="Straight Connector 19">
                <a:extLst>
                  <a:ext uri="{FF2B5EF4-FFF2-40B4-BE49-F238E27FC236}">
                    <a16:creationId xmlns:a16="http://schemas.microsoft.com/office/drawing/2014/main" id="{37FC6779-F704-4DCA-8440-A9BB5A1E1FE9}"/>
                  </a:ext>
                </a:extLst>
              </p:cNvPr>
              <p:cNvCxnSpPr>
                <a:cxnSpLocks/>
                <a:stCxn id="19" idx="6"/>
                <a:endCxn id="18" idx="1"/>
              </p:cNvCxnSpPr>
              <p:nvPr/>
            </p:nvCxnSpPr>
            <p:spPr bwMode="auto">
              <a:xfrm>
                <a:off x="7008090" y="2373789"/>
                <a:ext cx="510902" cy="12605"/>
              </a:xfrm>
              <a:prstGeom prst="line">
                <a:avLst/>
              </a:prstGeom>
              <a:noFill/>
              <a:ln w="9525"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2CBEB75F-4FD4-497C-ABB5-1A051051DB19}"/>
                  </a:ext>
                </a:extLst>
              </p:cNvPr>
              <p:cNvCxnSpPr>
                <a:cxnSpLocks/>
                <a:stCxn id="18" idx="1"/>
                <a:endCxn id="22" idx="6"/>
              </p:cNvCxnSpPr>
              <p:nvPr/>
            </p:nvCxnSpPr>
            <p:spPr bwMode="auto">
              <a:xfrm flipH="1">
                <a:off x="5573957" y="2386394"/>
                <a:ext cx="1945036" cy="1260933"/>
              </a:xfrm>
              <a:prstGeom prst="line">
                <a:avLst/>
              </a:prstGeom>
              <a:noFill/>
              <a:ln w="9525" cap="flat" cmpd="sng" algn="ctr">
                <a:solidFill>
                  <a:srgbClr val="FF0000"/>
                </a:solidFill>
                <a:prstDash val="solid"/>
                <a:round/>
                <a:headEnd type="none" w="med" len="med"/>
                <a:tailEnd type="none" w="med" len="med"/>
              </a:ln>
              <a:effectLst/>
            </p:spPr>
          </p:cxnSp>
          <p:sp>
            <p:nvSpPr>
              <p:cNvPr id="22" name="Oval 21">
                <a:extLst>
                  <a:ext uri="{FF2B5EF4-FFF2-40B4-BE49-F238E27FC236}">
                    <a16:creationId xmlns:a16="http://schemas.microsoft.com/office/drawing/2014/main" id="{4128A7D7-B837-43C6-84D7-7660D6EE6C57}"/>
                  </a:ext>
                </a:extLst>
              </p:cNvPr>
              <p:cNvSpPr/>
              <p:nvPr/>
            </p:nvSpPr>
            <p:spPr bwMode="auto">
              <a:xfrm>
                <a:off x="4385236" y="3327287"/>
                <a:ext cx="1188720" cy="64008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b="1"/>
              </a:p>
            </p:txBody>
          </p:sp>
        </p:grpSp>
        <p:sp>
          <p:nvSpPr>
            <p:cNvPr id="16" name="Oval 15">
              <a:extLst>
                <a:ext uri="{FF2B5EF4-FFF2-40B4-BE49-F238E27FC236}">
                  <a16:creationId xmlns:a16="http://schemas.microsoft.com/office/drawing/2014/main" id="{FE832EE9-B206-4A02-9199-98A75AA2667B}"/>
                </a:ext>
              </a:extLst>
            </p:cNvPr>
            <p:cNvSpPr/>
            <p:nvPr/>
          </p:nvSpPr>
          <p:spPr bwMode="auto">
            <a:xfrm>
              <a:off x="4260715" y="873325"/>
              <a:ext cx="1297705" cy="6273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b="1"/>
            </a:p>
          </p:txBody>
        </p:sp>
        <p:cxnSp>
          <p:nvCxnSpPr>
            <p:cNvPr id="17" name="Straight Connector 16">
              <a:extLst>
                <a:ext uri="{FF2B5EF4-FFF2-40B4-BE49-F238E27FC236}">
                  <a16:creationId xmlns:a16="http://schemas.microsoft.com/office/drawing/2014/main" id="{40843C89-AF11-43AD-8A22-7CFE21012A5F}"/>
                </a:ext>
              </a:extLst>
            </p:cNvPr>
            <p:cNvCxnSpPr>
              <a:cxnSpLocks/>
              <a:stCxn id="18" idx="1"/>
              <a:endCxn id="16" idx="6"/>
            </p:cNvCxnSpPr>
            <p:nvPr/>
          </p:nvCxnSpPr>
          <p:spPr bwMode="auto">
            <a:xfrm flipH="1" flipV="1">
              <a:off x="5558420" y="1187008"/>
              <a:ext cx="1957185" cy="1117195"/>
            </a:xfrm>
            <a:prstGeom prst="line">
              <a:avLst/>
            </a:prstGeom>
            <a:noFill/>
            <a:ln w="9525" cap="flat" cmpd="sng" algn="ctr">
              <a:solidFill>
                <a:srgbClr val="FF0000"/>
              </a:solidFill>
              <a:prstDash val="solid"/>
              <a:round/>
              <a:headEnd type="none" w="med" len="med"/>
              <a:tailEnd type="none" w="med" len="med"/>
            </a:ln>
            <a:effectLst/>
          </p:spPr>
        </p:cxnSp>
      </p:grpSp>
      <p:pic>
        <p:nvPicPr>
          <p:cNvPr id="24" name="Picture 9">
            <a:extLst>
              <a:ext uri="{FF2B5EF4-FFF2-40B4-BE49-F238E27FC236}">
                <a16:creationId xmlns:a16="http://schemas.microsoft.com/office/drawing/2014/main" id="{0B2CA844-E302-4061-9610-F09549E79D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25" name="Picture 10">
            <a:extLst>
              <a:ext uri="{FF2B5EF4-FFF2-40B4-BE49-F238E27FC236}">
                <a16:creationId xmlns:a16="http://schemas.microsoft.com/office/drawing/2014/main" id="{6FCDF1F4-0F21-4FA4-BC3E-09EF64C319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26" name="Textfeld 25">
            <a:extLst>
              <a:ext uri="{FF2B5EF4-FFF2-40B4-BE49-F238E27FC236}">
                <a16:creationId xmlns:a16="http://schemas.microsoft.com/office/drawing/2014/main" id="{E4D76F43-C957-4C04-BFDC-EB2A303CF8CE}"/>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68111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 9" descr="Screen Shot 2017-11-02 at 12.44.16.png">
            <a:extLst>
              <a:ext uri="{FF2B5EF4-FFF2-40B4-BE49-F238E27FC236}">
                <a16:creationId xmlns:a16="http://schemas.microsoft.com/office/drawing/2014/main" id="{B55A6C7D-28EE-4A5B-89C1-729938AE81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066"/>
            <a:ext cx="9903111" cy="798827"/>
          </a:xfrm>
          <a:prstGeom prst="rect">
            <a:avLst/>
          </a:prstGeom>
        </p:spPr>
      </p:pic>
      <p:sp>
        <p:nvSpPr>
          <p:cNvPr id="2" name="Title 1">
            <a:extLst>
              <a:ext uri="{FF2B5EF4-FFF2-40B4-BE49-F238E27FC236}">
                <a16:creationId xmlns:a16="http://schemas.microsoft.com/office/drawing/2014/main" id="{2855A2B8-2653-4E4D-8677-460041ED20EF}"/>
              </a:ext>
            </a:extLst>
          </p:cNvPr>
          <p:cNvSpPr>
            <a:spLocks noGrp="1"/>
          </p:cNvSpPr>
          <p:nvPr>
            <p:ph type="title"/>
          </p:nvPr>
        </p:nvSpPr>
        <p:spPr>
          <a:xfrm>
            <a:off x="0" y="110947"/>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Restricted substances: </a:t>
            </a:r>
            <a:r>
              <a:rPr lang="en-GB" sz="4400" b="0" dirty="0" err="1">
                <a:latin typeface="Calibri Light" panose="020F0302020204030204" pitchFamily="34" charset="0"/>
                <a:cs typeface="Calibri Light" panose="020F0302020204030204" pitchFamily="34" charset="0"/>
              </a:rPr>
              <a:t>Aluminum</a:t>
            </a:r>
            <a:endParaRPr lang="en-GB" sz="4400" b="0" dirty="0">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7DFE5761-BE9A-456B-BE63-6B986E4DB0E1}"/>
              </a:ext>
            </a:extLst>
          </p:cNvPr>
          <p:cNvSpPr/>
          <p:nvPr/>
        </p:nvSpPr>
        <p:spPr>
          <a:xfrm>
            <a:off x="5020734" y="2894843"/>
            <a:ext cx="4504267" cy="1911292"/>
          </a:xfrm>
          <a:prstGeom prst="rect">
            <a:avLst/>
          </a:prstGeom>
        </p:spPr>
        <p:txBody>
          <a:bodyPr wrap="square">
            <a:spAutoFit/>
          </a:bodyPr>
          <a:lstStyle/>
          <a:p>
            <a:pPr algn="just">
              <a:lnSpc>
                <a:spcPct val="115000"/>
              </a:lnSpc>
              <a:spcBef>
                <a:spcPts val="600"/>
              </a:spcBef>
              <a:spcAft>
                <a:spcPts val="0"/>
              </a:spcAft>
            </a:pPr>
            <a:r>
              <a:rPr lang="en-GB" sz="1400" dirty="0">
                <a:latin typeface="Arial" panose="020B0604020202020204" pitchFamily="34" charset="0"/>
                <a:ea typeface="Times New Roman" panose="02020603050405020304" pitchFamily="18" charset="0"/>
                <a:cs typeface="Times New Roman" panose="02020603050405020304" pitchFamily="18" charset="0"/>
              </a:rPr>
              <a:t>RoSH2 compliant grades are below listed weight %:</a:t>
            </a:r>
          </a:p>
          <a:p>
            <a:pPr marL="342900" indent="-342900" algn="just">
              <a:lnSpc>
                <a:spcPct val="115000"/>
              </a:lnSpc>
              <a:spcBef>
                <a:spcPts val="600"/>
              </a:spcBef>
              <a:spcAft>
                <a:spcPts val="0"/>
              </a:spcAft>
              <a:buFont typeface="Symbol" panose="05050102010706020507" pitchFamily="18" charset="2"/>
              <a:buChar char=""/>
            </a:pPr>
            <a:r>
              <a:rPr lang="en-GB" sz="1400" dirty="0">
                <a:latin typeface="Arial" panose="020B0604020202020204" pitchFamily="34" charset="0"/>
                <a:ea typeface="Times New Roman" panose="02020603050405020304" pitchFamily="18" charset="0"/>
                <a:cs typeface="Times New Roman" panose="02020603050405020304" pitchFamily="18" charset="0"/>
              </a:rPr>
              <a:t> </a:t>
            </a:r>
            <a:r>
              <a:rPr lang="en-GB" sz="1200" dirty="0">
                <a:latin typeface="Arial" panose="020B0604020202020204" pitchFamily="34" charset="0"/>
                <a:ea typeface="Times New Roman" panose="02020603050405020304" pitchFamily="18" charset="0"/>
                <a:cs typeface="Times New Roman" panose="02020603050405020304" pitchFamily="18" charset="0"/>
              </a:rPr>
              <a:t>0.1% Lead </a:t>
            </a:r>
          </a:p>
          <a:p>
            <a:pPr marL="342900" indent="-342900" algn="just">
              <a:lnSpc>
                <a:spcPct val="115000"/>
              </a:lnSpc>
              <a:spcAft>
                <a:spcPts val="0"/>
              </a:spcAft>
              <a:buFont typeface="Symbol" panose="05050102010706020507" pitchFamily="18" charset="2"/>
              <a:buChar char=""/>
            </a:pPr>
            <a:r>
              <a:rPr lang="en-GB" sz="1200" dirty="0">
                <a:latin typeface="Arial" panose="020B0604020202020204" pitchFamily="34" charset="0"/>
                <a:ea typeface="Times New Roman" panose="02020603050405020304" pitchFamily="18" charset="0"/>
                <a:cs typeface="Times New Roman" panose="02020603050405020304" pitchFamily="18" charset="0"/>
              </a:rPr>
              <a:t> 0.1% Mercury </a:t>
            </a:r>
          </a:p>
          <a:p>
            <a:pPr marL="342900" indent="-342900" algn="just">
              <a:lnSpc>
                <a:spcPct val="115000"/>
              </a:lnSpc>
              <a:spcAft>
                <a:spcPts val="0"/>
              </a:spcAft>
              <a:buFont typeface="Symbol" panose="05050102010706020507" pitchFamily="18" charset="2"/>
              <a:buChar char=""/>
            </a:pPr>
            <a:r>
              <a:rPr lang="en-GB" sz="1200" dirty="0">
                <a:latin typeface="Arial" panose="020B0604020202020204" pitchFamily="34" charset="0"/>
                <a:ea typeface="Times New Roman" panose="02020603050405020304" pitchFamily="18" charset="0"/>
                <a:cs typeface="Times New Roman" panose="02020603050405020304" pitchFamily="18" charset="0"/>
              </a:rPr>
              <a:t> 0.01% Cadmium </a:t>
            </a:r>
          </a:p>
          <a:p>
            <a:pPr marL="342900" indent="-342900" algn="just">
              <a:lnSpc>
                <a:spcPct val="115000"/>
              </a:lnSpc>
              <a:spcAft>
                <a:spcPts val="0"/>
              </a:spcAft>
              <a:buFont typeface="Symbol" panose="05050102010706020507" pitchFamily="18" charset="2"/>
              <a:buChar char=""/>
            </a:pPr>
            <a:r>
              <a:rPr lang="en-GB" sz="1200" dirty="0">
                <a:latin typeface="Arial" panose="020B0604020202020204" pitchFamily="34" charset="0"/>
                <a:ea typeface="Times New Roman" panose="02020603050405020304" pitchFamily="18" charset="0"/>
                <a:cs typeface="Times New Roman" panose="02020603050405020304" pitchFamily="18" charset="0"/>
              </a:rPr>
              <a:t> 0.1% Hexavalent chromium (VI or Cr6+) </a:t>
            </a:r>
          </a:p>
          <a:p>
            <a:pPr marL="342900" indent="-342900" algn="just">
              <a:lnSpc>
                <a:spcPct val="115000"/>
              </a:lnSpc>
              <a:spcAft>
                <a:spcPts val="0"/>
              </a:spcAft>
              <a:buFont typeface="Symbol" panose="05050102010706020507" pitchFamily="18" charset="2"/>
              <a:buChar char=""/>
            </a:pPr>
            <a:r>
              <a:rPr lang="en-GB" sz="1200" dirty="0">
                <a:latin typeface="Arial" panose="020B0604020202020204" pitchFamily="34" charset="0"/>
                <a:ea typeface="Times New Roman" panose="02020603050405020304" pitchFamily="18" charset="0"/>
                <a:cs typeface="Times New Roman" panose="02020603050405020304" pitchFamily="18" charset="0"/>
              </a:rPr>
              <a:t> 0.1% Polybrominated biphenyls (PBB) </a:t>
            </a:r>
          </a:p>
          <a:p>
            <a:pPr marL="342900" indent="-342900" algn="just">
              <a:lnSpc>
                <a:spcPct val="115000"/>
              </a:lnSpc>
              <a:spcAft>
                <a:spcPts val="0"/>
              </a:spcAft>
              <a:buFont typeface="Symbol" panose="05050102010706020507" pitchFamily="18" charset="2"/>
              <a:buChar char=""/>
            </a:pPr>
            <a:r>
              <a:rPr lang="en-GB" sz="1200" dirty="0">
                <a:latin typeface="Arial" panose="020B0604020202020204" pitchFamily="34" charset="0"/>
                <a:ea typeface="Times New Roman" panose="02020603050405020304" pitchFamily="18" charset="0"/>
                <a:cs typeface="Times New Roman" panose="02020603050405020304" pitchFamily="18" charset="0"/>
              </a:rPr>
              <a:t> 0.1% Polybrominated diphenyl ether (PBDE)</a:t>
            </a:r>
            <a:endParaRPr lang="en-GB" sz="1400" dirty="0">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42C2A530-DCB9-452D-8EAB-9F21885CF431}"/>
              </a:ext>
            </a:extLst>
          </p:cNvPr>
          <p:cNvGrpSpPr/>
          <p:nvPr/>
        </p:nvGrpSpPr>
        <p:grpSpPr>
          <a:xfrm>
            <a:off x="761509" y="894711"/>
            <a:ext cx="5214296" cy="1822426"/>
            <a:chOff x="380509" y="894711"/>
            <a:chExt cx="5214296" cy="1822426"/>
          </a:xfrm>
        </p:grpSpPr>
        <p:pic>
          <p:nvPicPr>
            <p:cNvPr id="10" name="Picture 9">
              <a:extLst>
                <a:ext uri="{FF2B5EF4-FFF2-40B4-BE49-F238E27FC236}">
                  <a16:creationId xmlns:a16="http://schemas.microsoft.com/office/drawing/2014/main" id="{9D10D1EC-C999-46ED-9130-578A99442F26}"/>
                </a:ext>
              </a:extLst>
            </p:cNvPr>
            <p:cNvPicPr/>
            <p:nvPr/>
          </p:nvPicPr>
          <p:blipFill>
            <a:blip r:embed="rId4">
              <a:extLst>
                <a:ext uri="{28A0092B-C50C-407E-A947-70E740481C1C}">
                  <a14:useLocalDpi xmlns:a14="http://schemas.microsoft.com/office/drawing/2010/main" val="0"/>
                </a:ext>
              </a:extLst>
            </a:blip>
            <a:stretch>
              <a:fillRect/>
            </a:stretch>
          </p:blipFill>
          <p:spPr>
            <a:xfrm>
              <a:off x="380509" y="914400"/>
              <a:ext cx="5110272" cy="1802737"/>
            </a:xfrm>
            <a:prstGeom prst="rect">
              <a:avLst/>
            </a:prstGeom>
            <a:ln>
              <a:solidFill>
                <a:srgbClr val="4F81BD"/>
              </a:solidFill>
            </a:ln>
          </p:spPr>
        </p:pic>
        <p:sp>
          <p:nvSpPr>
            <p:cNvPr id="7" name="Text Box 2">
              <a:extLst>
                <a:ext uri="{FF2B5EF4-FFF2-40B4-BE49-F238E27FC236}">
                  <a16:creationId xmlns:a16="http://schemas.microsoft.com/office/drawing/2014/main" id="{11956D80-239F-4335-98B0-04B9AC34C9F8}"/>
                </a:ext>
              </a:extLst>
            </p:cNvPr>
            <p:cNvSpPr txBox="1">
              <a:spLocks noChangeArrowheads="1"/>
            </p:cNvSpPr>
            <p:nvPr/>
          </p:nvSpPr>
          <p:spPr bwMode="auto">
            <a:xfrm>
              <a:off x="3684661" y="894711"/>
              <a:ext cx="1910144" cy="34226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Bef>
                  <a:spcPts val="600"/>
                </a:spcBef>
                <a:spcAft>
                  <a:spcPts val="1000"/>
                </a:spcAft>
              </a:pPr>
              <a:r>
                <a:rPr lang="en-U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(excerpt from Polycarbonate)</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02BD8DF4-D092-4BC1-BEB7-928495153737}"/>
              </a:ext>
            </a:extLst>
          </p:cNvPr>
          <p:cNvGrpSpPr/>
          <p:nvPr/>
        </p:nvGrpSpPr>
        <p:grpSpPr>
          <a:xfrm>
            <a:off x="761509" y="2813669"/>
            <a:ext cx="4177678" cy="3530142"/>
            <a:chOff x="363576" y="2908905"/>
            <a:chExt cx="4177678" cy="3530142"/>
          </a:xfrm>
        </p:grpSpPr>
        <p:pic>
          <p:nvPicPr>
            <p:cNvPr id="6" name="Picture 5">
              <a:extLst>
                <a:ext uri="{FF2B5EF4-FFF2-40B4-BE49-F238E27FC236}">
                  <a16:creationId xmlns:a16="http://schemas.microsoft.com/office/drawing/2014/main" id="{D8C77FC8-9130-4E35-AE61-ACDA5E4EB1CC}"/>
                </a:ext>
              </a:extLst>
            </p:cNvPr>
            <p:cNvPicPr/>
            <p:nvPr/>
          </p:nvPicPr>
          <p:blipFill rotWithShape="1">
            <a:blip r:embed="rId5">
              <a:extLst>
                <a:ext uri="{28A0092B-C50C-407E-A947-70E740481C1C}">
                  <a14:useLocalDpi xmlns:a14="http://schemas.microsoft.com/office/drawing/2010/main" val="0"/>
                </a:ext>
              </a:extLst>
            </a:blip>
            <a:srcRect l="1158"/>
            <a:stretch/>
          </p:blipFill>
          <p:spPr bwMode="auto">
            <a:xfrm>
              <a:off x="363576" y="2942969"/>
              <a:ext cx="4079198" cy="3496078"/>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9" name="Text Box 2">
              <a:extLst>
                <a:ext uri="{FF2B5EF4-FFF2-40B4-BE49-F238E27FC236}">
                  <a16:creationId xmlns:a16="http://schemas.microsoft.com/office/drawing/2014/main" id="{B5FAA498-122B-4657-B636-B7A037410FCE}"/>
                </a:ext>
              </a:extLst>
            </p:cNvPr>
            <p:cNvSpPr txBox="1">
              <a:spLocks noChangeArrowheads="1"/>
            </p:cNvSpPr>
            <p:nvPr/>
          </p:nvSpPr>
          <p:spPr bwMode="auto">
            <a:xfrm>
              <a:off x="3009634" y="2908905"/>
              <a:ext cx="1531620" cy="34226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Bef>
                  <a:spcPts val="600"/>
                </a:spcBef>
                <a:spcAft>
                  <a:spcPts val="1000"/>
                </a:spcAft>
              </a:pPr>
              <a:r>
                <a:rPr lang="en-U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(excerpt from </a:t>
              </a:r>
              <a:r>
                <a:rPr lang="en-US" sz="10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Al 6061</a:t>
              </a:r>
              <a:r>
                <a:rPr lang="en-U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79F06F85-C4AB-4616-8580-A9A6B275AD49}"/>
              </a:ext>
            </a:extLst>
          </p:cNvPr>
          <p:cNvGrpSpPr/>
          <p:nvPr/>
        </p:nvGrpSpPr>
        <p:grpSpPr>
          <a:xfrm>
            <a:off x="5020734" y="4916952"/>
            <a:ext cx="4416371" cy="1501898"/>
            <a:chOff x="4639733" y="4916952"/>
            <a:chExt cx="4416371" cy="1501898"/>
          </a:xfrm>
        </p:grpSpPr>
        <p:pic>
          <p:nvPicPr>
            <p:cNvPr id="8" name="Picture 7">
              <a:extLst>
                <a:ext uri="{FF2B5EF4-FFF2-40B4-BE49-F238E27FC236}">
                  <a16:creationId xmlns:a16="http://schemas.microsoft.com/office/drawing/2014/main" id="{DACE79B6-24E6-446F-A9D6-6DDF1D1E32C5}"/>
                </a:ext>
              </a:extLst>
            </p:cNvPr>
            <p:cNvPicPr/>
            <p:nvPr/>
          </p:nvPicPr>
          <p:blipFill>
            <a:blip r:embed="rId6">
              <a:extLst>
                <a:ext uri="{28A0092B-C50C-407E-A947-70E740481C1C}">
                  <a14:useLocalDpi xmlns:a14="http://schemas.microsoft.com/office/drawing/2010/main" val="0"/>
                </a:ext>
              </a:extLst>
            </a:blip>
            <a:stretch>
              <a:fillRect/>
            </a:stretch>
          </p:blipFill>
          <p:spPr>
            <a:xfrm>
              <a:off x="4639733" y="4966939"/>
              <a:ext cx="4292685" cy="1451911"/>
            </a:xfrm>
            <a:prstGeom prst="rect">
              <a:avLst/>
            </a:prstGeom>
            <a:ln>
              <a:solidFill>
                <a:schemeClr val="accent1"/>
              </a:solidFill>
            </a:ln>
          </p:spPr>
        </p:pic>
        <p:sp>
          <p:nvSpPr>
            <p:cNvPr id="11" name="Text Box 2">
              <a:extLst>
                <a:ext uri="{FF2B5EF4-FFF2-40B4-BE49-F238E27FC236}">
                  <a16:creationId xmlns:a16="http://schemas.microsoft.com/office/drawing/2014/main" id="{38ADFF6C-7033-451D-8EB8-98DBCB910B60}"/>
                </a:ext>
              </a:extLst>
            </p:cNvPr>
            <p:cNvSpPr txBox="1">
              <a:spLocks noChangeArrowheads="1"/>
            </p:cNvSpPr>
            <p:nvPr/>
          </p:nvSpPr>
          <p:spPr bwMode="auto">
            <a:xfrm>
              <a:off x="7524484" y="4916952"/>
              <a:ext cx="1531620" cy="34226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Bef>
                  <a:spcPts val="600"/>
                </a:spcBef>
                <a:spcAft>
                  <a:spcPts val="1000"/>
                </a:spcAft>
              </a:pPr>
              <a:r>
                <a:rPr lang="en-U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(excerpt from </a:t>
              </a:r>
              <a:r>
                <a:rPr lang="en-US" sz="10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Al 6061</a:t>
              </a:r>
              <a:r>
                <a:rPr lang="en-U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3" name="Picture 9">
            <a:extLst>
              <a:ext uri="{FF2B5EF4-FFF2-40B4-BE49-F238E27FC236}">
                <a16:creationId xmlns:a16="http://schemas.microsoft.com/office/drawing/2014/main" id="{59B9F4DC-3EEA-4FB7-8783-2A96B0880A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14" name="Picture 10">
            <a:extLst>
              <a:ext uri="{FF2B5EF4-FFF2-40B4-BE49-F238E27FC236}">
                <a16:creationId xmlns:a16="http://schemas.microsoft.com/office/drawing/2014/main" id="{8CFEC8B6-54DC-467F-9EE2-60AEC64D12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15" name="Textfeld 14">
            <a:extLst>
              <a:ext uri="{FF2B5EF4-FFF2-40B4-BE49-F238E27FC236}">
                <a16:creationId xmlns:a16="http://schemas.microsoft.com/office/drawing/2014/main" id="{13C94166-460B-4863-BE0A-04AB3336E738}"/>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23156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 9" descr="Screen Shot 2017-11-02 at 12.44.16.png">
            <a:extLst>
              <a:ext uri="{FF2B5EF4-FFF2-40B4-BE49-F238E27FC236}">
                <a16:creationId xmlns:a16="http://schemas.microsoft.com/office/drawing/2014/main" id="{9A4F1E42-D911-496E-AF4D-F6636866C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066"/>
            <a:ext cx="9903111" cy="798827"/>
          </a:xfrm>
          <a:prstGeom prst="rect">
            <a:avLst/>
          </a:prstGeom>
        </p:spPr>
      </p:pic>
      <p:sp>
        <p:nvSpPr>
          <p:cNvPr id="2" name="Title 1">
            <a:extLst>
              <a:ext uri="{FF2B5EF4-FFF2-40B4-BE49-F238E27FC236}">
                <a16:creationId xmlns:a16="http://schemas.microsoft.com/office/drawing/2014/main" id="{2855A2B8-2653-4E4D-8677-460041ED20EF}"/>
              </a:ext>
            </a:extLst>
          </p:cNvPr>
          <p:cNvSpPr>
            <a:spLocks noGrp="1"/>
          </p:cNvSpPr>
          <p:nvPr>
            <p:ph type="title"/>
          </p:nvPr>
        </p:nvSpPr>
        <p:spPr>
          <a:xfrm>
            <a:off x="-2889" y="109565"/>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Critical materials and Elements: Al 6061</a:t>
            </a:r>
          </a:p>
        </p:txBody>
      </p:sp>
      <p:pic>
        <p:nvPicPr>
          <p:cNvPr id="5" name="Picture 4">
            <a:extLst>
              <a:ext uri="{FF2B5EF4-FFF2-40B4-BE49-F238E27FC236}">
                <a16:creationId xmlns:a16="http://schemas.microsoft.com/office/drawing/2014/main" id="{D1D5A2C0-8292-4FFA-B48D-FBC22CFA2F19}"/>
              </a:ext>
            </a:extLst>
          </p:cNvPr>
          <p:cNvPicPr/>
          <p:nvPr/>
        </p:nvPicPr>
        <p:blipFill>
          <a:blip r:embed="rId4">
            <a:extLst>
              <a:ext uri="{28A0092B-C50C-407E-A947-70E740481C1C}">
                <a14:useLocalDpi xmlns:a14="http://schemas.microsoft.com/office/drawing/2010/main" val="0"/>
              </a:ext>
            </a:extLst>
          </a:blip>
          <a:stretch>
            <a:fillRect/>
          </a:stretch>
        </p:blipFill>
        <p:spPr>
          <a:xfrm>
            <a:off x="4546038" y="2685982"/>
            <a:ext cx="4951890" cy="3585967"/>
          </a:xfrm>
          <a:prstGeom prst="rect">
            <a:avLst/>
          </a:prstGeom>
          <a:ln>
            <a:solidFill>
              <a:srgbClr val="4F81BD"/>
            </a:solidFill>
          </a:ln>
        </p:spPr>
      </p:pic>
      <p:grpSp>
        <p:nvGrpSpPr>
          <p:cNvPr id="6" name="Group 5">
            <a:extLst>
              <a:ext uri="{FF2B5EF4-FFF2-40B4-BE49-F238E27FC236}">
                <a16:creationId xmlns:a16="http://schemas.microsoft.com/office/drawing/2014/main" id="{4485E349-3FAA-4FCB-AF66-65292A8B3618}"/>
              </a:ext>
            </a:extLst>
          </p:cNvPr>
          <p:cNvGrpSpPr/>
          <p:nvPr/>
        </p:nvGrpSpPr>
        <p:grpSpPr>
          <a:xfrm>
            <a:off x="953533" y="4211760"/>
            <a:ext cx="2814138" cy="2120666"/>
            <a:chOff x="34504" y="0"/>
            <a:chExt cx="3217545" cy="2716556"/>
          </a:xfrm>
        </p:grpSpPr>
        <p:pic>
          <p:nvPicPr>
            <p:cNvPr id="7" name="Picture 6">
              <a:extLst>
                <a:ext uri="{FF2B5EF4-FFF2-40B4-BE49-F238E27FC236}">
                  <a16:creationId xmlns:a16="http://schemas.microsoft.com/office/drawing/2014/main" id="{4C3B947B-E928-42C5-A66C-A0B19222A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5" y="0"/>
              <a:ext cx="3122295" cy="2428874"/>
            </a:xfrm>
            <a:prstGeom prst="rect">
              <a:avLst/>
            </a:prstGeom>
            <a:ln>
              <a:solidFill>
                <a:schemeClr val="accent1"/>
              </a:solidFill>
            </a:ln>
          </p:spPr>
        </p:pic>
        <p:pic>
          <p:nvPicPr>
            <p:cNvPr id="9" name="Picture 8">
              <a:extLst>
                <a:ext uri="{FF2B5EF4-FFF2-40B4-BE49-F238E27FC236}">
                  <a16:creationId xmlns:a16="http://schemas.microsoft.com/office/drawing/2014/main" id="{82086801-98F2-4EB7-9447-6311FCED2D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3823" b="54967"/>
            <a:stretch/>
          </p:blipFill>
          <p:spPr bwMode="auto">
            <a:xfrm>
              <a:off x="34504" y="2561616"/>
              <a:ext cx="3217545" cy="154940"/>
            </a:xfrm>
            <a:prstGeom prst="rect">
              <a:avLst/>
            </a:prstGeom>
            <a:noFill/>
            <a:ln>
              <a:noFill/>
            </a:ln>
            <a:extLst>
              <a:ext uri="{53640926-AAD7-44D8-BBD7-CCE9431645EC}">
                <a14:shadowObscured xmlns:a14="http://schemas.microsoft.com/office/drawing/2010/main"/>
              </a:ext>
            </a:extLst>
          </p:spPr>
        </p:pic>
      </p:grpSp>
      <p:pic>
        <p:nvPicPr>
          <p:cNvPr id="10" name="Picture 2">
            <a:extLst>
              <a:ext uri="{FF2B5EF4-FFF2-40B4-BE49-F238E27FC236}">
                <a16:creationId xmlns:a16="http://schemas.microsoft.com/office/drawing/2014/main" id="{E2B3772D-E3BB-405B-B57B-3003939B1D4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346"/>
          <a:stretch/>
        </p:blipFill>
        <p:spPr bwMode="auto">
          <a:xfrm>
            <a:off x="408072" y="765575"/>
            <a:ext cx="4154110" cy="309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0DDE21AB-9E7E-41E1-A708-77BBC7FE9E63}"/>
              </a:ext>
            </a:extLst>
          </p:cNvPr>
          <p:cNvSpPr txBox="1"/>
          <p:nvPr/>
        </p:nvSpPr>
        <p:spPr>
          <a:xfrm>
            <a:off x="4902179" y="982275"/>
            <a:ext cx="3135543" cy="830997"/>
          </a:xfrm>
          <a:prstGeom prst="rect">
            <a:avLst/>
          </a:prstGeom>
          <a:solidFill>
            <a:srgbClr val="D7FFFF"/>
          </a:solidFill>
          <a:ln>
            <a:solidFill>
              <a:srgbClr val="669900"/>
            </a:solidFill>
          </a:ln>
        </p:spPr>
        <p:txBody>
          <a:bodyPr wrap="square" rtlCol="0">
            <a:spAutoFit/>
          </a:bodyPr>
          <a:lstStyle/>
          <a:p>
            <a:pPr algn="ctr"/>
            <a:r>
              <a:rPr lang="en-GB" sz="1600" b="1" i="1" dirty="0">
                <a:solidFill>
                  <a:srgbClr val="C00000"/>
                </a:solidFill>
                <a:latin typeface="Calibri" panose="020F0502020204030204" pitchFamily="34" charset="0"/>
              </a:rPr>
              <a:t>“Critical” Elements: </a:t>
            </a:r>
            <a:r>
              <a:rPr lang="en-GB" sz="1600" dirty="0">
                <a:latin typeface="Calibri" panose="020F0502020204030204" pitchFamily="34" charset="0"/>
              </a:rPr>
              <a:t>essential for economic or security reasons, for which supply  is uncertain</a:t>
            </a:r>
            <a:endParaRPr lang="en-US" sz="1600" dirty="0">
              <a:latin typeface="Calibri" panose="020F0502020204030204" pitchFamily="34" charset="0"/>
            </a:endParaRPr>
          </a:p>
        </p:txBody>
      </p:sp>
      <p:grpSp>
        <p:nvGrpSpPr>
          <p:cNvPr id="12" name="Group 11">
            <a:extLst>
              <a:ext uri="{FF2B5EF4-FFF2-40B4-BE49-F238E27FC236}">
                <a16:creationId xmlns:a16="http://schemas.microsoft.com/office/drawing/2014/main" id="{1E456F5A-DF94-43CA-B86C-8A452E18B2EB}"/>
              </a:ext>
            </a:extLst>
          </p:cNvPr>
          <p:cNvGrpSpPr/>
          <p:nvPr/>
        </p:nvGrpSpPr>
        <p:grpSpPr>
          <a:xfrm>
            <a:off x="503229" y="1119459"/>
            <a:ext cx="2438022" cy="1299581"/>
            <a:chOff x="1529047" y="1103348"/>
            <a:chExt cx="2560320" cy="1299581"/>
          </a:xfrm>
        </p:grpSpPr>
        <p:sp>
          <p:nvSpPr>
            <p:cNvPr id="13" name="AutoShape 1033">
              <a:extLst>
                <a:ext uri="{FF2B5EF4-FFF2-40B4-BE49-F238E27FC236}">
                  <a16:creationId xmlns:a16="http://schemas.microsoft.com/office/drawing/2014/main" id="{AD0DDA66-99DF-4294-8192-9A53E5FFE629}"/>
                </a:ext>
              </a:extLst>
            </p:cNvPr>
            <p:cNvSpPr>
              <a:spLocks noChangeArrowheads="1"/>
            </p:cNvSpPr>
            <p:nvPr/>
          </p:nvSpPr>
          <p:spPr bwMode="auto">
            <a:xfrm>
              <a:off x="2001939" y="1103348"/>
              <a:ext cx="1608423" cy="607397"/>
            </a:xfrm>
            <a:prstGeom prst="roundRect">
              <a:avLst>
                <a:gd name="adj" fmla="val 6426"/>
              </a:avLst>
            </a:prstGeom>
            <a:solidFill>
              <a:srgbClr val="F8F8F8"/>
            </a:solidFill>
            <a:ln w="12700">
              <a:solidFill>
                <a:srgbClr val="FF0000"/>
              </a:solidFill>
              <a:round/>
              <a:headEnd/>
              <a:tailEnd/>
            </a:ln>
            <a:effectLst>
              <a:outerShdw dist="71842" dir="2700000" algn="ctr" rotWithShape="0">
                <a:srgbClr val="C0C0C0"/>
              </a:outerShdw>
            </a:effectLst>
          </p:spPr>
          <p:txBody>
            <a:bodyPr wrap="square" anchor="ctr">
              <a:spAutoFit/>
            </a:bodyPr>
            <a:lstStyle/>
            <a:p>
              <a:pPr algn="ctr">
                <a:spcBef>
                  <a:spcPts val="0"/>
                </a:spcBef>
                <a:spcAft>
                  <a:spcPts val="0"/>
                </a:spcAft>
                <a:defRPr/>
              </a:pPr>
              <a:r>
                <a:rPr lang="en-GB" sz="1600" b="1" i="1" dirty="0">
                  <a:solidFill>
                    <a:srgbClr val="336600"/>
                  </a:solidFill>
                  <a:latin typeface="Calibri" panose="020F0502020204030204" pitchFamily="34" charset="0"/>
                  <a:cs typeface="Calibri" panose="020F0502020204030204" pitchFamily="34" charset="0"/>
                </a:rPr>
                <a:t>Supply chain constraints</a:t>
              </a:r>
            </a:p>
          </p:txBody>
        </p:sp>
        <p:sp>
          <p:nvSpPr>
            <p:cNvPr id="14" name="Oval 13">
              <a:extLst>
                <a:ext uri="{FF2B5EF4-FFF2-40B4-BE49-F238E27FC236}">
                  <a16:creationId xmlns:a16="http://schemas.microsoft.com/office/drawing/2014/main" id="{26C68293-25D4-4A0D-8BB5-D945F3EB7A26}"/>
                </a:ext>
              </a:extLst>
            </p:cNvPr>
            <p:cNvSpPr/>
            <p:nvPr/>
          </p:nvSpPr>
          <p:spPr bwMode="auto">
            <a:xfrm>
              <a:off x="1529047" y="1883578"/>
              <a:ext cx="2560320" cy="51935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b="1"/>
            </a:p>
          </p:txBody>
        </p:sp>
        <p:cxnSp>
          <p:nvCxnSpPr>
            <p:cNvPr id="15" name="Straight Connector 14">
              <a:extLst>
                <a:ext uri="{FF2B5EF4-FFF2-40B4-BE49-F238E27FC236}">
                  <a16:creationId xmlns:a16="http://schemas.microsoft.com/office/drawing/2014/main" id="{3CF72926-A32B-4DED-80A8-9B572F16B0DC}"/>
                </a:ext>
              </a:extLst>
            </p:cNvPr>
            <p:cNvCxnSpPr>
              <a:stCxn id="14" idx="0"/>
              <a:endCxn id="13" idx="2"/>
            </p:cNvCxnSpPr>
            <p:nvPr/>
          </p:nvCxnSpPr>
          <p:spPr bwMode="auto">
            <a:xfrm flipH="1" flipV="1">
              <a:off x="2806151" y="1710745"/>
              <a:ext cx="3056" cy="172833"/>
            </a:xfrm>
            <a:prstGeom prst="line">
              <a:avLst/>
            </a:prstGeom>
            <a:noFill/>
            <a:ln w="9525" cap="flat" cmpd="sng" algn="ctr">
              <a:solidFill>
                <a:srgbClr val="FF0000"/>
              </a:solidFill>
              <a:prstDash val="solid"/>
              <a:round/>
              <a:headEnd type="none" w="med" len="med"/>
              <a:tailEnd type="none" w="med" len="med"/>
            </a:ln>
            <a:effectLst/>
          </p:spPr>
        </p:cxnSp>
      </p:grpSp>
      <p:sp>
        <p:nvSpPr>
          <p:cNvPr id="16" name="Text Box 2">
            <a:extLst>
              <a:ext uri="{FF2B5EF4-FFF2-40B4-BE49-F238E27FC236}">
                <a16:creationId xmlns:a16="http://schemas.microsoft.com/office/drawing/2014/main" id="{B5FF9AE2-D177-49EB-BE73-5478851FCA8B}"/>
              </a:ext>
            </a:extLst>
          </p:cNvPr>
          <p:cNvSpPr txBox="1">
            <a:spLocks noChangeArrowheads="1"/>
          </p:cNvSpPr>
          <p:nvPr/>
        </p:nvSpPr>
        <p:spPr bwMode="auto">
          <a:xfrm>
            <a:off x="6256173" y="2685982"/>
            <a:ext cx="1531620" cy="34226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Bef>
                <a:spcPts val="600"/>
              </a:spcBef>
              <a:spcAft>
                <a:spcPts val="1000"/>
              </a:spcAft>
            </a:pPr>
            <a:r>
              <a:rPr lang="en-U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(excerpt from </a:t>
            </a:r>
            <a:r>
              <a:rPr lang="en-US" sz="10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Al 6061</a:t>
            </a:r>
            <a:r>
              <a:rPr lang="en-U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7" name="Picture 9">
            <a:extLst>
              <a:ext uri="{FF2B5EF4-FFF2-40B4-BE49-F238E27FC236}">
                <a16:creationId xmlns:a16="http://schemas.microsoft.com/office/drawing/2014/main" id="{2C91FF44-CA26-46E4-AA34-F8BAFC63F6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18" name="Picture 10">
            <a:extLst>
              <a:ext uri="{FF2B5EF4-FFF2-40B4-BE49-F238E27FC236}">
                <a16:creationId xmlns:a16="http://schemas.microsoft.com/office/drawing/2014/main" id="{1178A9B8-900C-4CAB-9E82-BB98C3C063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19" name="Textfeld 18">
            <a:extLst>
              <a:ext uri="{FF2B5EF4-FFF2-40B4-BE49-F238E27FC236}">
                <a16:creationId xmlns:a16="http://schemas.microsoft.com/office/drawing/2014/main" id="{FFBD75E6-5DB8-4571-9783-62DB0F5DC00C}"/>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418105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9" descr="Screen Shot 2017-11-02 at 12.44.16.png">
            <a:extLst>
              <a:ext uri="{FF2B5EF4-FFF2-40B4-BE49-F238E27FC236}">
                <a16:creationId xmlns:a16="http://schemas.microsoft.com/office/drawing/2014/main" id="{0B40ADD7-0DE3-450F-A6D8-6808F96F5F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066"/>
            <a:ext cx="9903111" cy="798827"/>
          </a:xfrm>
          <a:prstGeom prst="rect">
            <a:avLst/>
          </a:prstGeom>
        </p:spPr>
      </p:pic>
      <p:sp>
        <p:nvSpPr>
          <p:cNvPr id="2" name="Title 1">
            <a:extLst>
              <a:ext uri="{FF2B5EF4-FFF2-40B4-BE49-F238E27FC236}">
                <a16:creationId xmlns:a16="http://schemas.microsoft.com/office/drawing/2014/main" id="{1E58A3EC-4C43-4388-8544-1A90DD158201}"/>
              </a:ext>
            </a:extLst>
          </p:cNvPr>
          <p:cNvSpPr>
            <a:spLocks noGrp="1"/>
          </p:cNvSpPr>
          <p:nvPr>
            <p:ph type="title"/>
          </p:nvPr>
        </p:nvSpPr>
        <p:spPr>
          <a:xfrm>
            <a:off x="0" y="123952"/>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Workflow</a:t>
            </a:r>
          </a:p>
        </p:txBody>
      </p:sp>
      <p:sp>
        <p:nvSpPr>
          <p:cNvPr id="3" name="TextBox 2">
            <a:extLst>
              <a:ext uri="{FF2B5EF4-FFF2-40B4-BE49-F238E27FC236}">
                <a16:creationId xmlns:a16="http://schemas.microsoft.com/office/drawing/2014/main" id="{C6152665-3DA7-44F6-8E69-57D55F9C6CC8}"/>
              </a:ext>
            </a:extLst>
          </p:cNvPr>
          <p:cNvSpPr txBox="1"/>
          <p:nvPr/>
        </p:nvSpPr>
        <p:spPr>
          <a:xfrm>
            <a:off x="1005247" y="894460"/>
            <a:ext cx="6887911" cy="5069080"/>
          </a:xfrm>
          <a:prstGeom prst="rect">
            <a:avLst/>
          </a:prstGeom>
          <a:noFill/>
        </p:spPr>
        <p:txBody>
          <a:bodyPr wrap="none" rtlCol="0">
            <a:spAutoFit/>
          </a:bodyPr>
          <a:lstStyle/>
          <a:p>
            <a:pPr marL="342900" indent="-342900">
              <a:lnSpc>
                <a:spcPct val="150000"/>
              </a:lnSpc>
              <a:buFont typeface="+mj-lt"/>
              <a:buAutoNum type="arabicPeriod"/>
            </a:pPr>
            <a:r>
              <a:rPr lang="en-GB" dirty="0"/>
              <a:t>Overview of </a:t>
            </a:r>
            <a:r>
              <a:rPr lang="en-GB" dirty="0" err="1"/>
              <a:t>backpanel</a:t>
            </a:r>
            <a:r>
              <a:rPr lang="en-GB" dirty="0"/>
              <a:t> casing material properties</a:t>
            </a:r>
          </a:p>
          <a:p>
            <a:pPr>
              <a:lnSpc>
                <a:spcPct val="150000"/>
              </a:lnSpc>
            </a:pPr>
            <a:r>
              <a:rPr lang="en-GB" sz="1400" dirty="0"/>
              <a:t>-    Polycarbonate, PC (</a:t>
            </a:r>
            <a:r>
              <a:rPr lang="en-GB" sz="1400" i="1" dirty="0"/>
              <a:t>Unfilled, low viscosity, </a:t>
            </a:r>
            <a:r>
              <a:rPr lang="en-GB" sz="1400" i="1" dirty="0" err="1"/>
              <a:t>molding</a:t>
            </a:r>
            <a:r>
              <a:rPr lang="en-GB" sz="1400" i="1" dirty="0"/>
              <a:t> and extrusion, flame retarded)</a:t>
            </a:r>
            <a:endParaRPr lang="en-GB" sz="1400" dirty="0"/>
          </a:p>
          <a:p>
            <a:pPr>
              <a:lnSpc>
                <a:spcPct val="150000"/>
              </a:lnSpc>
            </a:pPr>
            <a:r>
              <a:rPr lang="en-GB" sz="1400" dirty="0"/>
              <a:t>-    </a:t>
            </a:r>
            <a:r>
              <a:rPr lang="en-GB" sz="1400" dirty="0" err="1"/>
              <a:t>Aluminum</a:t>
            </a:r>
            <a:r>
              <a:rPr lang="en-GB" sz="1400" dirty="0"/>
              <a:t>, (</a:t>
            </a:r>
            <a:r>
              <a:rPr lang="en-GB" sz="1400" i="1" dirty="0"/>
              <a:t>Al 6061, wrought</a:t>
            </a:r>
            <a:r>
              <a:rPr lang="en-GB" sz="1400" dirty="0"/>
              <a:t> </a:t>
            </a:r>
            <a:r>
              <a:rPr lang="en-GB" sz="1400" i="1" dirty="0"/>
              <a:t>alloy)</a:t>
            </a:r>
            <a:r>
              <a:rPr lang="en-GB" sz="1400" dirty="0"/>
              <a:t> </a:t>
            </a:r>
          </a:p>
          <a:p>
            <a:pPr>
              <a:lnSpc>
                <a:spcPct val="150000"/>
              </a:lnSpc>
            </a:pPr>
            <a:r>
              <a:rPr lang="en-GB" dirty="0"/>
              <a:t>2. Benchmarking of panels and glass performance</a:t>
            </a:r>
          </a:p>
          <a:p>
            <a:pPr>
              <a:lnSpc>
                <a:spcPct val="150000"/>
              </a:lnSpc>
            </a:pPr>
            <a:r>
              <a:rPr lang="en-GB" sz="1400" dirty="0"/>
              <a:t>-    Bending strength and stiffness</a:t>
            </a:r>
          </a:p>
          <a:p>
            <a:pPr>
              <a:lnSpc>
                <a:spcPct val="150000"/>
              </a:lnSpc>
            </a:pPr>
            <a:r>
              <a:rPr lang="en-GB" sz="1400" dirty="0"/>
              <a:t>-    PC, Al, Gorilla glass</a:t>
            </a:r>
          </a:p>
          <a:p>
            <a:pPr>
              <a:lnSpc>
                <a:spcPct val="150000"/>
              </a:lnSpc>
            </a:pPr>
            <a:r>
              <a:rPr lang="en-GB" dirty="0"/>
              <a:t>3. Critical materials and restricted substances</a:t>
            </a:r>
          </a:p>
          <a:p>
            <a:pPr>
              <a:lnSpc>
                <a:spcPct val="150000"/>
              </a:lnSpc>
            </a:pPr>
            <a:r>
              <a:rPr lang="en-GB" sz="1400" dirty="0"/>
              <a:t>-    US, EU, RoHS, SIN</a:t>
            </a:r>
          </a:p>
          <a:p>
            <a:pPr>
              <a:lnSpc>
                <a:spcPct val="150000"/>
              </a:lnSpc>
            </a:pPr>
            <a:r>
              <a:rPr lang="en-GB" b="1" dirty="0">
                <a:solidFill>
                  <a:srgbClr val="C00000"/>
                </a:solidFill>
              </a:rPr>
              <a:t>4. Eco Audit assessment of substitution</a:t>
            </a:r>
          </a:p>
          <a:p>
            <a:pPr>
              <a:lnSpc>
                <a:spcPct val="150000"/>
              </a:lnSpc>
            </a:pPr>
            <a:r>
              <a:rPr lang="en-GB" sz="1400" dirty="0"/>
              <a:t>-   </a:t>
            </a:r>
            <a:r>
              <a:rPr lang="en-GB" sz="1400" b="1" dirty="0"/>
              <a:t>PC</a:t>
            </a:r>
            <a:r>
              <a:rPr lang="en-GB" sz="1400" dirty="0"/>
              <a:t> </a:t>
            </a:r>
            <a:r>
              <a:rPr lang="en-GB" sz="1400" i="1" dirty="0"/>
              <a:t>vs</a:t>
            </a:r>
            <a:r>
              <a:rPr lang="en-GB" sz="1400" dirty="0"/>
              <a:t> Virgin, Typical%, 100% recycled, Reused </a:t>
            </a:r>
            <a:r>
              <a:rPr lang="en-GB" sz="1400" b="1" dirty="0"/>
              <a:t>Al 6061</a:t>
            </a:r>
          </a:p>
          <a:p>
            <a:pPr>
              <a:lnSpc>
                <a:spcPct val="150000"/>
              </a:lnSpc>
            </a:pPr>
            <a:r>
              <a:rPr lang="en-GB" dirty="0"/>
              <a:t>5. Reality Check</a:t>
            </a:r>
          </a:p>
        </p:txBody>
      </p:sp>
      <p:pic>
        <p:nvPicPr>
          <p:cNvPr id="4" name="Picture 9">
            <a:extLst>
              <a:ext uri="{FF2B5EF4-FFF2-40B4-BE49-F238E27FC236}">
                <a16:creationId xmlns:a16="http://schemas.microsoft.com/office/drawing/2014/main" id="{C630B88C-6C3A-4EEF-8D29-CE1C10DA2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5" name="Picture 10">
            <a:extLst>
              <a:ext uri="{FF2B5EF4-FFF2-40B4-BE49-F238E27FC236}">
                <a16:creationId xmlns:a16="http://schemas.microsoft.com/office/drawing/2014/main" id="{086D0DE7-C74B-464C-BF8B-8E42C3302B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6" name="Textfeld 5">
            <a:extLst>
              <a:ext uri="{FF2B5EF4-FFF2-40B4-BE49-F238E27FC236}">
                <a16:creationId xmlns:a16="http://schemas.microsoft.com/office/drawing/2014/main" id="{693AA4C1-0EBB-4154-8334-D58C68A08981}"/>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53200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 9" descr="Screen Shot 2017-11-02 at 12.44.16.png">
            <a:extLst>
              <a:ext uri="{FF2B5EF4-FFF2-40B4-BE49-F238E27FC236}">
                <a16:creationId xmlns:a16="http://schemas.microsoft.com/office/drawing/2014/main" id="{68DA7AF7-1878-475C-9C9A-52A827DBED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066"/>
            <a:ext cx="9903111" cy="798827"/>
          </a:xfrm>
          <a:prstGeom prst="rect">
            <a:avLst/>
          </a:prstGeom>
        </p:spPr>
      </p:pic>
      <p:sp>
        <p:nvSpPr>
          <p:cNvPr id="2" name="Title 1">
            <a:extLst>
              <a:ext uri="{FF2B5EF4-FFF2-40B4-BE49-F238E27FC236}">
                <a16:creationId xmlns:a16="http://schemas.microsoft.com/office/drawing/2014/main" id="{5925881F-E18F-4649-A9BD-C654F73942EF}"/>
              </a:ext>
            </a:extLst>
          </p:cNvPr>
          <p:cNvSpPr>
            <a:spLocks noGrp="1"/>
          </p:cNvSpPr>
          <p:nvPr>
            <p:ph type="title"/>
          </p:nvPr>
        </p:nvSpPr>
        <p:spPr>
          <a:xfrm>
            <a:off x="0" y="99005"/>
            <a:ext cx="9906000" cy="558800"/>
          </a:xfrm>
        </p:spPr>
        <p:txBody>
          <a:bodyPr>
            <a:noAutofit/>
          </a:bodyPr>
          <a:lstStyle/>
          <a:p>
            <a:pPr algn="l"/>
            <a:r>
              <a:rPr lang="en-GB" sz="3600" b="0" dirty="0">
                <a:latin typeface="Calibri Light" panose="020F0302020204030204" pitchFamily="34" charset="0"/>
                <a:cs typeface="Calibri Light" panose="020F0302020204030204" pitchFamily="34" charset="0"/>
              </a:rPr>
              <a:t>Eco Audit of changes, substituting PC by Al</a:t>
            </a:r>
          </a:p>
        </p:txBody>
      </p:sp>
      <p:pic>
        <p:nvPicPr>
          <p:cNvPr id="15" name="Picture 14" descr="http://www.grantadesign.com/images/edu/ecoplus.png">
            <a:extLst>
              <a:ext uri="{FF2B5EF4-FFF2-40B4-BE49-F238E27FC236}">
                <a16:creationId xmlns:a16="http://schemas.microsoft.com/office/drawing/2014/main" id="{090E6236-1F8B-4552-AB48-7B116EB365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4912" y="1012256"/>
            <a:ext cx="1073785" cy="395605"/>
          </a:xfrm>
          <a:prstGeom prst="rect">
            <a:avLst/>
          </a:prstGeom>
          <a:noFill/>
          <a:ln>
            <a:solidFill>
              <a:schemeClr val="accent1"/>
            </a:solidFill>
          </a:ln>
        </p:spPr>
      </p:pic>
      <p:sp>
        <p:nvSpPr>
          <p:cNvPr id="18" name="TextBox 17">
            <a:extLst>
              <a:ext uri="{FF2B5EF4-FFF2-40B4-BE49-F238E27FC236}">
                <a16:creationId xmlns:a16="http://schemas.microsoft.com/office/drawing/2014/main" id="{30736894-6D26-4EAB-AD9A-3BA949A6BC7D}"/>
              </a:ext>
            </a:extLst>
          </p:cNvPr>
          <p:cNvSpPr txBox="1"/>
          <p:nvPr/>
        </p:nvSpPr>
        <p:spPr>
          <a:xfrm>
            <a:off x="1836348" y="917671"/>
            <a:ext cx="5663602" cy="683264"/>
          </a:xfrm>
          <a:prstGeom prst="rect">
            <a:avLst/>
          </a:prstGeom>
          <a:noFill/>
        </p:spPr>
        <p:txBody>
          <a:bodyPr wrap="none" rtlCol="0">
            <a:spAutoFit/>
          </a:bodyPr>
          <a:lstStyle/>
          <a:p>
            <a:r>
              <a:rPr lang="en-GB" sz="1600" b="1" dirty="0"/>
              <a:t>Manufacture</a:t>
            </a:r>
            <a:r>
              <a:rPr lang="en-GB" sz="1600" i="1" dirty="0"/>
              <a:t>: China</a:t>
            </a:r>
            <a:r>
              <a:rPr lang="en-GB" sz="1600" b="1" dirty="0"/>
              <a:t>, Country of use</a:t>
            </a:r>
            <a:r>
              <a:rPr lang="en-GB" sz="1600" dirty="0"/>
              <a:t>: </a:t>
            </a:r>
            <a:r>
              <a:rPr lang="en-GB" sz="1600" i="1" dirty="0"/>
              <a:t>Europe</a:t>
            </a:r>
            <a:r>
              <a:rPr lang="en-GB" sz="1600" dirty="0"/>
              <a:t>, </a:t>
            </a:r>
            <a:r>
              <a:rPr lang="en-GB" sz="1600" b="1" dirty="0"/>
              <a:t>Life</a:t>
            </a:r>
            <a:r>
              <a:rPr lang="en-GB" sz="1600" dirty="0"/>
              <a:t>: 2</a:t>
            </a:r>
            <a:r>
              <a:rPr lang="en-GB" sz="1600" i="1" dirty="0"/>
              <a:t> year,</a:t>
            </a:r>
            <a:r>
              <a:rPr lang="en-GB" sz="1600" dirty="0"/>
              <a:t> </a:t>
            </a:r>
          </a:p>
          <a:p>
            <a:r>
              <a:rPr lang="en-GB" sz="1600" b="1" dirty="0"/>
              <a:t>Transport, Sea</a:t>
            </a:r>
            <a:r>
              <a:rPr lang="en-GB" sz="1600" dirty="0"/>
              <a:t>: </a:t>
            </a:r>
            <a:r>
              <a:rPr lang="en-GB" sz="1600" i="1" dirty="0"/>
              <a:t>22000 km, </a:t>
            </a:r>
            <a:r>
              <a:rPr lang="en-GB" sz="1600" b="1" dirty="0"/>
              <a:t>Usage</a:t>
            </a:r>
            <a:r>
              <a:rPr lang="en-GB" sz="1600" dirty="0"/>
              <a:t>: 10 W, </a:t>
            </a:r>
            <a:r>
              <a:rPr lang="en-GB" sz="1600" i="1" dirty="0"/>
              <a:t>250 days/</a:t>
            </a:r>
            <a:r>
              <a:rPr lang="en-GB" sz="1600" i="1" dirty="0" err="1"/>
              <a:t>yr</a:t>
            </a:r>
            <a:r>
              <a:rPr lang="en-GB" sz="1600" i="1" dirty="0"/>
              <a:t>, 1 h, </a:t>
            </a:r>
          </a:p>
        </p:txBody>
      </p:sp>
      <p:grpSp>
        <p:nvGrpSpPr>
          <p:cNvPr id="3" name="Group 2">
            <a:extLst>
              <a:ext uri="{FF2B5EF4-FFF2-40B4-BE49-F238E27FC236}">
                <a16:creationId xmlns:a16="http://schemas.microsoft.com/office/drawing/2014/main" id="{BA2BA9FE-1AB6-4614-8AAB-10733EAB66EF}"/>
              </a:ext>
            </a:extLst>
          </p:cNvPr>
          <p:cNvGrpSpPr/>
          <p:nvPr/>
        </p:nvGrpSpPr>
        <p:grpSpPr>
          <a:xfrm>
            <a:off x="465184" y="1543324"/>
            <a:ext cx="8986261" cy="3492842"/>
            <a:chOff x="162564" y="1543324"/>
            <a:chExt cx="8696239" cy="3380114"/>
          </a:xfrm>
        </p:grpSpPr>
        <p:sp>
          <p:nvSpPr>
            <p:cNvPr id="4" name="TextBox 3">
              <a:extLst>
                <a:ext uri="{FF2B5EF4-FFF2-40B4-BE49-F238E27FC236}">
                  <a16:creationId xmlns:a16="http://schemas.microsoft.com/office/drawing/2014/main" id="{D03E9443-9699-455A-8786-851A25723E7A}"/>
                </a:ext>
              </a:extLst>
            </p:cNvPr>
            <p:cNvSpPr txBox="1"/>
            <p:nvPr/>
          </p:nvSpPr>
          <p:spPr>
            <a:xfrm>
              <a:off x="194591" y="1865211"/>
              <a:ext cx="3489649" cy="369332"/>
            </a:xfrm>
            <a:prstGeom prst="rect">
              <a:avLst/>
            </a:prstGeom>
            <a:noFill/>
          </p:spPr>
          <p:txBody>
            <a:bodyPr wrap="square" rtlCol="0">
              <a:spAutoFit/>
            </a:bodyPr>
            <a:lstStyle/>
            <a:p>
              <a:r>
                <a:rPr lang="en-GB" i="1" dirty="0">
                  <a:solidFill>
                    <a:srgbClr val="00B050"/>
                  </a:solidFill>
                </a:rPr>
                <a:t>Polycarbonate </a:t>
              </a:r>
              <a:r>
                <a:rPr lang="en-GB" dirty="0">
                  <a:solidFill>
                    <a:srgbClr val="00B050"/>
                  </a:solidFill>
                </a:rPr>
                <a:t>(flame-retarded):</a:t>
              </a:r>
            </a:p>
          </p:txBody>
        </p:sp>
        <p:grpSp>
          <p:nvGrpSpPr>
            <p:cNvPr id="16" name="Group 15">
              <a:extLst>
                <a:ext uri="{FF2B5EF4-FFF2-40B4-BE49-F238E27FC236}">
                  <a16:creationId xmlns:a16="http://schemas.microsoft.com/office/drawing/2014/main" id="{CA4EFC6F-FD89-4855-8267-81783BF96BD6}"/>
                </a:ext>
              </a:extLst>
            </p:cNvPr>
            <p:cNvGrpSpPr/>
            <p:nvPr/>
          </p:nvGrpSpPr>
          <p:grpSpPr>
            <a:xfrm>
              <a:off x="194591" y="2234545"/>
              <a:ext cx="8664212" cy="2688893"/>
              <a:chOff x="82404" y="21200"/>
              <a:chExt cx="5677825" cy="1720906"/>
            </a:xfrm>
          </p:grpSpPr>
          <p:pic>
            <p:nvPicPr>
              <p:cNvPr id="17" name="Picture 16">
                <a:extLst>
                  <a:ext uri="{FF2B5EF4-FFF2-40B4-BE49-F238E27FC236}">
                    <a16:creationId xmlns:a16="http://schemas.microsoft.com/office/drawing/2014/main" id="{034B561A-2AEE-4A1F-8054-1180C43B6C9E}"/>
                  </a:ext>
                </a:extLst>
              </p:cNvPr>
              <p:cNvPicPr>
                <a:picLocks noChangeAspect="1"/>
              </p:cNvPicPr>
              <p:nvPr/>
            </p:nvPicPr>
            <p:blipFill rotWithShape="1">
              <a:blip r:embed="rId5">
                <a:extLst>
                  <a:ext uri="{28A0092B-C50C-407E-A947-70E740481C1C}">
                    <a14:useLocalDpi xmlns:a14="http://schemas.microsoft.com/office/drawing/2010/main" val="0"/>
                  </a:ext>
                </a:extLst>
              </a:blip>
              <a:srcRect l="1480" t="1449" r="6014" b="-19074"/>
              <a:stretch/>
            </p:blipFill>
            <p:spPr>
              <a:xfrm>
                <a:off x="82404" y="21200"/>
                <a:ext cx="5677825" cy="1720905"/>
              </a:xfrm>
              <a:prstGeom prst="rect">
                <a:avLst/>
              </a:prstGeom>
              <a:ln>
                <a:solidFill>
                  <a:schemeClr val="accent1"/>
                </a:solidFill>
              </a:ln>
            </p:spPr>
          </p:pic>
          <p:pic>
            <p:nvPicPr>
              <p:cNvPr id="19" name="Picture 18">
                <a:extLst>
                  <a:ext uri="{FF2B5EF4-FFF2-40B4-BE49-F238E27FC236}">
                    <a16:creationId xmlns:a16="http://schemas.microsoft.com/office/drawing/2014/main" id="{7DBFFFEC-764E-49E2-B291-2383360E5EA3}"/>
                  </a:ext>
                </a:extLst>
              </p:cNvPr>
              <p:cNvPicPr>
                <a:picLocks noChangeAspect="1"/>
              </p:cNvPicPr>
              <p:nvPr/>
            </p:nvPicPr>
            <p:blipFill rotWithShape="1">
              <a:blip r:embed="rId6">
                <a:extLst>
                  <a:ext uri="{28A0092B-C50C-407E-A947-70E740481C1C}">
                    <a14:useLocalDpi xmlns:a14="http://schemas.microsoft.com/office/drawing/2010/main" val="0"/>
                  </a:ext>
                </a:extLst>
              </a:blip>
              <a:srcRect l="1274" t="-79" r="6010" b="3569"/>
              <a:stretch/>
            </p:blipFill>
            <p:spPr>
              <a:xfrm>
                <a:off x="82404" y="1325991"/>
                <a:ext cx="5669695" cy="416115"/>
              </a:xfrm>
              <a:prstGeom prst="rect">
                <a:avLst/>
              </a:prstGeom>
            </p:spPr>
          </p:pic>
        </p:grpSp>
        <p:sp>
          <p:nvSpPr>
            <p:cNvPr id="13" name="TextBox 12">
              <a:extLst>
                <a:ext uri="{FF2B5EF4-FFF2-40B4-BE49-F238E27FC236}">
                  <a16:creationId xmlns:a16="http://schemas.microsoft.com/office/drawing/2014/main" id="{28223746-FEF2-4494-8F43-94C25B5F96AC}"/>
                </a:ext>
              </a:extLst>
            </p:cNvPr>
            <p:cNvSpPr txBox="1"/>
            <p:nvPr/>
          </p:nvSpPr>
          <p:spPr>
            <a:xfrm>
              <a:off x="162564" y="1543324"/>
              <a:ext cx="8557724" cy="327628"/>
            </a:xfrm>
            <a:prstGeom prst="rect">
              <a:avLst/>
            </a:prstGeom>
            <a:noFill/>
          </p:spPr>
          <p:txBody>
            <a:bodyPr wrap="none" rtlCol="0">
              <a:spAutoFit/>
            </a:bodyPr>
            <a:lstStyle/>
            <a:p>
              <a:r>
                <a:rPr lang="en-GB" sz="1600" dirty="0">
                  <a:solidFill>
                    <a:srgbClr val="C00000"/>
                  </a:solidFill>
                </a:rPr>
                <a:t>Bill of Materials (</a:t>
              </a:r>
              <a:r>
                <a:rPr lang="en-GB" sz="1600" i="1" dirty="0">
                  <a:solidFill>
                    <a:srgbClr val="C00000"/>
                  </a:solidFill>
                </a:rPr>
                <a:t>adapted from: </a:t>
              </a:r>
              <a:r>
                <a:rPr lang="en-GB" sz="1600" i="1" dirty="0" err="1">
                  <a:solidFill>
                    <a:srgbClr val="C00000"/>
                  </a:solidFill>
                </a:rPr>
                <a:t>Tehan</a:t>
              </a:r>
              <a:r>
                <a:rPr lang="en-GB" sz="1600" i="1" dirty="0">
                  <a:solidFill>
                    <a:srgbClr val="C00000"/>
                  </a:solidFill>
                </a:rPr>
                <a:t> &amp; </a:t>
              </a:r>
              <a:r>
                <a:rPr lang="en-GB" sz="1600" i="1" dirty="0" err="1">
                  <a:solidFill>
                    <a:srgbClr val="C00000"/>
                  </a:solidFill>
                </a:rPr>
                <a:t>Kandlikar</a:t>
              </a:r>
              <a:r>
                <a:rPr lang="en-GB" sz="1600" i="1" dirty="0">
                  <a:solidFill>
                    <a:srgbClr val="C00000"/>
                  </a:solidFill>
                </a:rPr>
                <a:t>, Environ. Sci. Technol. 2013, 47, 3997−4003</a:t>
              </a:r>
              <a:r>
                <a:rPr lang="en-GB" sz="1600" dirty="0">
                  <a:solidFill>
                    <a:srgbClr val="C00000"/>
                  </a:solidFill>
                </a:rPr>
                <a:t>)</a:t>
              </a:r>
            </a:p>
          </p:txBody>
        </p:sp>
      </p:grpSp>
      <p:grpSp>
        <p:nvGrpSpPr>
          <p:cNvPr id="6" name="Group 5">
            <a:extLst>
              <a:ext uri="{FF2B5EF4-FFF2-40B4-BE49-F238E27FC236}">
                <a16:creationId xmlns:a16="http://schemas.microsoft.com/office/drawing/2014/main" id="{D0E15CD1-270B-4FF3-B5FA-C99CE05549A7}"/>
              </a:ext>
            </a:extLst>
          </p:cNvPr>
          <p:cNvGrpSpPr/>
          <p:nvPr/>
        </p:nvGrpSpPr>
        <p:grpSpPr>
          <a:xfrm>
            <a:off x="454558" y="2418328"/>
            <a:ext cx="8843126" cy="3741072"/>
            <a:chOff x="73556" y="2418326"/>
            <a:chExt cx="9009481" cy="4179393"/>
          </a:xfrm>
        </p:grpSpPr>
        <p:sp>
          <p:nvSpPr>
            <p:cNvPr id="11" name="TextBox 10">
              <a:extLst>
                <a:ext uri="{FF2B5EF4-FFF2-40B4-BE49-F238E27FC236}">
                  <a16:creationId xmlns:a16="http://schemas.microsoft.com/office/drawing/2014/main" id="{43F34B51-D5B0-4A17-89A0-2BD4B36B07F3}"/>
                </a:ext>
              </a:extLst>
            </p:cNvPr>
            <p:cNvSpPr txBox="1"/>
            <p:nvPr/>
          </p:nvSpPr>
          <p:spPr>
            <a:xfrm>
              <a:off x="168718" y="5263863"/>
              <a:ext cx="3108543" cy="369332"/>
            </a:xfrm>
            <a:prstGeom prst="rect">
              <a:avLst/>
            </a:prstGeom>
            <a:noFill/>
          </p:spPr>
          <p:txBody>
            <a:bodyPr wrap="none" rtlCol="0">
              <a:spAutoFit/>
            </a:bodyPr>
            <a:lstStyle/>
            <a:p>
              <a:r>
                <a:rPr lang="en-GB" i="1" dirty="0">
                  <a:highlight>
                    <a:srgbClr val="E7F808"/>
                  </a:highlight>
                </a:rPr>
                <a:t>Al 6061 replacing PC above:</a:t>
              </a:r>
            </a:p>
          </p:txBody>
        </p:sp>
        <p:pic>
          <p:nvPicPr>
            <p:cNvPr id="23" name="Picture 22">
              <a:extLst>
                <a:ext uri="{FF2B5EF4-FFF2-40B4-BE49-F238E27FC236}">
                  <a16:creationId xmlns:a16="http://schemas.microsoft.com/office/drawing/2014/main" id="{332E6F42-4FAC-4875-81BB-F2DFFC6E533A}"/>
                </a:ext>
              </a:extLst>
            </p:cNvPr>
            <p:cNvPicPr/>
            <p:nvPr/>
          </p:nvPicPr>
          <p:blipFill rotWithShape="1">
            <a:blip r:embed="rId7">
              <a:extLst>
                <a:ext uri="{28A0092B-C50C-407E-A947-70E740481C1C}">
                  <a14:useLocalDpi xmlns:a14="http://schemas.microsoft.com/office/drawing/2010/main" val="0"/>
                </a:ext>
              </a:extLst>
            </a:blip>
            <a:srcRect l="3120" t="4025"/>
            <a:stretch/>
          </p:blipFill>
          <p:spPr bwMode="auto">
            <a:xfrm>
              <a:off x="107501" y="5695367"/>
              <a:ext cx="8664212" cy="902352"/>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29" name="Rectangle: Rounded Corners 28">
              <a:extLst>
                <a:ext uri="{FF2B5EF4-FFF2-40B4-BE49-F238E27FC236}">
                  <a16:creationId xmlns:a16="http://schemas.microsoft.com/office/drawing/2014/main" id="{60A05D41-2C66-473D-90F6-42297BAD3F51}"/>
                </a:ext>
              </a:extLst>
            </p:cNvPr>
            <p:cNvSpPr/>
            <p:nvPr/>
          </p:nvSpPr>
          <p:spPr bwMode="auto">
            <a:xfrm>
              <a:off x="73556" y="2418326"/>
              <a:ext cx="9009481" cy="180000"/>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highlight>
                  <a:srgbClr val="CC0000"/>
                </a:highlight>
              </a:endParaRPr>
            </a:p>
          </p:txBody>
        </p:sp>
      </p:grpSp>
      <p:pic>
        <p:nvPicPr>
          <p:cNvPr id="20" name="Picture 19">
            <a:extLst>
              <a:ext uri="{FF2B5EF4-FFF2-40B4-BE49-F238E27FC236}">
                <a16:creationId xmlns:a16="http://schemas.microsoft.com/office/drawing/2014/main" id="{5E004BCA-C010-4BF7-8E26-8256C4D0AC13}"/>
              </a:ext>
            </a:extLst>
          </p:cNvPr>
          <p:cNvPicPr>
            <a:picLocks noChangeAspect="1"/>
          </p:cNvPicPr>
          <p:nvPr/>
        </p:nvPicPr>
        <p:blipFill rotWithShape="1">
          <a:blip r:embed="rId8">
            <a:extLst>
              <a:ext uri="{28A0092B-C50C-407E-A947-70E740481C1C}">
                <a14:useLocalDpi xmlns:a14="http://schemas.microsoft.com/office/drawing/2010/main" val="0"/>
              </a:ext>
            </a:extLst>
          </a:blip>
          <a:srcRect t="17416" r="60783" b="1827"/>
          <a:stretch/>
        </p:blipFill>
        <p:spPr>
          <a:xfrm>
            <a:off x="7926393" y="5695366"/>
            <a:ext cx="1537645" cy="902352"/>
          </a:xfrm>
          <a:prstGeom prst="rect">
            <a:avLst/>
          </a:prstGeom>
          <a:ln>
            <a:solidFill>
              <a:srgbClr val="C00000"/>
            </a:solidFill>
          </a:ln>
        </p:spPr>
      </p:pic>
      <p:pic>
        <p:nvPicPr>
          <p:cNvPr id="21" name="Picture 9">
            <a:extLst>
              <a:ext uri="{FF2B5EF4-FFF2-40B4-BE49-F238E27FC236}">
                <a16:creationId xmlns:a16="http://schemas.microsoft.com/office/drawing/2014/main" id="{27B0A371-556E-4D9F-87DC-AD763B5ECC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22" name="Picture 10">
            <a:extLst>
              <a:ext uri="{FF2B5EF4-FFF2-40B4-BE49-F238E27FC236}">
                <a16:creationId xmlns:a16="http://schemas.microsoft.com/office/drawing/2014/main" id="{D4A56A9C-5EB2-422B-AC5C-01D61F8915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24" name="Textfeld 23">
            <a:extLst>
              <a:ext uri="{FF2B5EF4-FFF2-40B4-BE49-F238E27FC236}">
                <a16:creationId xmlns:a16="http://schemas.microsoft.com/office/drawing/2014/main" id="{DFA976F3-E584-4822-BEF1-72981848EF2B}"/>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213193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 9" descr="Screen Shot 2017-11-02 at 12.44.16.png">
            <a:extLst>
              <a:ext uri="{FF2B5EF4-FFF2-40B4-BE49-F238E27FC236}">
                <a16:creationId xmlns:a16="http://schemas.microsoft.com/office/drawing/2014/main" id="{4CD71415-B4D4-44C1-A02D-A1D61E1E81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066"/>
            <a:ext cx="9903111" cy="798827"/>
          </a:xfrm>
          <a:prstGeom prst="rect">
            <a:avLst/>
          </a:prstGeom>
        </p:spPr>
      </p:pic>
      <p:sp>
        <p:nvSpPr>
          <p:cNvPr id="2" name="Title 1">
            <a:extLst>
              <a:ext uri="{FF2B5EF4-FFF2-40B4-BE49-F238E27FC236}">
                <a16:creationId xmlns:a16="http://schemas.microsoft.com/office/drawing/2014/main" id="{C9AFFDB9-6BBB-4992-B979-D6F9497E4B01}"/>
              </a:ext>
            </a:extLst>
          </p:cNvPr>
          <p:cNvSpPr>
            <a:spLocks noGrp="1"/>
          </p:cNvSpPr>
          <p:nvPr>
            <p:ph type="title"/>
          </p:nvPr>
        </p:nvSpPr>
        <p:spPr>
          <a:xfrm>
            <a:off x="0" y="110947"/>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Summary Chart</a:t>
            </a:r>
          </a:p>
        </p:txBody>
      </p:sp>
      <p:grpSp>
        <p:nvGrpSpPr>
          <p:cNvPr id="7" name="Group 6">
            <a:extLst>
              <a:ext uri="{FF2B5EF4-FFF2-40B4-BE49-F238E27FC236}">
                <a16:creationId xmlns:a16="http://schemas.microsoft.com/office/drawing/2014/main" id="{8203A361-9ABE-4974-9B54-525BC796419E}"/>
              </a:ext>
            </a:extLst>
          </p:cNvPr>
          <p:cNvGrpSpPr/>
          <p:nvPr/>
        </p:nvGrpSpPr>
        <p:grpSpPr>
          <a:xfrm>
            <a:off x="1399078" y="2658697"/>
            <a:ext cx="6541764" cy="3065474"/>
            <a:chOff x="0" y="0"/>
            <a:chExt cx="3547745" cy="2123440"/>
          </a:xfrm>
        </p:grpSpPr>
        <p:pic>
          <p:nvPicPr>
            <p:cNvPr id="8" name="Picture 7">
              <a:extLst>
                <a:ext uri="{FF2B5EF4-FFF2-40B4-BE49-F238E27FC236}">
                  <a16:creationId xmlns:a16="http://schemas.microsoft.com/office/drawing/2014/main" id="{1AD942E4-32CE-4CAF-B120-08528C294D6C}"/>
                </a:ext>
              </a:extLst>
            </p:cNvPr>
            <p:cNvPicPr>
              <a:picLocks noChangeAspect="1"/>
            </p:cNvPicPr>
            <p:nvPr/>
          </p:nvPicPr>
          <p:blipFill rotWithShape="1">
            <a:blip r:embed="rId4">
              <a:extLst>
                <a:ext uri="{28A0092B-C50C-407E-A947-70E740481C1C}">
                  <a14:useLocalDpi xmlns:a14="http://schemas.microsoft.com/office/drawing/2010/main" val="0"/>
                </a:ext>
              </a:extLst>
            </a:blip>
            <a:srcRect l="1559" t="1988" r="18202" b="36715"/>
            <a:stretch/>
          </p:blipFill>
          <p:spPr bwMode="auto">
            <a:xfrm>
              <a:off x="0" y="0"/>
              <a:ext cx="3547745" cy="2123440"/>
            </a:xfrm>
            <a:prstGeom prst="rect">
              <a:avLst/>
            </a:prstGeom>
            <a:ln>
              <a:solidFill>
                <a:schemeClr val="accent1"/>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C96CAF14-F04B-49CB-ADDE-A6A2E5E6D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9" y="586407"/>
              <a:ext cx="2499360" cy="774701"/>
            </a:xfrm>
            <a:prstGeom prst="rect">
              <a:avLst/>
            </a:prstGeom>
          </p:spPr>
        </p:pic>
      </p:grpSp>
      <p:pic>
        <p:nvPicPr>
          <p:cNvPr id="4" name="Picture 3">
            <a:extLst>
              <a:ext uri="{FF2B5EF4-FFF2-40B4-BE49-F238E27FC236}">
                <a16:creationId xmlns:a16="http://schemas.microsoft.com/office/drawing/2014/main" id="{FE253276-8CFB-4A1F-A81F-CA939C9ABAB3}"/>
              </a:ext>
            </a:extLst>
          </p:cNvPr>
          <p:cNvPicPr>
            <a:picLocks noChangeAspect="1"/>
          </p:cNvPicPr>
          <p:nvPr/>
        </p:nvPicPr>
        <p:blipFill>
          <a:blip r:embed="rId6"/>
          <a:stretch>
            <a:fillRect/>
          </a:stretch>
        </p:blipFill>
        <p:spPr>
          <a:xfrm>
            <a:off x="549116" y="922304"/>
            <a:ext cx="2706217" cy="1524865"/>
          </a:xfrm>
          <a:prstGeom prst="rect">
            <a:avLst/>
          </a:prstGeom>
        </p:spPr>
      </p:pic>
      <p:pic>
        <p:nvPicPr>
          <p:cNvPr id="6" name="Picture 5">
            <a:extLst>
              <a:ext uri="{FF2B5EF4-FFF2-40B4-BE49-F238E27FC236}">
                <a16:creationId xmlns:a16="http://schemas.microsoft.com/office/drawing/2014/main" id="{8E648E40-C6BF-4363-AC32-69983E1328E5}"/>
              </a:ext>
            </a:extLst>
          </p:cNvPr>
          <p:cNvPicPr>
            <a:picLocks noChangeAspect="1"/>
          </p:cNvPicPr>
          <p:nvPr/>
        </p:nvPicPr>
        <p:blipFill>
          <a:blip r:embed="rId7"/>
          <a:stretch>
            <a:fillRect/>
          </a:stretch>
        </p:blipFill>
        <p:spPr>
          <a:xfrm>
            <a:off x="3233854" y="1133830"/>
            <a:ext cx="6269668" cy="1171900"/>
          </a:xfrm>
          <a:prstGeom prst="rect">
            <a:avLst/>
          </a:prstGeom>
        </p:spPr>
      </p:pic>
      <p:pic>
        <p:nvPicPr>
          <p:cNvPr id="9" name="Picture 9">
            <a:extLst>
              <a:ext uri="{FF2B5EF4-FFF2-40B4-BE49-F238E27FC236}">
                <a16:creationId xmlns:a16="http://schemas.microsoft.com/office/drawing/2014/main" id="{757CC368-F1E6-4471-BAAE-DB50925E9B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10" name="Picture 10">
            <a:extLst>
              <a:ext uri="{FF2B5EF4-FFF2-40B4-BE49-F238E27FC236}">
                <a16:creationId xmlns:a16="http://schemas.microsoft.com/office/drawing/2014/main" id="{69F04EF0-CCE0-4070-92D6-2AE516967F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12" name="Textfeld 11">
            <a:extLst>
              <a:ext uri="{FF2B5EF4-FFF2-40B4-BE49-F238E27FC236}">
                <a16:creationId xmlns:a16="http://schemas.microsoft.com/office/drawing/2014/main" id="{5443D3DD-A5B4-4073-AE61-0B4934CD186E}"/>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17788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 9" descr="Screen Shot 2017-11-02 at 12.44.16.png">
            <a:extLst>
              <a:ext uri="{FF2B5EF4-FFF2-40B4-BE49-F238E27FC236}">
                <a16:creationId xmlns:a16="http://schemas.microsoft.com/office/drawing/2014/main" id="{953CA402-2AB5-4E00-B8B3-EB05529230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066"/>
            <a:ext cx="9903111" cy="798827"/>
          </a:xfrm>
          <a:prstGeom prst="rect">
            <a:avLst/>
          </a:prstGeom>
        </p:spPr>
      </p:pic>
      <p:pic>
        <p:nvPicPr>
          <p:cNvPr id="3" name="Picture 2">
            <a:extLst>
              <a:ext uri="{FF2B5EF4-FFF2-40B4-BE49-F238E27FC236}">
                <a16:creationId xmlns:a16="http://schemas.microsoft.com/office/drawing/2014/main" id="{E5CC55C6-3977-411B-9141-F1055B6942EA}"/>
              </a:ext>
            </a:extLst>
          </p:cNvPr>
          <p:cNvPicPr>
            <a:picLocks noChangeAspect="1"/>
          </p:cNvPicPr>
          <p:nvPr/>
        </p:nvPicPr>
        <p:blipFill>
          <a:blip r:embed="rId4"/>
          <a:stretch>
            <a:fillRect/>
          </a:stretch>
        </p:blipFill>
        <p:spPr>
          <a:xfrm>
            <a:off x="4410741" y="1708285"/>
            <a:ext cx="4914339" cy="4489357"/>
          </a:xfrm>
          <a:prstGeom prst="rect">
            <a:avLst/>
          </a:prstGeom>
        </p:spPr>
      </p:pic>
      <p:sp>
        <p:nvSpPr>
          <p:cNvPr id="2" name="Title 1">
            <a:extLst>
              <a:ext uri="{FF2B5EF4-FFF2-40B4-BE49-F238E27FC236}">
                <a16:creationId xmlns:a16="http://schemas.microsoft.com/office/drawing/2014/main" id="{C9AFFDB9-6BBB-4992-B979-D6F9497E4B01}"/>
              </a:ext>
            </a:extLst>
          </p:cNvPr>
          <p:cNvSpPr>
            <a:spLocks noGrp="1"/>
          </p:cNvSpPr>
          <p:nvPr>
            <p:ph type="title"/>
          </p:nvPr>
        </p:nvSpPr>
        <p:spPr>
          <a:xfrm>
            <a:off x="0" y="97246"/>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Detailed report</a:t>
            </a:r>
          </a:p>
        </p:txBody>
      </p:sp>
      <p:pic>
        <p:nvPicPr>
          <p:cNvPr id="7" name="Picture 6">
            <a:extLst>
              <a:ext uri="{FF2B5EF4-FFF2-40B4-BE49-F238E27FC236}">
                <a16:creationId xmlns:a16="http://schemas.microsoft.com/office/drawing/2014/main" id="{D178E10F-C346-417F-9534-1CBDF9D10B71}"/>
              </a:ext>
            </a:extLst>
          </p:cNvPr>
          <p:cNvPicPr>
            <a:picLocks noChangeAspect="1"/>
          </p:cNvPicPr>
          <p:nvPr/>
        </p:nvPicPr>
        <p:blipFill rotWithShape="1">
          <a:blip r:embed="rId5"/>
          <a:srcRect b="14696"/>
          <a:stretch/>
        </p:blipFill>
        <p:spPr>
          <a:xfrm>
            <a:off x="674226" y="941254"/>
            <a:ext cx="3334589" cy="1372738"/>
          </a:xfrm>
          <a:prstGeom prst="rect">
            <a:avLst/>
          </a:prstGeom>
        </p:spPr>
      </p:pic>
      <p:pic>
        <p:nvPicPr>
          <p:cNvPr id="6" name="Picture 5">
            <a:extLst>
              <a:ext uri="{FF2B5EF4-FFF2-40B4-BE49-F238E27FC236}">
                <a16:creationId xmlns:a16="http://schemas.microsoft.com/office/drawing/2014/main" id="{4FF48D1B-6DF7-4D94-8A0F-3317B0F345CB}"/>
              </a:ext>
            </a:extLst>
          </p:cNvPr>
          <p:cNvPicPr>
            <a:picLocks noChangeAspect="1"/>
          </p:cNvPicPr>
          <p:nvPr/>
        </p:nvPicPr>
        <p:blipFill>
          <a:blip r:embed="rId6"/>
          <a:stretch>
            <a:fillRect/>
          </a:stretch>
        </p:blipFill>
        <p:spPr>
          <a:xfrm>
            <a:off x="470704" y="2720244"/>
            <a:ext cx="3729135" cy="3645110"/>
          </a:xfrm>
          <a:prstGeom prst="rect">
            <a:avLst/>
          </a:prstGeom>
        </p:spPr>
      </p:pic>
      <p:sp>
        <p:nvSpPr>
          <p:cNvPr id="8" name="TextBox 7">
            <a:extLst>
              <a:ext uri="{FF2B5EF4-FFF2-40B4-BE49-F238E27FC236}">
                <a16:creationId xmlns:a16="http://schemas.microsoft.com/office/drawing/2014/main" id="{397674AB-919F-457C-A460-FA639DA09552}"/>
              </a:ext>
            </a:extLst>
          </p:cNvPr>
          <p:cNvSpPr txBox="1"/>
          <p:nvPr/>
        </p:nvSpPr>
        <p:spPr>
          <a:xfrm>
            <a:off x="580921" y="2525412"/>
            <a:ext cx="1063112" cy="307777"/>
          </a:xfrm>
          <a:prstGeom prst="rect">
            <a:avLst/>
          </a:prstGeom>
          <a:noFill/>
        </p:spPr>
        <p:txBody>
          <a:bodyPr wrap="none" rtlCol="0">
            <a:spAutoFit/>
          </a:bodyPr>
          <a:lstStyle/>
          <a:p>
            <a:r>
              <a:rPr lang="en-GB" sz="1400" b="1" dirty="0">
                <a:solidFill>
                  <a:srgbClr val="C00000"/>
                </a:solidFill>
              </a:rPr>
              <a:t>Summary:</a:t>
            </a:r>
          </a:p>
        </p:txBody>
      </p:sp>
      <p:sp>
        <p:nvSpPr>
          <p:cNvPr id="12" name="TextBox 11">
            <a:extLst>
              <a:ext uri="{FF2B5EF4-FFF2-40B4-BE49-F238E27FC236}">
                <a16:creationId xmlns:a16="http://schemas.microsoft.com/office/drawing/2014/main" id="{697F14DA-723D-457A-8938-7B5E5009A780}"/>
              </a:ext>
            </a:extLst>
          </p:cNvPr>
          <p:cNvSpPr txBox="1"/>
          <p:nvPr/>
        </p:nvSpPr>
        <p:spPr>
          <a:xfrm>
            <a:off x="4229527" y="1377048"/>
            <a:ext cx="5320687" cy="307777"/>
          </a:xfrm>
          <a:prstGeom prst="rect">
            <a:avLst/>
          </a:prstGeom>
          <a:noFill/>
        </p:spPr>
        <p:txBody>
          <a:bodyPr wrap="none" rtlCol="0">
            <a:spAutoFit/>
          </a:bodyPr>
          <a:lstStyle/>
          <a:p>
            <a:r>
              <a:rPr lang="en-GB" sz="1400" b="1" dirty="0">
                <a:solidFill>
                  <a:srgbClr val="C00000"/>
                </a:solidFill>
              </a:rPr>
              <a:t>Detailed breakdown of individual life phases, Material (CO</a:t>
            </a:r>
            <a:r>
              <a:rPr lang="en-GB" sz="1400" b="1" baseline="-25000" dirty="0">
                <a:solidFill>
                  <a:srgbClr val="C00000"/>
                </a:solidFill>
              </a:rPr>
              <a:t>2</a:t>
            </a:r>
            <a:r>
              <a:rPr lang="en-GB" sz="1400" b="1" dirty="0">
                <a:solidFill>
                  <a:srgbClr val="C00000"/>
                </a:solidFill>
              </a:rPr>
              <a:t>):</a:t>
            </a:r>
          </a:p>
        </p:txBody>
      </p:sp>
      <p:sp>
        <p:nvSpPr>
          <p:cNvPr id="13" name="Oval 12">
            <a:extLst>
              <a:ext uri="{FF2B5EF4-FFF2-40B4-BE49-F238E27FC236}">
                <a16:creationId xmlns:a16="http://schemas.microsoft.com/office/drawing/2014/main" id="{F376D2DE-9F3B-4DB0-B010-6C262C8BDADD}"/>
              </a:ext>
            </a:extLst>
          </p:cNvPr>
          <p:cNvSpPr/>
          <p:nvPr/>
        </p:nvSpPr>
        <p:spPr bwMode="auto">
          <a:xfrm>
            <a:off x="8966565" y="3969256"/>
            <a:ext cx="456205" cy="201912"/>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sp>
        <p:nvSpPr>
          <p:cNvPr id="14" name="Oval 13">
            <a:extLst>
              <a:ext uri="{FF2B5EF4-FFF2-40B4-BE49-F238E27FC236}">
                <a16:creationId xmlns:a16="http://schemas.microsoft.com/office/drawing/2014/main" id="{B178A095-B8E0-494D-9E5B-43294D4151B9}"/>
              </a:ext>
            </a:extLst>
          </p:cNvPr>
          <p:cNvSpPr/>
          <p:nvPr/>
        </p:nvSpPr>
        <p:spPr bwMode="auto">
          <a:xfrm>
            <a:off x="8980210" y="5771883"/>
            <a:ext cx="543245" cy="201912"/>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pic>
        <p:nvPicPr>
          <p:cNvPr id="10" name="Picture 9">
            <a:extLst>
              <a:ext uri="{FF2B5EF4-FFF2-40B4-BE49-F238E27FC236}">
                <a16:creationId xmlns:a16="http://schemas.microsoft.com/office/drawing/2014/main" id="{212CF656-6871-4C0D-A9BE-448E49AE5E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11" name="Picture 10">
            <a:extLst>
              <a:ext uri="{FF2B5EF4-FFF2-40B4-BE49-F238E27FC236}">
                <a16:creationId xmlns:a16="http://schemas.microsoft.com/office/drawing/2014/main" id="{3BF52A40-FDD1-46D2-A166-2931C84C68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15" name="Textfeld 14">
            <a:extLst>
              <a:ext uri="{FF2B5EF4-FFF2-40B4-BE49-F238E27FC236}">
                <a16:creationId xmlns:a16="http://schemas.microsoft.com/office/drawing/2014/main" id="{D12469EF-AC5D-4B41-BD9A-618398997986}"/>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172142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9" descr="Screen Shot 2017-11-02 at 12.44.16.png">
            <a:extLst>
              <a:ext uri="{FF2B5EF4-FFF2-40B4-BE49-F238E27FC236}">
                <a16:creationId xmlns:a16="http://schemas.microsoft.com/office/drawing/2014/main" id="{D8E85B8D-9201-436D-BA46-4FFD0A357F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066"/>
            <a:ext cx="9903111" cy="798827"/>
          </a:xfrm>
          <a:prstGeom prst="rect">
            <a:avLst/>
          </a:prstGeom>
        </p:spPr>
      </p:pic>
      <p:sp>
        <p:nvSpPr>
          <p:cNvPr id="2" name="Title 1">
            <a:extLst>
              <a:ext uri="{FF2B5EF4-FFF2-40B4-BE49-F238E27FC236}">
                <a16:creationId xmlns:a16="http://schemas.microsoft.com/office/drawing/2014/main" id="{C9AFFDB9-6BBB-4992-B979-D6F9497E4B01}"/>
              </a:ext>
            </a:extLst>
          </p:cNvPr>
          <p:cNvSpPr>
            <a:spLocks noGrp="1"/>
          </p:cNvSpPr>
          <p:nvPr>
            <p:ph type="title"/>
          </p:nvPr>
        </p:nvSpPr>
        <p:spPr>
          <a:xfrm>
            <a:off x="-2889" y="95710"/>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Reality check iPad2</a:t>
            </a:r>
          </a:p>
        </p:txBody>
      </p:sp>
      <p:graphicFrame>
        <p:nvGraphicFramePr>
          <p:cNvPr id="6" name="Chart 5">
            <a:extLst>
              <a:ext uri="{FF2B5EF4-FFF2-40B4-BE49-F238E27FC236}">
                <a16:creationId xmlns:a16="http://schemas.microsoft.com/office/drawing/2014/main" id="{1286A262-B0B5-4AC5-B624-D96BB8599DB4}"/>
              </a:ext>
            </a:extLst>
          </p:cNvPr>
          <p:cNvGraphicFramePr/>
          <p:nvPr/>
        </p:nvGraphicFramePr>
        <p:xfrm>
          <a:off x="4401934" y="3279760"/>
          <a:ext cx="5077490" cy="328329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903350F2-628A-4879-938B-17E88F640C1B}"/>
              </a:ext>
            </a:extLst>
          </p:cNvPr>
          <p:cNvSpPr/>
          <p:nvPr/>
        </p:nvSpPr>
        <p:spPr>
          <a:xfrm>
            <a:off x="600182" y="3429000"/>
            <a:ext cx="5029200" cy="1754326"/>
          </a:xfrm>
          <a:prstGeom prst="rect">
            <a:avLst/>
          </a:prstGeom>
        </p:spPr>
        <p:txBody>
          <a:bodyPr wrap="square">
            <a:spAutoFit/>
          </a:bodyPr>
          <a:lstStyle/>
          <a:p>
            <a:r>
              <a:rPr lang="en-U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Restricted and hazardous materials eliminated</a:t>
            </a:r>
          </a:p>
          <a:p>
            <a:pPr marL="285750" indent="-285750">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Times New Roman" panose="02020603050405020304" pitchFamily="18" charset="0"/>
              </a:rPr>
              <a:t>Beryllium,</a:t>
            </a:r>
          </a:p>
          <a:p>
            <a:pPr marL="285750" indent="-285750">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Times New Roman" panose="02020603050405020304" pitchFamily="18" charset="0"/>
              </a:rPr>
              <a:t>Mercury</a:t>
            </a:r>
          </a:p>
          <a:p>
            <a:pPr marL="285750" indent="-285750">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Times New Roman" panose="02020603050405020304" pitchFamily="18" charset="0"/>
              </a:rPr>
              <a:t>Lead, </a:t>
            </a:r>
          </a:p>
          <a:p>
            <a:pPr marL="285750" indent="-285750">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Times New Roman" panose="02020603050405020304" pitchFamily="18" charset="0"/>
              </a:rPr>
              <a:t>Arsenic, </a:t>
            </a:r>
          </a:p>
          <a:p>
            <a:pPr marL="285750" indent="-285750">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Times New Roman" panose="02020603050405020304" pitchFamily="18" charset="0"/>
              </a:rPr>
              <a:t>PVC, </a:t>
            </a:r>
          </a:p>
          <a:p>
            <a:pPr marL="285750" indent="-285750">
              <a:buFont typeface="Arial" panose="020B0604020202020204" pitchFamily="34" charset="0"/>
              <a:buChar char="•"/>
            </a:pPr>
            <a:r>
              <a:rPr lang="en-US" sz="1000" dirty="0" err="1">
                <a:latin typeface="Arial" panose="020B0604020202020204" pitchFamily="34" charset="0"/>
                <a:ea typeface="Times New Roman" panose="02020603050405020304" pitchFamily="18" charset="0"/>
                <a:cs typeface="Times New Roman" panose="02020603050405020304" pitchFamily="18" charset="0"/>
              </a:rPr>
              <a:t>Phtalates</a:t>
            </a:r>
            <a:r>
              <a:rPr lang="en-US" sz="1000" dirty="0">
                <a:latin typeface="Arial" panose="020B0604020202020204" pitchFamily="34"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Times New Roman" panose="02020603050405020304" pitchFamily="18" charset="0"/>
              </a:rPr>
              <a:t>Brominated flame retardants</a:t>
            </a:r>
            <a:endParaRPr lang="en-GB" sz="1000" dirty="0"/>
          </a:p>
        </p:txBody>
      </p:sp>
      <p:sp>
        <p:nvSpPr>
          <p:cNvPr id="11" name="Rectangle 10">
            <a:extLst>
              <a:ext uri="{FF2B5EF4-FFF2-40B4-BE49-F238E27FC236}">
                <a16:creationId xmlns:a16="http://schemas.microsoft.com/office/drawing/2014/main" id="{15382A06-373E-474A-A0D5-5D384B5C2202}"/>
              </a:ext>
            </a:extLst>
          </p:cNvPr>
          <p:cNvSpPr/>
          <p:nvPr/>
        </p:nvSpPr>
        <p:spPr>
          <a:xfrm>
            <a:off x="657586" y="5365558"/>
            <a:ext cx="2072643" cy="892552"/>
          </a:xfrm>
          <a:prstGeom prst="rect">
            <a:avLst/>
          </a:prstGeom>
        </p:spPr>
        <p:txBody>
          <a:bodyPr wrap="square">
            <a:spAutoFit/>
          </a:bodyPr>
          <a:lstStyle/>
          <a:p>
            <a:r>
              <a:rPr lang="en-U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Recovered 2016 from iPhone 6:</a:t>
            </a:r>
          </a:p>
          <a:p>
            <a:r>
              <a:rPr lang="en-US" sz="1000" dirty="0">
                <a:latin typeface="Arial" panose="020B0604020202020204" pitchFamily="34" charset="0"/>
                <a:ea typeface="Times New Roman" panose="02020603050405020304" pitchFamily="18" charset="0"/>
                <a:cs typeface="Times New Roman" panose="02020603050405020304" pitchFamily="18" charset="0"/>
              </a:rPr>
              <a:t>1 metric ton of gold ($40 million)</a:t>
            </a:r>
          </a:p>
          <a:p>
            <a:r>
              <a:rPr lang="en-US" sz="1000" dirty="0"/>
              <a:t>1360 </a:t>
            </a:r>
            <a:r>
              <a:rPr lang="en-US" sz="1000" dirty="0" err="1"/>
              <a:t>tonnes</a:t>
            </a:r>
            <a:r>
              <a:rPr lang="en-US" sz="1000" dirty="0"/>
              <a:t> of copper</a:t>
            </a:r>
          </a:p>
          <a:p>
            <a:r>
              <a:rPr lang="en-US" sz="1000" dirty="0"/>
              <a:t>2040 </a:t>
            </a:r>
            <a:r>
              <a:rPr lang="en-US" sz="1000" dirty="0" err="1"/>
              <a:t>tonnes</a:t>
            </a:r>
            <a:r>
              <a:rPr lang="en-US" sz="1000" dirty="0"/>
              <a:t> of aluminum</a:t>
            </a:r>
            <a:endParaRPr lang="en-GB" sz="1000" dirty="0"/>
          </a:p>
        </p:txBody>
      </p:sp>
      <p:pic>
        <p:nvPicPr>
          <p:cNvPr id="3" name="Picture 2">
            <a:extLst>
              <a:ext uri="{FF2B5EF4-FFF2-40B4-BE49-F238E27FC236}">
                <a16:creationId xmlns:a16="http://schemas.microsoft.com/office/drawing/2014/main" id="{7CF1AB42-70D3-4DFD-B14B-FFFACE134932}"/>
              </a:ext>
            </a:extLst>
          </p:cNvPr>
          <p:cNvPicPr>
            <a:picLocks noChangeAspect="1"/>
          </p:cNvPicPr>
          <p:nvPr/>
        </p:nvPicPr>
        <p:blipFill rotWithShape="1">
          <a:blip r:embed="rId5"/>
          <a:srcRect l="1489"/>
          <a:stretch/>
        </p:blipFill>
        <p:spPr>
          <a:xfrm>
            <a:off x="838200" y="979230"/>
            <a:ext cx="7525202" cy="2341067"/>
          </a:xfrm>
          <a:prstGeom prst="rect">
            <a:avLst/>
          </a:prstGeom>
          <a:ln>
            <a:solidFill>
              <a:schemeClr val="accent1"/>
            </a:solidFill>
          </a:ln>
        </p:spPr>
      </p:pic>
      <p:pic>
        <p:nvPicPr>
          <p:cNvPr id="7" name="Picture 9">
            <a:extLst>
              <a:ext uri="{FF2B5EF4-FFF2-40B4-BE49-F238E27FC236}">
                <a16:creationId xmlns:a16="http://schemas.microsoft.com/office/drawing/2014/main" id="{B3BE7C18-59B5-4F1C-AB48-6DFD913BB2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8" name="Picture 10">
            <a:extLst>
              <a:ext uri="{FF2B5EF4-FFF2-40B4-BE49-F238E27FC236}">
                <a16:creationId xmlns:a16="http://schemas.microsoft.com/office/drawing/2014/main" id="{BDA781CD-A3F6-463A-8C40-093EA25976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10" name="Textfeld 9">
            <a:extLst>
              <a:ext uri="{FF2B5EF4-FFF2-40B4-BE49-F238E27FC236}">
                <a16:creationId xmlns:a16="http://schemas.microsoft.com/office/drawing/2014/main" id="{2AC16CFA-F68C-42C8-96D3-725DAC3A7594}"/>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44082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9" descr="Screen Shot 2017-11-02 at 12.44.16.png">
            <a:extLst>
              <a:ext uri="{FF2B5EF4-FFF2-40B4-BE49-F238E27FC236}">
                <a16:creationId xmlns:a16="http://schemas.microsoft.com/office/drawing/2014/main" id="{95B89A61-6CF6-4D58-B31E-223711BFCC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066"/>
            <a:ext cx="9903111" cy="798827"/>
          </a:xfrm>
          <a:prstGeom prst="rect">
            <a:avLst/>
          </a:prstGeom>
        </p:spPr>
      </p:pic>
      <p:sp>
        <p:nvSpPr>
          <p:cNvPr id="3" name="Title 2">
            <a:extLst>
              <a:ext uri="{FF2B5EF4-FFF2-40B4-BE49-F238E27FC236}">
                <a16:creationId xmlns:a16="http://schemas.microsoft.com/office/drawing/2014/main" id="{88465244-19E4-4247-987B-E6A9F0495AA8}"/>
              </a:ext>
            </a:extLst>
          </p:cNvPr>
          <p:cNvSpPr>
            <a:spLocks noGrp="1"/>
          </p:cNvSpPr>
          <p:nvPr>
            <p:ph type="title"/>
          </p:nvPr>
        </p:nvSpPr>
        <p:spPr>
          <a:xfrm>
            <a:off x="0" y="110947"/>
            <a:ext cx="9906000" cy="558800"/>
          </a:xfrm>
        </p:spPr>
        <p:txBody>
          <a:bodyPr>
            <a:normAutofit fontScale="90000"/>
          </a:bodyPr>
          <a:lstStyle/>
          <a:p>
            <a:pPr algn="l"/>
            <a:r>
              <a:rPr lang="en-GB" sz="4400" b="0" dirty="0">
                <a:latin typeface="Calibri Light" panose="020F0302020204030204" pitchFamily="34" charset="0"/>
                <a:cs typeface="Calibri Light" panose="020F0302020204030204" pitchFamily="34" charset="0"/>
              </a:rPr>
              <a:t>Questions</a:t>
            </a:r>
            <a:r>
              <a:rPr lang="en-GB" dirty="0"/>
              <a:t> </a:t>
            </a:r>
          </a:p>
        </p:txBody>
      </p:sp>
      <p:sp>
        <p:nvSpPr>
          <p:cNvPr id="2" name="TextBox 1">
            <a:extLst>
              <a:ext uri="{FF2B5EF4-FFF2-40B4-BE49-F238E27FC236}">
                <a16:creationId xmlns:a16="http://schemas.microsoft.com/office/drawing/2014/main" id="{BC7F97DC-53BD-49E7-9906-64DE27E547AC}"/>
              </a:ext>
            </a:extLst>
          </p:cNvPr>
          <p:cNvSpPr txBox="1"/>
          <p:nvPr/>
        </p:nvSpPr>
        <p:spPr>
          <a:xfrm>
            <a:off x="909771" y="1183156"/>
            <a:ext cx="8593282" cy="38595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mn-cs"/>
              </a:rPr>
              <a:t>Contact details: </a:t>
            </a: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mn-cs"/>
              </a:rPr>
              <a:t>Tatiana Vakhitova @ ansys.com </a:t>
            </a: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r>
              <a:rPr lang="en-GB" dirty="0">
                <a:solidFill>
                  <a:prstClr val="black"/>
                </a:solidFill>
              </a:rPr>
              <a:t>Claes Fredriksson @ ansys.com</a:t>
            </a: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mn-cs"/>
              </a:rPr>
              <a:t>Education &amp; Collaborative Projects Teams @ ANSYS Granta  </a:t>
            </a: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mn-cs"/>
                <a:hlinkClick r:id="rId3"/>
              </a:rPr>
              <a:t>http://www.grantadesign.com/education/</a:t>
            </a: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mn-cs"/>
                <a:hlinkClick r:id="rId4"/>
              </a:rPr>
              <a:t>http://www.grantadesign.com/company/collaborations/</a:t>
            </a: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4" name="Picture 9">
            <a:extLst>
              <a:ext uri="{FF2B5EF4-FFF2-40B4-BE49-F238E27FC236}">
                <a16:creationId xmlns:a16="http://schemas.microsoft.com/office/drawing/2014/main" id="{8780D7BC-4143-40FD-AFDA-7EBC304B96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5" name="Picture 10">
            <a:extLst>
              <a:ext uri="{FF2B5EF4-FFF2-40B4-BE49-F238E27FC236}">
                <a16:creationId xmlns:a16="http://schemas.microsoft.com/office/drawing/2014/main" id="{FBE43577-7EE3-4089-B7BF-DDD27EB8B3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6" name="Textfeld 5">
            <a:extLst>
              <a:ext uri="{FF2B5EF4-FFF2-40B4-BE49-F238E27FC236}">
                <a16:creationId xmlns:a16="http://schemas.microsoft.com/office/drawing/2014/main" id="{2F38781E-398B-4808-BF9C-58D60D32E60D}"/>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427732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6" descr="Partner10_BRGM_lo_gbrgb-1024x413.jpg">
            <a:extLst>
              <a:ext uri="{FF2B5EF4-FFF2-40B4-BE49-F238E27FC236}">
                <a16:creationId xmlns:a16="http://schemas.microsoft.com/office/drawing/2014/main" id="{775D2CE7-D022-264A-BE35-96FCC3187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8678" y="18147236"/>
            <a:ext cx="4756281" cy="1918305"/>
          </a:xfrm>
          <a:prstGeom prst="rect">
            <a:avLst/>
          </a:prstGeom>
        </p:spPr>
      </p:pic>
      <p:pic>
        <p:nvPicPr>
          <p:cNvPr id="13" name="Bild 7" descr="tudelft1-1024x400.png">
            <a:extLst>
              <a:ext uri="{FF2B5EF4-FFF2-40B4-BE49-F238E27FC236}">
                <a16:creationId xmlns:a16="http://schemas.microsoft.com/office/drawing/2014/main" id="{876E3B01-32B7-0B4E-A24C-6A5570DE7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9148" y="22597013"/>
            <a:ext cx="4855341" cy="1896618"/>
          </a:xfrm>
          <a:prstGeom prst="rect">
            <a:avLst/>
          </a:prstGeom>
        </p:spPr>
      </p:pic>
      <p:pic>
        <p:nvPicPr>
          <p:cNvPr id="14" name="Bild 8" descr="UB-1024x331.jpg">
            <a:extLst>
              <a:ext uri="{FF2B5EF4-FFF2-40B4-BE49-F238E27FC236}">
                <a16:creationId xmlns:a16="http://schemas.microsoft.com/office/drawing/2014/main" id="{9E72D408-A51B-C442-86B0-F5A623969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53" y="25335344"/>
            <a:ext cx="5314381" cy="1717833"/>
          </a:xfrm>
          <a:prstGeom prst="rect">
            <a:avLst/>
          </a:prstGeom>
        </p:spPr>
      </p:pic>
      <p:pic>
        <p:nvPicPr>
          <p:cNvPr id="15" name="Bild 9" descr="zegel-1.png">
            <a:extLst>
              <a:ext uri="{FF2B5EF4-FFF2-40B4-BE49-F238E27FC236}">
                <a16:creationId xmlns:a16="http://schemas.microsoft.com/office/drawing/2014/main" id="{22DB7573-CECD-8945-AD9A-64C897131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3045" y="15407483"/>
            <a:ext cx="4719125" cy="2000160"/>
          </a:xfrm>
          <a:prstGeom prst="rect">
            <a:avLst/>
          </a:prstGeom>
        </p:spPr>
      </p:pic>
      <p:pic>
        <p:nvPicPr>
          <p:cNvPr id="16" name="Bild 10" descr="1000px-Outotec-Logo.png">
            <a:extLst>
              <a:ext uri="{FF2B5EF4-FFF2-40B4-BE49-F238E27FC236}">
                <a16:creationId xmlns:a16="http://schemas.microsoft.com/office/drawing/2014/main" id="{539A2EBD-C956-D74F-AF56-185C63CA1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652" y="20820104"/>
            <a:ext cx="5093169" cy="1140871"/>
          </a:xfrm>
          <a:prstGeom prst="rect">
            <a:avLst/>
          </a:prstGeom>
        </p:spPr>
      </p:pic>
      <p:pic>
        <p:nvPicPr>
          <p:cNvPr id="17" name="Bild 11" descr="company_logo-e1493639059526.png">
            <a:extLst>
              <a:ext uri="{FF2B5EF4-FFF2-40B4-BE49-F238E27FC236}">
                <a16:creationId xmlns:a16="http://schemas.microsoft.com/office/drawing/2014/main" id="{22A150A5-A2E3-4C4A-A826-CAB4E54EAB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277" y="20652049"/>
            <a:ext cx="6567817" cy="1926561"/>
          </a:xfrm>
          <a:prstGeom prst="rect">
            <a:avLst/>
          </a:prstGeom>
        </p:spPr>
      </p:pic>
      <p:pic>
        <p:nvPicPr>
          <p:cNvPr id="18" name="Bild 12" descr="Fraunhofer-1024x251.jpg">
            <a:extLst>
              <a:ext uri="{FF2B5EF4-FFF2-40B4-BE49-F238E27FC236}">
                <a16:creationId xmlns:a16="http://schemas.microsoft.com/office/drawing/2014/main" id="{842C42D1-7807-6D4E-9009-6221502D85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650" y="23066338"/>
            <a:ext cx="6451988" cy="1581494"/>
          </a:xfrm>
          <a:prstGeom prst="rect">
            <a:avLst/>
          </a:prstGeom>
        </p:spPr>
      </p:pic>
      <p:pic>
        <p:nvPicPr>
          <p:cNvPr id="19" name="Picture 18">
            <a:extLst>
              <a:ext uri="{FF2B5EF4-FFF2-40B4-BE49-F238E27FC236}">
                <a16:creationId xmlns:a16="http://schemas.microsoft.com/office/drawing/2014/main" id="{FB26164D-B6AA-6448-BC5F-4F0C8CF472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6237" y="18541689"/>
            <a:ext cx="5883133" cy="1107040"/>
          </a:xfrm>
          <a:prstGeom prst="rect">
            <a:avLst/>
          </a:prstGeom>
        </p:spPr>
      </p:pic>
      <p:pic>
        <p:nvPicPr>
          <p:cNvPr id="20" name="Picture 19">
            <a:extLst>
              <a:ext uri="{FF2B5EF4-FFF2-40B4-BE49-F238E27FC236}">
                <a16:creationId xmlns:a16="http://schemas.microsoft.com/office/drawing/2014/main" id="{68D9283F-41C6-8A45-981E-891FB2990F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5767" y="15658092"/>
            <a:ext cx="5740689" cy="1477383"/>
          </a:xfrm>
          <a:prstGeom prst="rect">
            <a:avLst/>
          </a:prstGeom>
        </p:spPr>
      </p:pic>
      <p:sp>
        <p:nvSpPr>
          <p:cNvPr id="21" name="TextBox 20">
            <a:extLst>
              <a:ext uri="{FF2B5EF4-FFF2-40B4-BE49-F238E27FC236}">
                <a16:creationId xmlns:a16="http://schemas.microsoft.com/office/drawing/2014/main" id="{33B1A3E1-CA84-2647-8C6A-C79B56684BF6}"/>
              </a:ext>
            </a:extLst>
          </p:cNvPr>
          <p:cNvSpPr txBox="1"/>
          <p:nvPr/>
        </p:nvSpPr>
        <p:spPr>
          <a:xfrm>
            <a:off x="1145718" y="12632176"/>
            <a:ext cx="10140077" cy="1892826"/>
          </a:xfrm>
          <a:prstGeom prst="rect">
            <a:avLst/>
          </a:prstGeom>
          <a:noFill/>
        </p:spPr>
        <p:txBody>
          <a:bodyPr wrap="square" rtlCol="0">
            <a:spAutoFit/>
          </a:bodyPr>
          <a:lstStyle/>
          <a:p>
            <a:pPr algn="ctr"/>
            <a:r>
              <a:rPr lang="en-GB" sz="5850" dirty="0">
                <a:latin typeface="Quicksand" charset="0"/>
                <a:ea typeface="Quicksand" charset="0"/>
                <a:cs typeface="Quicksand" charset="0"/>
              </a:rPr>
              <a:t>Sustainable Management of Critical Raw Materials</a:t>
            </a:r>
          </a:p>
        </p:txBody>
      </p:sp>
      <p:pic>
        <p:nvPicPr>
          <p:cNvPr id="1026" name="Picture 2">
            <a:extLst>
              <a:ext uri="{FF2B5EF4-FFF2-40B4-BE49-F238E27FC236}">
                <a16:creationId xmlns:a16="http://schemas.microsoft.com/office/drawing/2014/main" id="{F8261AD6-FA29-4C0B-93FC-F41A8C6F12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699" y="2464895"/>
            <a:ext cx="1834574" cy="470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F0D2E1-0D68-447A-AC18-7755512D5F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071" y="3640832"/>
            <a:ext cx="1951830" cy="6310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9DBCB42-EB73-444E-BBFD-C985E87F28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071" y="4724950"/>
            <a:ext cx="1893202" cy="7383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D69472F-7985-40AA-9D32-2520C2D711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97046" y="2481818"/>
            <a:ext cx="1970510" cy="5473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BE1DBB0-D466-41D6-AB8E-EA4989EC92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97045" y="3364460"/>
            <a:ext cx="1970510" cy="36782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475F42B-1A64-428E-BEF7-20842B91F8B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97045" y="4182214"/>
            <a:ext cx="1970512" cy="33749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EAC4DB1-19C8-4183-A21E-52209D5B3E5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09148" y="3651821"/>
            <a:ext cx="1953080" cy="43749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B1795AE-D784-4029-B23C-C5AAA3DD0A4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09149" y="2326917"/>
            <a:ext cx="1953080" cy="77189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2FD5BEF0-0EEF-46FA-857A-DF9447AB1AA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58678" y="4724090"/>
            <a:ext cx="1970511" cy="79463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6319D1A9-93C7-4960-9DED-9EED37816A9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97045" y="4888919"/>
            <a:ext cx="2268214" cy="66534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ABCA33CB-A824-4EB8-A09C-BE31DF7B98CD}"/>
              </a:ext>
            </a:extLst>
          </p:cNvPr>
          <p:cNvCxnSpPr/>
          <p:nvPr/>
        </p:nvCxnSpPr>
        <p:spPr>
          <a:xfrm>
            <a:off x="329888" y="1969081"/>
            <a:ext cx="920693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643441B5-37B4-426B-91AD-FFF446C81DDB}"/>
              </a:ext>
            </a:extLst>
          </p:cNvPr>
          <p:cNvSpPr txBox="1"/>
          <p:nvPr/>
        </p:nvSpPr>
        <p:spPr>
          <a:xfrm>
            <a:off x="2856439" y="961682"/>
            <a:ext cx="4051721" cy="442429"/>
          </a:xfrm>
          <a:prstGeom prst="rect">
            <a:avLst/>
          </a:prstGeom>
          <a:noFill/>
        </p:spPr>
        <p:txBody>
          <a:bodyPr wrap="square" rtlCol="0">
            <a:spAutoFit/>
          </a:bodyPr>
          <a:lstStyle/>
          <a:p>
            <a:pPr algn="ctr"/>
            <a:r>
              <a:rPr lang="de-CH" sz="2275" b="1" u="sng" dirty="0" err="1">
                <a:solidFill>
                  <a:schemeClr val="accent5"/>
                </a:solidFill>
                <a:latin typeface="+mj-lt"/>
              </a:rPr>
              <a:t>www.suscritmat.eu</a:t>
            </a:r>
            <a:endParaRPr lang="de-CH" sz="2275" b="1" u="sng" dirty="0">
              <a:solidFill>
                <a:schemeClr val="accent5"/>
              </a:solidFill>
              <a:latin typeface="+mj-lt"/>
            </a:endParaRPr>
          </a:p>
        </p:txBody>
      </p:sp>
      <p:pic>
        <p:nvPicPr>
          <p:cNvPr id="29" name="Picture 9">
            <a:extLst>
              <a:ext uri="{FF2B5EF4-FFF2-40B4-BE49-F238E27FC236}">
                <a16:creationId xmlns:a16="http://schemas.microsoft.com/office/drawing/2014/main" id="{A604D736-001D-4723-B74E-40EEE13A8D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6433738"/>
            <a:ext cx="1178181" cy="399845"/>
          </a:xfrm>
          <a:prstGeom prst="rect">
            <a:avLst/>
          </a:prstGeom>
        </p:spPr>
      </p:pic>
      <p:pic>
        <p:nvPicPr>
          <p:cNvPr id="30" name="Picture 10">
            <a:extLst>
              <a:ext uri="{FF2B5EF4-FFF2-40B4-BE49-F238E27FC236}">
                <a16:creationId xmlns:a16="http://schemas.microsoft.com/office/drawing/2014/main" id="{1933AD5E-5FF0-403D-AC33-562C081ABE6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77127" y="6461177"/>
            <a:ext cx="4408267" cy="396823"/>
          </a:xfrm>
          <a:prstGeom prst="rect">
            <a:avLst/>
          </a:prstGeom>
        </p:spPr>
      </p:pic>
      <p:pic>
        <p:nvPicPr>
          <p:cNvPr id="27" name="Bild 9">
            <a:extLst>
              <a:ext uri="{FF2B5EF4-FFF2-40B4-BE49-F238E27FC236}">
                <a16:creationId xmlns:a16="http://schemas.microsoft.com/office/drawing/2014/main" id="{9B74DC2C-B779-4590-A10D-BC5CB749BEEE}"/>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0" y="-12113"/>
            <a:ext cx="9906000" cy="599296"/>
          </a:xfrm>
          <a:prstGeom prst="rect">
            <a:avLst/>
          </a:prstGeom>
        </p:spPr>
      </p:pic>
      <p:pic>
        <p:nvPicPr>
          <p:cNvPr id="28" name="Bild 9" descr="Screen Shot 2017-11-02 at 12.44.16.png">
            <a:extLst>
              <a:ext uri="{FF2B5EF4-FFF2-40B4-BE49-F238E27FC236}">
                <a16:creationId xmlns:a16="http://schemas.microsoft.com/office/drawing/2014/main" id="{F3F4D3B1-4E61-421C-A5F0-0708ADB08ABF}"/>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0" y="-9066"/>
            <a:ext cx="9903111" cy="798827"/>
          </a:xfrm>
          <a:prstGeom prst="rect">
            <a:avLst/>
          </a:prstGeom>
        </p:spPr>
      </p:pic>
    </p:spTree>
    <p:extLst>
      <p:ext uri="{BB962C8B-B14F-4D97-AF65-F5344CB8AC3E}">
        <p14:creationId xmlns:p14="http://schemas.microsoft.com/office/powerpoint/2010/main" val="359994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9" descr="Screen Shot 2017-11-02 at 12.44.16.png">
            <a:extLst>
              <a:ext uri="{FF2B5EF4-FFF2-40B4-BE49-F238E27FC236}">
                <a16:creationId xmlns:a16="http://schemas.microsoft.com/office/drawing/2014/main" id="{01C1B1B8-8564-4ED1-8D03-8206015B09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9" y="-30836"/>
            <a:ext cx="9903111" cy="798827"/>
          </a:xfrm>
          <a:prstGeom prst="rect">
            <a:avLst/>
          </a:prstGeom>
        </p:spPr>
      </p:pic>
      <p:sp>
        <p:nvSpPr>
          <p:cNvPr id="2" name="Title 1"/>
          <p:cNvSpPr>
            <a:spLocks noGrp="1"/>
          </p:cNvSpPr>
          <p:nvPr>
            <p:ph type="title"/>
          </p:nvPr>
        </p:nvSpPr>
        <p:spPr>
          <a:xfrm>
            <a:off x="-2889" y="82132"/>
            <a:ext cx="9906000" cy="558800"/>
          </a:xfrm>
        </p:spPr>
        <p:txBody>
          <a:bodyPr>
            <a:noAutofit/>
          </a:bodyPr>
          <a:lstStyle/>
          <a:p>
            <a:pPr algn="l"/>
            <a:r>
              <a:rPr lang="en-GB" sz="3600" b="0" dirty="0">
                <a:latin typeface="Calibri Light" panose="020F0302020204030204" pitchFamily="34" charset="0"/>
                <a:cs typeface="Calibri Light" panose="020F0302020204030204" pitchFamily="34" charset="0"/>
              </a:rPr>
              <a:t>Consumer electronics: Tablet devices</a:t>
            </a:r>
          </a:p>
        </p:txBody>
      </p:sp>
      <p:sp>
        <p:nvSpPr>
          <p:cNvPr id="4" name="Rectangle 3">
            <a:extLst>
              <a:ext uri="{FF2B5EF4-FFF2-40B4-BE49-F238E27FC236}">
                <a16:creationId xmlns:a16="http://schemas.microsoft.com/office/drawing/2014/main" id="{34B71A63-0360-4ACA-92C7-0992E97E3898}"/>
              </a:ext>
            </a:extLst>
          </p:cNvPr>
          <p:cNvSpPr/>
          <p:nvPr/>
        </p:nvSpPr>
        <p:spPr>
          <a:xfrm>
            <a:off x="745333" y="6227614"/>
            <a:ext cx="8553451" cy="307777"/>
          </a:xfrm>
          <a:prstGeom prst="rect">
            <a:avLst/>
          </a:prstGeom>
        </p:spPr>
        <p:txBody>
          <a:bodyPr wrap="square">
            <a:spAutoFit/>
          </a:bodyPr>
          <a:lstStyle/>
          <a:p>
            <a:r>
              <a:rPr lang="en-GB" sz="1400" dirty="0"/>
              <a:t>https://www.statista.com/statistics/272595/global-shipments-forecast-for-tablets-laptops-and-desktop-pcs/</a:t>
            </a:r>
          </a:p>
        </p:txBody>
      </p:sp>
      <p:graphicFrame>
        <p:nvGraphicFramePr>
          <p:cNvPr id="37" name="Chart 36">
            <a:extLst>
              <a:ext uri="{FF2B5EF4-FFF2-40B4-BE49-F238E27FC236}">
                <a16:creationId xmlns:a16="http://schemas.microsoft.com/office/drawing/2014/main" id="{5E497633-3E54-46FC-BD7B-2660E87D13CD}"/>
              </a:ext>
            </a:extLst>
          </p:cNvPr>
          <p:cNvGraphicFramePr>
            <a:graphicFrameLocks/>
          </p:cNvGraphicFramePr>
          <p:nvPr/>
        </p:nvGraphicFramePr>
        <p:xfrm>
          <a:off x="3762375" y="2517523"/>
          <a:ext cx="5536408" cy="3492848"/>
        </p:xfrm>
        <a:graphic>
          <a:graphicData uri="http://schemas.openxmlformats.org/drawingml/2006/chart">
            <c:chart xmlns:c="http://schemas.openxmlformats.org/drawingml/2006/chart" xmlns:r="http://schemas.openxmlformats.org/officeDocument/2006/relationships" r:id="rId4"/>
          </a:graphicData>
        </a:graphic>
      </p:graphicFrame>
      <p:pic>
        <p:nvPicPr>
          <p:cNvPr id="38" name="Picture 37">
            <a:extLst>
              <a:ext uri="{FF2B5EF4-FFF2-40B4-BE49-F238E27FC236}">
                <a16:creationId xmlns:a16="http://schemas.microsoft.com/office/drawing/2014/main" id="{08BE5049-FC11-42C6-87CD-A8A900C89CEC}"/>
              </a:ext>
            </a:extLst>
          </p:cNvPr>
          <p:cNvPicPr/>
          <p:nvPr/>
        </p:nvPicPr>
        <p:blipFill rotWithShape="1">
          <a:blip r:embed="rId5" cstate="print">
            <a:extLst>
              <a:ext uri="{28A0092B-C50C-407E-A947-70E740481C1C}">
                <a14:useLocalDpi xmlns:a14="http://schemas.microsoft.com/office/drawing/2010/main" val="0"/>
              </a:ext>
            </a:extLst>
          </a:blip>
          <a:srcRect r="6066"/>
          <a:stretch/>
        </p:blipFill>
        <p:spPr bwMode="auto">
          <a:xfrm>
            <a:off x="733425" y="1323975"/>
            <a:ext cx="2879725" cy="1809750"/>
          </a:xfrm>
          <a:prstGeom prst="rect">
            <a:avLst/>
          </a:prstGeom>
          <a:noFill/>
          <a:ln>
            <a:noFill/>
          </a:ln>
          <a:extLst>
            <a:ext uri="{53640926-AAD7-44D8-BBD7-CCE9431645EC}">
              <a14:shadowObscured xmlns:a14="http://schemas.microsoft.com/office/drawing/2010/main"/>
            </a:ext>
          </a:extLst>
        </p:spPr>
      </p:pic>
      <p:pic>
        <p:nvPicPr>
          <p:cNvPr id="6" name="Picture 9">
            <a:extLst>
              <a:ext uri="{FF2B5EF4-FFF2-40B4-BE49-F238E27FC236}">
                <a16:creationId xmlns:a16="http://schemas.microsoft.com/office/drawing/2014/main" id="{57361997-7E4A-4F64-B444-E5D60D7D1E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7" name="Picture 10">
            <a:extLst>
              <a:ext uri="{FF2B5EF4-FFF2-40B4-BE49-F238E27FC236}">
                <a16:creationId xmlns:a16="http://schemas.microsoft.com/office/drawing/2014/main" id="{E50E81B4-4FD6-4BEF-969D-3681127A9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8" name="Textfeld 7">
            <a:extLst>
              <a:ext uri="{FF2B5EF4-FFF2-40B4-BE49-F238E27FC236}">
                <a16:creationId xmlns:a16="http://schemas.microsoft.com/office/drawing/2014/main" id="{DFC0874D-9231-4255-91BC-68F4D6B39961}"/>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149969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 9" descr="Screen Shot 2017-11-02 at 12.44.16.png">
            <a:extLst>
              <a:ext uri="{FF2B5EF4-FFF2-40B4-BE49-F238E27FC236}">
                <a16:creationId xmlns:a16="http://schemas.microsoft.com/office/drawing/2014/main" id="{057EE2EB-2F03-4CA7-8413-307B265E4C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9" y="-31173"/>
            <a:ext cx="9903111" cy="798827"/>
          </a:xfrm>
          <a:prstGeom prst="rect">
            <a:avLst/>
          </a:prstGeom>
        </p:spPr>
      </p:pic>
      <p:sp>
        <p:nvSpPr>
          <p:cNvPr id="1075202" name="Rectangle 1026"/>
          <p:cNvSpPr>
            <a:spLocks noGrp="1" noChangeArrowheads="1"/>
          </p:cNvSpPr>
          <p:nvPr>
            <p:ph type="title"/>
          </p:nvPr>
        </p:nvSpPr>
        <p:spPr>
          <a:xfrm>
            <a:off x="-2889" y="78946"/>
            <a:ext cx="9906000" cy="558800"/>
          </a:xfrm>
          <a:prstGeom prst="rect">
            <a:avLst/>
          </a:prstGeom>
        </p:spPr>
        <p:txBody>
          <a:bodyPr>
            <a:noAutofit/>
          </a:bodyPr>
          <a:lstStyle/>
          <a:p>
            <a:pPr algn="l"/>
            <a:r>
              <a:rPr lang="en-US" altLang="en-US" sz="3600" b="0" dirty="0">
                <a:latin typeface="Calibri Light" panose="020F0302020204030204" pitchFamily="34" charset="0"/>
                <a:cs typeface="Calibri Light" panose="020F0302020204030204" pitchFamily="34" charset="0"/>
              </a:rPr>
              <a:t>Software capabilities and reference textbooks</a:t>
            </a:r>
            <a:endParaRPr lang="en-GB" altLang="en-US" sz="3600" b="0" dirty="0">
              <a:latin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a16="http://schemas.microsoft.com/office/drawing/2014/main" id="{0390578F-07EA-4D36-ABF6-7F3C03AE03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285" y="3092130"/>
            <a:ext cx="6059231" cy="2845194"/>
          </a:xfrm>
          <a:prstGeom prst="rect">
            <a:avLst/>
          </a:prstGeom>
          <a:noFill/>
        </p:spPr>
      </p:pic>
      <p:grpSp>
        <p:nvGrpSpPr>
          <p:cNvPr id="13" name="Group 12">
            <a:extLst>
              <a:ext uri="{FF2B5EF4-FFF2-40B4-BE49-F238E27FC236}">
                <a16:creationId xmlns:a16="http://schemas.microsoft.com/office/drawing/2014/main" id="{51DA29A8-25A1-4ADF-A0A0-77183136E235}"/>
              </a:ext>
            </a:extLst>
          </p:cNvPr>
          <p:cNvGrpSpPr/>
          <p:nvPr/>
        </p:nvGrpSpPr>
        <p:grpSpPr>
          <a:xfrm>
            <a:off x="7029414" y="1425729"/>
            <a:ext cx="1960241" cy="4702353"/>
            <a:chOff x="6648413" y="1425728"/>
            <a:chExt cx="1960241" cy="4702353"/>
          </a:xfrm>
        </p:grpSpPr>
        <p:sp>
          <p:nvSpPr>
            <p:cNvPr id="1075207" name="Text Box 1053"/>
            <p:cNvSpPr txBox="1">
              <a:spLocks noChangeArrowheads="1"/>
            </p:cNvSpPr>
            <p:nvPr/>
          </p:nvSpPr>
          <p:spPr bwMode="auto">
            <a:xfrm rot="16200000">
              <a:off x="4451125" y="3623016"/>
              <a:ext cx="4702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spcAft>
                  <a:spcPct val="0"/>
                </a:spcAft>
                <a:defRPr sz="2400">
                  <a:solidFill>
                    <a:schemeClr val="tx1"/>
                  </a:solidFill>
                  <a:latin typeface="Times New Roman" panose="02020603050405020304" pitchFamily="18" charset="0"/>
                </a:defRPr>
              </a:lvl1pPr>
              <a:lvl2pPr marL="742950" indent="-285750">
                <a:spcBef>
                  <a:spcPct val="0"/>
                </a:spcBef>
                <a:spcAft>
                  <a:spcPct val="0"/>
                </a:spcAft>
                <a:defRPr sz="2400">
                  <a:solidFill>
                    <a:schemeClr val="tx1"/>
                  </a:solidFill>
                  <a:latin typeface="Times New Roman" panose="02020603050405020304" pitchFamily="18" charset="0"/>
                </a:defRPr>
              </a:lvl2pPr>
              <a:lvl3pPr marL="1143000" indent="-228600">
                <a:spcBef>
                  <a:spcPct val="0"/>
                </a:spcBef>
                <a:spcAft>
                  <a:spcPct val="0"/>
                </a:spcAft>
                <a:defRPr sz="2400">
                  <a:solidFill>
                    <a:schemeClr val="tx1"/>
                  </a:solidFill>
                  <a:latin typeface="Times New Roman" panose="02020603050405020304" pitchFamily="18" charset="0"/>
                </a:defRPr>
              </a:lvl3pPr>
              <a:lvl4pPr marL="1600200" indent="-228600">
                <a:spcBef>
                  <a:spcPct val="0"/>
                </a:spcBef>
                <a:spcAft>
                  <a:spcPct val="0"/>
                </a:spcAft>
                <a:defRPr sz="2400">
                  <a:solidFill>
                    <a:schemeClr val="tx1"/>
                  </a:solidFill>
                  <a:latin typeface="Times New Roman" panose="02020603050405020304" pitchFamily="18" charset="0"/>
                </a:defRPr>
              </a:lvl4pPr>
              <a:lvl5pPr marL="2057400" indent="-228600">
                <a:spcBef>
                  <a:spcPct val="0"/>
                </a:spcBef>
                <a:spcAft>
                  <a:spcPct val="0"/>
                </a:spcAf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spcAft>
                  <a:spcPct val="20000"/>
                </a:spcAft>
                <a:buClr>
                  <a:schemeClr val="accent1"/>
                </a:buClr>
              </a:pPr>
              <a:r>
                <a:rPr lang="en-GB" altLang="en-US" sz="1400" b="1" i="1" dirty="0">
                  <a:latin typeface="Arial" panose="020B0604020202020204" pitchFamily="34" charset="0"/>
                </a:rPr>
                <a:t>Eco Design and Sustainable Development  textbooks</a:t>
              </a:r>
            </a:p>
          </p:txBody>
        </p:sp>
        <p:sp>
          <p:nvSpPr>
            <p:cNvPr id="1075209" name="Text Box 33"/>
            <p:cNvSpPr txBox="1">
              <a:spLocks noChangeArrowheads="1"/>
            </p:cNvSpPr>
            <p:nvPr/>
          </p:nvSpPr>
          <p:spPr bwMode="auto">
            <a:xfrm>
              <a:off x="6773993" y="1425729"/>
              <a:ext cx="1834661" cy="31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spcAft>
                  <a:spcPct val="0"/>
                </a:spcAft>
                <a:defRPr sz="2400">
                  <a:solidFill>
                    <a:schemeClr val="tx1"/>
                  </a:solidFill>
                  <a:latin typeface="Times New Roman" panose="02020603050405020304" pitchFamily="18" charset="0"/>
                </a:defRPr>
              </a:lvl1pPr>
              <a:lvl2pPr marL="742950" indent="-285750">
                <a:spcBef>
                  <a:spcPct val="0"/>
                </a:spcBef>
                <a:spcAft>
                  <a:spcPct val="0"/>
                </a:spcAft>
                <a:defRPr sz="2400">
                  <a:solidFill>
                    <a:schemeClr val="tx1"/>
                  </a:solidFill>
                  <a:latin typeface="Times New Roman" panose="02020603050405020304" pitchFamily="18" charset="0"/>
                </a:defRPr>
              </a:lvl2pPr>
              <a:lvl3pPr marL="1143000" indent="-228600">
                <a:spcBef>
                  <a:spcPct val="0"/>
                </a:spcBef>
                <a:spcAft>
                  <a:spcPct val="0"/>
                </a:spcAft>
                <a:defRPr sz="2400">
                  <a:solidFill>
                    <a:schemeClr val="tx1"/>
                  </a:solidFill>
                  <a:latin typeface="Times New Roman" panose="02020603050405020304" pitchFamily="18" charset="0"/>
                </a:defRPr>
              </a:lvl3pPr>
              <a:lvl4pPr marL="1600200" indent="-228600">
                <a:spcBef>
                  <a:spcPct val="0"/>
                </a:spcBef>
                <a:spcAft>
                  <a:spcPct val="0"/>
                </a:spcAft>
                <a:defRPr sz="2400">
                  <a:solidFill>
                    <a:schemeClr val="tx1"/>
                  </a:solidFill>
                  <a:latin typeface="Times New Roman" panose="02020603050405020304" pitchFamily="18" charset="0"/>
                </a:defRPr>
              </a:lvl4pPr>
              <a:lvl5pPr marL="2057400" indent="-228600">
                <a:spcBef>
                  <a:spcPct val="0"/>
                </a:spcBef>
                <a:spcAft>
                  <a:spcPct val="0"/>
                </a:spcAf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spcAft>
                  <a:spcPct val="20000"/>
                </a:spcAft>
                <a:buClr>
                  <a:schemeClr val="accent1"/>
                </a:buClr>
              </a:pPr>
              <a:r>
                <a:rPr lang="en-GB" altLang="en-US" sz="1477" b="1" dirty="0">
                  <a:solidFill>
                    <a:srgbClr val="577235"/>
                  </a:solidFill>
                  <a:latin typeface="Arial" panose="020B0604020202020204" pitchFamily="34" charset="0"/>
                </a:rPr>
                <a:t> Environment</a:t>
              </a:r>
            </a:p>
          </p:txBody>
        </p:sp>
        <p:sp>
          <p:nvSpPr>
            <p:cNvPr id="1075213" name="Text Box 1028"/>
            <p:cNvSpPr txBox="1">
              <a:spLocks noChangeArrowheads="1"/>
            </p:cNvSpPr>
            <p:nvPr/>
          </p:nvSpPr>
          <p:spPr bwMode="auto">
            <a:xfrm>
              <a:off x="6956190" y="3825115"/>
              <a:ext cx="1470275"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sz="2400">
                  <a:solidFill>
                    <a:schemeClr val="tx1"/>
                  </a:solidFill>
                  <a:latin typeface="Times New Roman" panose="02020603050405020304" pitchFamily="18" charset="0"/>
                </a:defRPr>
              </a:lvl1pPr>
              <a:lvl2pPr marL="742950" indent="-285750">
                <a:spcBef>
                  <a:spcPct val="0"/>
                </a:spcBef>
                <a:spcAft>
                  <a:spcPct val="0"/>
                </a:spcAft>
                <a:defRPr sz="2400">
                  <a:solidFill>
                    <a:schemeClr val="tx1"/>
                  </a:solidFill>
                  <a:latin typeface="Times New Roman" panose="02020603050405020304" pitchFamily="18" charset="0"/>
                </a:defRPr>
              </a:lvl2pPr>
              <a:lvl3pPr marL="1143000" indent="-228600">
                <a:spcBef>
                  <a:spcPct val="0"/>
                </a:spcBef>
                <a:spcAft>
                  <a:spcPct val="0"/>
                </a:spcAft>
                <a:defRPr sz="2400">
                  <a:solidFill>
                    <a:schemeClr val="tx1"/>
                  </a:solidFill>
                  <a:latin typeface="Times New Roman" panose="02020603050405020304" pitchFamily="18" charset="0"/>
                </a:defRPr>
              </a:lvl3pPr>
              <a:lvl4pPr marL="1600200" indent="-228600">
                <a:spcBef>
                  <a:spcPct val="0"/>
                </a:spcBef>
                <a:spcAft>
                  <a:spcPct val="0"/>
                </a:spcAft>
                <a:defRPr sz="2400">
                  <a:solidFill>
                    <a:schemeClr val="tx1"/>
                  </a:solidFill>
                  <a:latin typeface="Times New Roman" panose="02020603050405020304" pitchFamily="18" charset="0"/>
                </a:defRPr>
              </a:lvl4pPr>
              <a:lvl5pPr marL="2057400" indent="-228600">
                <a:spcBef>
                  <a:spcPct val="0"/>
                </a:spcBef>
                <a:spcAft>
                  <a:spcPct val="0"/>
                </a:spcAf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spcAft>
                  <a:spcPct val="20000"/>
                </a:spcAft>
                <a:buClr>
                  <a:schemeClr val="accent1"/>
                </a:buClr>
              </a:pPr>
              <a:r>
                <a:rPr lang="en-GB" altLang="en-US" sz="1477" b="1" dirty="0">
                  <a:solidFill>
                    <a:srgbClr val="577235"/>
                  </a:solidFill>
                  <a:latin typeface="Arial" panose="020B0604020202020204" pitchFamily="34" charset="0"/>
                </a:rPr>
                <a:t> Sustainability</a:t>
              </a:r>
            </a:p>
          </p:txBody>
        </p:sp>
        <p:pic>
          <p:nvPicPr>
            <p:cNvPr id="11" name="Picture 2">
              <a:extLst>
                <a:ext uri="{FF2B5EF4-FFF2-40B4-BE49-F238E27FC236}">
                  <a16:creationId xmlns:a16="http://schemas.microsoft.com/office/drawing/2014/main" id="{11F22BD8-F58B-4CB3-AA87-2FA1F2DCF2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1041" y="4173724"/>
              <a:ext cx="1432346" cy="1608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56002E74-0856-4A4E-BC3C-983B3DD5741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081041" y="1760779"/>
              <a:ext cx="1432346" cy="1668221"/>
            </a:xfrm>
            <a:prstGeom prst="rect">
              <a:avLst/>
            </a:prstGeom>
            <a:ln>
              <a:noFill/>
            </a:ln>
            <a:effectLst>
              <a:outerShdw blurRad="292100" dist="139700" dir="2700000" algn="tl" rotWithShape="0">
                <a:srgbClr val="333333">
                  <a:alpha val="65000"/>
                </a:srgbClr>
              </a:outerShdw>
            </a:effectLst>
          </p:spPr>
        </p:pic>
      </p:grpSp>
      <p:sp>
        <p:nvSpPr>
          <p:cNvPr id="12" name="TextBox 11">
            <a:extLst>
              <a:ext uri="{FF2B5EF4-FFF2-40B4-BE49-F238E27FC236}">
                <a16:creationId xmlns:a16="http://schemas.microsoft.com/office/drawing/2014/main" id="{CDB68C1C-8711-431D-A6DB-0889FA7E47E4}"/>
              </a:ext>
            </a:extLst>
          </p:cNvPr>
          <p:cNvSpPr txBox="1"/>
          <p:nvPr/>
        </p:nvSpPr>
        <p:spPr>
          <a:xfrm>
            <a:off x="712284" y="1887004"/>
            <a:ext cx="5915850" cy="830997"/>
          </a:xfrm>
          <a:prstGeom prst="rect">
            <a:avLst/>
          </a:prstGeom>
          <a:noFill/>
        </p:spPr>
        <p:txBody>
          <a:bodyPr wrap="none" rtlCol="0">
            <a:spAutoFit/>
          </a:bodyPr>
          <a:lstStyle/>
          <a:p>
            <a:r>
              <a:rPr lang="en-GB" sz="2000" dirty="0"/>
              <a:t>CES </a:t>
            </a:r>
            <a:r>
              <a:rPr lang="en-GB" sz="2000" dirty="0" err="1"/>
              <a:t>EduPack</a:t>
            </a:r>
            <a:r>
              <a:rPr lang="en-GB" sz="2000" dirty="0"/>
              <a:t> provides an excellent platform for </a:t>
            </a:r>
          </a:p>
          <a:p>
            <a:r>
              <a:rPr lang="en-GB" sz="2000" dirty="0"/>
              <a:t>teaching/learning and making materials decisions:</a:t>
            </a:r>
          </a:p>
        </p:txBody>
      </p:sp>
      <p:pic>
        <p:nvPicPr>
          <p:cNvPr id="14" name="Picture 9">
            <a:extLst>
              <a:ext uri="{FF2B5EF4-FFF2-40B4-BE49-F238E27FC236}">
                <a16:creationId xmlns:a16="http://schemas.microsoft.com/office/drawing/2014/main" id="{B7A680A1-BAF6-418B-82C4-6DCB6BB73E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15" name="Picture 10">
            <a:extLst>
              <a:ext uri="{FF2B5EF4-FFF2-40B4-BE49-F238E27FC236}">
                <a16:creationId xmlns:a16="http://schemas.microsoft.com/office/drawing/2014/main" id="{C6EB121A-96A6-4C3C-88F6-EC930D818B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16" name="Textfeld 15">
            <a:extLst>
              <a:ext uri="{FF2B5EF4-FFF2-40B4-BE49-F238E27FC236}">
                <a16:creationId xmlns:a16="http://schemas.microsoft.com/office/drawing/2014/main" id="{E79C6974-01ED-4247-9DBF-47A08CE430D2}"/>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1739980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 9" descr="Screen Shot 2017-11-02 at 12.44.16.png">
            <a:extLst>
              <a:ext uri="{FF2B5EF4-FFF2-40B4-BE49-F238E27FC236}">
                <a16:creationId xmlns:a16="http://schemas.microsoft.com/office/drawing/2014/main" id="{1B494F1B-1ED7-4B0E-9274-8830B597B5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9" y="-28887"/>
            <a:ext cx="9903111" cy="798827"/>
          </a:xfrm>
          <a:prstGeom prst="rect">
            <a:avLst/>
          </a:prstGeom>
        </p:spPr>
      </p:pic>
      <p:sp>
        <p:nvSpPr>
          <p:cNvPr id="3" name="Title 2"/>
          <p:cNvSpPr>
            <a:spLocks noGrp="1"/>
          </p:cNvSpPr>
          <p:nvPr>
            <p:ph type="title"/>
          </p:nvPr>
        </p:nvSpPr>
        <p:spPr>
          <a:xfrm>
            <a:off x="0" y="85928"/>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The Sustainability database</a:t>
            </a:r>
          </a:p>
        </p:txBody>
      </p:sp>
      <p:pic>
        <p:nvPicPr>
          <p:cNvPr id="6" name="Picture 5"/>
          <p:cNvPicPr>
            <a:picLocks noChangeAspect="1"/>
          </p:cNvPicPr>
          <p:nvPr/>
        </p:nvPicPr>
        <p:blipFill>
          <a:blip r:embed="rId4"/>
          <a:stretch>
            <a:fillRect/>
          </a:stretch>
        </p:blipFill>
        <p:spPr>
          <a:xfrm>
            <a:off x="5128202" y="2639936"/>
            <a:ext cx="4140691" cy="3183156"/>
          </a:xfrm>
          <a:prstGeom prst="rect">
            <a:avLst/>
          </a:prstGeom>
        </p:spPr>
      </p:pic>
      <p:grpSp>
        <p:nvGrpSpPr>
          <p:cNvPr id="7" name="Group 6"/>
          <p:cNvGrpSpPr/>
          <p:nvPr/>
        </p:nvGrpSpPr>
        <p:grpSpPr>
          <a:xfrm>
            <a:off x="523349" y="2668846"/>
            <a:ext cx="4156464" cy="3159339"/>
            <a:chOff x="188403" y="2393627"/>
            <a:chExt cx="4573890" cy="3476625"/>
          </a:xfrm>
        </p:grpSpPr>
        <p:pic>
          <p:nvPicPr>
            <p:cNvPr id="8" name="Picture 7"/>
            <p:cNvPicPr>
              <a:picLocks noChangeAspect="1"/>
            </p:cNvPicPr>
            <p:nvPr/>
          </p:nvPicPr>
          <p:blipFill>
            <a:blip r:embed="rId5"/>
            <a:stretch>
              <a:fillRect/>
            </a:stretch>
          </p:blipFill>
          <p:spPr>
            <a:xfrm>
              <a:off x="188403" y="2393627"/>
              <a:ext cx="1590675" cy="3476625"/>
            </a:xfrm>
            <a:prstGeom prst="rect">
              <a:avLst/>
            </a:prstGeom>
          </p:spPr>
        </p:pic>
        <p:pic>
          <p:nvPicPr>
            <p:cNvPr id="9" name="Picture 8"/>
            <p:cNvPicPr>
              <a:picLocks noChangeAspect="1"/>
            </p:cNvPicPr>
            <p:nvPr/>
          </p:nvPicPr>
          <p:blipFill>
            <a:blip r:embed="rId6"/>
            <a:stretch>
              <a:fillRect/>
            </a:stretch>
          </p:blipFill>
          <p:spPr>
            <a:xfrm>
              <a:off x="1752393" y="2816649"/>
              <a:ext cx="3009900" cy="3048000"/>
            </a:xfrm>
            <a:prstGeom prst="rect">
              <a:avLst/>
            </a:prstGeom>
          </p:spPr>
        </p:pic>
      </p:grpSp>
      <p:sp>
        <p:nvSpPr>
          <p:cNvPr id="10" name="TextBox 3"/>
          <p:cNvSpPr txBox="1">
            <a:spLocks noChangeArrowheads="1"/>
          </p:cNvSpPr>
          <p:nvPr/>
        </p:nvSpPr>
        <p:spPr bwMode="auto">
          <a:xfrm>
            <a:off x="523349" y="1429348"/>
            <a:ext cx="2270008" cy="61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3600" dirty="0"/>
              <a:t>Databases</a:t>
            </a:r>
          </a:p>
        </p:txBody>
      </p:sp>
      <p:sp>
        <p:nvSpPr>
          <p:cNvPr id="12" name="Rounded Rectangle 11"/>
          <p:cNvSpPr/>
          <p:nvPr/>
        </p:nvSpPr>
        <p:spPr>
          <a:xfrm>
            <a:off x="7854659" y="4401235"/>
            <a:ext cx="1429733" cy="1457533"/>
          </a:xfrm>
          <a:prstGeom prst="roundRect">
            <a:avLst>
              <a:gd name="adj" fmla="val 1334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1798" y="1340316"/>
            <a:ext cx="4067095" cy="35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230C527D-148D-499A-A247-4C8B6A355E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13" name="Picture 10">
            <a:extLst>
              <a:ext uri="{FF2B5EF4-FFF2-40B4-BE49-F238E27FC236}">
                <a16:creationId xmlns:a16="http://schemas.microsoft.com/office/drawing/2014/main" id="{1FB2A1C4-2701-47AB-91D3-A8590E6BAD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15" name="Textfeld 14">
            <a:extLst>
              <a:ext uri="{FF2B5EF4-FFF2-40B4-BE49-F238E27FC236}">
                <a16:creationId xmlns:a16="http://schemas.microsoft.com/office/drawing/2014/main" id="{A31B92D3-9B81-4F39-ACB6-3A9F556226C3}"/>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255292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9" descr="Screen Shot 2017-11-02 at 12.44.16.png">
            <a:extLst>
              <a:ext uri="{FF2B5EF4-FFF2-40B4-BE49-F238E27FC236}">
                <a16:creationId xmlns:a16="http://schemas.microsoft.com/office/drawing/2014/main" id="{2DFFF0F7-94F8-4381-82CF-45FD0EDDC9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332"/>
            <a:ext cx="9903111" cy="798827"/>
          </a:xfrm>
          <a:prstGeom prst="rect">
            <a:avLst/>
          </a:prstGeom>
        </p:spPr>
      </p:pic>
      <p:sp>
        <p:nvSpPr>
          <p:cNvPr id="2" name="Title 1">
            <a:extLst>
              <a:ext uri="{FF2B5EF4-FFF2-40B4-BE49-F238E27FC236}">
                <a16:creationId xmlns:a16="http://schemas.microsoft.com/office/drawing/2014/main" id="{1E58A3EC-4C43-4388-8544-1A90DD158201}"/>
              </a:ext>
            </a:extLst>
          </p:cNvPr>
          <p:cNvSpPr>
            <a:spLocks noGrp="1"/>
          </p:cNvSpPr>
          <p:nvPr>
            <p:ph type="title"/>
          </p:nvPr>
        </p:nvSpPr>
        <p:spPr>
          <a:xfrm>
            <a:off x="0" y="90106"/>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Workflow</a:t>
            </a:r>
          </a:p>
        </p:txBody>
      </p:sp>
      <p:sp>
        <p:nvSpPr>
          <p:cNvPr id="3" name="TextBox 2">
            <a:extLst>
              <a:ext uri="{FF2B5EF4-FFF2-40B4-BE49-F238E27FC236}">
                <a16:creationId xmlns:a16="http://schemas.microsoft.com/office/drawing/2014/main" id="{C6152665-3DA7-44F6-8E69-57D55F9C6CC8}"/>
              </a:ext>
            </a:extLst>
          </p:cNvPr>
          <p:cNvSpPr txBox="1"/>
          <p:nvPr/>
        </p:nvSpPr>
        <p:spPr>
          <a:xfrm>
            <a:off x="1333390" y="894460"/>
            <a:ext cx="6887911" cy="5069080"/>
          </a:xfrm>
          <a:prstGeom prst="rect">
            <a:avLst/>
          </a:prstGeom>
          <a:noFill/>
        </p:spPr>
        <p:txBody>
          <a:bodyPr wrap="none" rtlCol="0">
            <a:spAutoFit/>
          </a:bodyPr>
          <a:lstStyle/>
          <a:p>
            <a:pPr marL="342900" indent="-342900">
              <a:lnSpc>
                <a:spcPct val="150000"/>
              </a:lnSpc>
              <a:buFont typeface="+mj-lt"/>
              <a:buAutoNum type="arabicPeriod"/>
            </a:pPr>
            <a:r>
              <a:rPr lang="en-GB" b="1" dirty="0"/>
              <a:t>Overview of </a:t>
            </a:r>
            <a:r>
              <a:rPr lang="en-GB" b="1" dirty="0" err="1"/>
              <a:t>backpanel</a:t>
            </a:r>
            <a:r>
              <a:rPr lang="en-GB" b="1" dirty="0"/>
              <a:t> casing material properties</a:t>
            </a:r>
          </a:p>
          <a:p>
            <a:pPr>
              <a:lnSpc>
                <a:spcPct val="150000"/>
              </a:lnSpc>
            </a:pPr>
            <a:r>
              <a:rPr lang="en-GB" sz="1400" dirty="0"/>
              <a:t>-    Polycarbonate, PC (</a:t>
            </a:r>
            <a:r>
              <a:rPr lang="en-GB" sz="1400" i="1" dirty="0"/>
              <a:t>Unfilled, low viscosity, </a:t>
            </a:r>
            <a:r>
              <a:rPr lang="en-GB" sz="1400" i="1" dirty="0" err="1"/>
              <a:t>molding</a:t>
            </a:r>
            <a:r>
              <a:rPr lang="en-GB" sz="1400" i="1" dirty="0"/>
              <a:t> and extrusion, flame retarded)</a:t>
            </a:r>
            <a:endParaRPr lang="en-GB" sz="1400" dirty="0"/>
          </a:p>
          <a:p>
            <a:pPr>
              <a:lnSpc>
                <a:spcPct val="150000"/>
              </a:lnSpc>
            </a:pPr>
            <a:r>
              <a:rPr lang="en-GB" sz="1400" dirty="0"/>
              <a:t>-    </a:t>
            </a:r>
            <a:r>
              <a:rPr lang="en-GB" sz="1400" dirty="0" err="1"/>
              <a:t>Aluminum</a:t>
            </a:r>
            <a:r>
              <a:rPr lang="en-GB" sz="1400" dirty="0"/>
              <a:t>, (</a:t>
            </a:r>
            <a:r>
              <a:rPr lang="en-GB" sz="1400" i="1" dirty="0"/>
              <a:t>Al 6061 T4, wrought</a:t>
            </a:r>
            <a:r>
              <a:rPr lang="en-GB" sz="1400" dirty="0"/>
              <a:t> </a:t>
            </a:r>
            <a:r>
              <a:rPr lang="en-GB" sz="1400" i="1" dirty="0"/>
              <a:t>alloy)</a:t>
            </a:r>
            <a:r>
              <a:rPr lang="en-GB" sz="1400" dirty="0"/>
              <a:t> </a:t>
            </a:r>
          </a:p>
          <a:p>
            <a:pPr>
              <a:lnSpc>
                <a:spcPct val="150000"/>
              </a:lnSpc>
            </a:pPr>
            <a:r>
              <a:rPr lang="en-GB" b="1" dirty="0"/>
              <a:t>2. Benchmarking of panels and glass performance</a:t>
            </a:r>
          </a:p>
          <a:p>
            <a:pPr>
              <a:lnSpc>
                <a:spcPct val="150000"/>
              </a:lnSpc>
            </a:pPr>
            <a:r>
              <a:rPr lang="en-GB" sz="1400" dirty="0"/>
              <a:t>-    Bending strength and stiffness</a:t>
            </a:r>
          </a:p>
          <a:p>
            <a:pPr>
              <a:lnSpc>
                <a:spcPct val="150000"/>
              </a:lnSpc>
            </a:pPr>
            <a:r>
              <a:rPr lang="en-GB" sz="1400" dirty="0"/>
              <a:t>-    PC, Al</a:t>
            </a:r>
          </a:p>
          <a:p>
            <a:pPr>
              <a:lnSpc>
                <a:spcPct val="150000"/>
              </a:lnSpc>
            </a:pPr>
            <a:r>
              <a:rPr lang="en-GB" dirty="0"/>
              <a:t>3. Restricted substances and Critical materials</a:t>
            </a:r>
          </a:p>
          <a:p>
            <a:pPr>
              <a:lnSpc>
                <a:spcPct val="150000"/>
              </a:lnSpc>
            </a:pPr>
            <a:r>
              <a:rPr lang="en-GB" sz="1400" dirty="0"/>
              <a:t>-    US, EU, RoHS, SIN</a:t>
            </a:r>
          </a:p>
          <a:p>
            <a:pPr>
              <a:lnSpc>
                <a:spcPct val="150000"/>
              </a:lnSpc>
            </a:pPr>
            <a:r>
              <a:rPr lang="en-GB" dirty="0"/>
              <a:t>4. Eco Audit assessment of substitution</a:t>
            </a:r>
          </a:p>
          <a:p>
            <a:pPr>
              <a:lnSpc>
                <a:spcPct val="150000"/>
              </a:lnSpc>
            </a:pPr>
            <a:r>
              <a:rPr lang="en-GB" sz="1400" dirty="0"/>
              <a:t>-   </a:t>
            </a:r>
            <a:r>
              <a:rPr lang="en-GB" sz="1400" b="1" dirty="0"/>
              <a:t>PC</a:t>
            </a:r>
            <a:r>
              <a:rPr lang="en-GB" sz="1400" dirty="0"/>
              <a:t> </a:t>
            </a:r>
            <a:r>
              <a:rPr lang="en-GB" sz="1400" i="1" dirty="0"/>
              <a:t>vs</a:t>
            </a:r>
            <a:r>
              <a:rPr lang="en-GB" sz="1400" dirty="0"/>
              <a:t> Virgin, Typical%, 100% recycled, Reused </a:t>
            </a:r>
            <a:r>
              <a:rPr lang="en-GB" sz="1400" b="1" dirty="0"/>
              <a:t>Al 6061</a:t>
            </a:r>
          </a:p>
          <a:p>
            <a:pPr>
              <a:lnSpc>
                <a:spcPct val="150000"/>
              </a:lnSpc>
            </a:pPr>
            <a:r>
              <a:rPr lang="en-GB" dirty="0"/>
              <a:t>5. Reality Check</a:t>
            </a:r>
          </a:p>
        </p:txBody>
      </p:sp>
      <p:pic>
        <p:nvPicPr>
          <p:cNvPr id="4" name="Picture 9">
            <a:extLst>
              <a:ext uri="{FF2B5EF4-FFF2-40B4-BE49-F238E27FC236}">
                <a16:creationId xmlns:a16="http://schemas.microsoft.com/office/drawing/2014/main" id="{985CA41D-F87E-4070-99C9-00D7B2B491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5" name="Picture 10">
            <a:extLst>
              <a:ext uri="{FF2B5EF4-FFF2-40B4-BE49-F238E27FC236}">
                <a16:creationId xmlns:a16="http://schemas.microsoft.com/office/drawing/2014/main" id="{51B3D7FE-6B27-411A-B643-4F0468AC7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6" name="Textfeld 5">
            <a:extLst>
              <a:ext uri="{FF2B5EF4-FFF2-40B4-BE49-F238E27FC236}">
                <a16:creationId xmlns:a16="http://schemas.microsoft.com/office/drawing/2014/main" id="{786F0998-1171-4439-BF18-47D7AF47B407}"/>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132579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a:extLst>
              <a:ext uri="{FF2B5EF4-FFF2-40B4-BE49-F238E27FC236}">
                <a16:creationId xmlns:a16="http://schemas.microsoft.com/office/drawing/2014/main" id="{1603BB79-3696-471B-A28D-2FF9214A6F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
            <a:ext cx="9903111" cy="798827"/>
          </a:xfrm>
          <a:prstGeom prst="rect">
            <a:avLst/>
          </a:prstGeom>
        </p:spPr>
      </p:pic>
      <p:sp>
        <p:nvSpPr>
          <p:cNvPr id="2" name="Title 1">
            <a:extLst>
              <a:ext uri="{FF2B5EF4-FFF2-40B4-BE49-F238E27FC236}">
                <a16:creationId xmlns:a16="http://schemas.microsoft.com/office/drawing/2014/main" id="{9324C3CD-8F0D-4E86-B24D-F3A1C4E546F0}"/>
              </a:ext>
            </a:extLst>
          </p:cNvPr>
          <p:cNvSpPr>
            <a:spLocks noGrp="1"/>
          </p:cNvSpPr>
          <p:nvPr>
            <p:ph type="title"/>
          </p:nvPr>
        </p:nvSpPr>
        <p:spPr>
          <a:xfrm>
            <a:off x="0" y="119991"/>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Tablet back panel casing overview</a:t>
            </a:r>
          </a:p>
        </p:txBody>
      </p:sp>
      <p:pic>
        <p:nvPicPr>
          <p:cNvPr id="5" name="Picture 4">
            <a:extLst>
              <a:ext uri="{FF2B5EF4-FFF2-40B4-BE49-F238E27FC236}">
                <a16:creationId xmlns:a16="http://schemas.microsoft.com/office/drawing/2014/main" id="{D39FD4F2-04D0-4F62-8CCF-ED866057E653}"/>
              </a:ext>
            </a:extLst>
          </p:cNvPr>
          <p:cNvPicPr/>
          <p:nvPr/>
        </p:nvPicPr>
        <p:blipFill>
          <a:blip r:embed="rId4">
            <a:extLst>
              <a:ext uri="{28A0092B-C50C-407E-A947-70E740481C1C}">
                <a14:useLocalDpi xmlns:a14="http://schemas.microsoft.com/office/drawing/2010/main" val="0"/>
              </a:ext>
            </a:extLst>
          </a:blip>
          <a:stretch>
            <a:fillRect/>
          </a:stretch>
        </p:blipFill>
        <p:spPr>
          <a:xfrm>
            <a:off x="2047373" y="1265938"/>
            <a:ext cx="5811253" cy="4353834"/>
          </a:xfrm>
          <a:prstGeom prst="rect">
            <a:avLst/>
          </a:prstGeom>
        </p:spPr>
      </p:pic>
      <p:pic>
        <p:nvPicPr>
          <p:cNvPr id="4" name="Picture 9">
            <a:extLst>
              <a:ext uri="{FF2B5EF4-FFF2-40B4-BE49-F238E27FC236}">
                <a16:creationId xmlns:a16="http://schemas.microsoft.com/office/drawing/2014/main" id="{DF54044B-639F-49A1-BF48-250F5A9F6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6" name="Picture 10">
            <a:extLst>
              <a:ext uri="{FF2B5EF4-FFF2-40B4-BE49-F238E27FC236}">
                <a16:creationId xmlns:a16="http://schemas.microsoft.com/office/drawing/2014/main" id="{AC910CD2-E23D-4B4A-B0AF-9E61CF2B20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7" name="Textfeld 6">
            <a:extLst>
              <a:ext uri="{FF2B5EF4-FFF2-40B4-BE49-F238E27FC236}">
                <a16:creationId xmlns:a16="http://schemas.microsoft.com/office/drawing/2014/main" id="{F1B03E73-2139-4EC9-95A0-598D3F13AE09}"/>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152360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 9" descr="Screen Shot 2017-11-02 at 12.44.16.png">
            <a:extLst>
              <a:ext uri="{FF2B5EF4-FFF2-40B4-BE49-F238E27FC236}">
                <a16:creationId xmlns:a16="http://schemas.microsoft.com/office/drawing/2014/main" id="{4791B666-03A7-44F0-8333-DC12ED7CE2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9" y="-45378"/>
            <a:ext cx="9903111" cy="798827"/>
          </a:xfrm>
          <a:prstGeom prst="rect">
            <a:avLst/>
          </a:prstGeom>
        </p:spPr>
      </p:pic>
      <p:sp>
        <p:nvSpPr>
          <p:cNvPr id="2" name="Title 1">
            <a:extLst>
              <a:ext uri="{FF2B5EF4-FFF2-40B4-BE49-F238E27FC236}">
                <a16:creationId xmlns:a16="http://schemas.microsoft.com/office/drawing/2014/main" id="{41419A3A-D28D-425C-AB13-B9A28D072C45}"/>
              </a:ext>
            </a:extLst>
          </p:cNvPr>
          <p:cNvSpPr>
            <a:spLocks noGrp="1"/>
          </p:cNvSpPr>
          <p:nvPr>
            <p:ph type="title"/>
          </p:nvPr>
        </p:nvSpPr>
        <p:spPr>
          <a:xfrm>
            <a:off x="0" y="98318"/>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Benchmarking panel and glass </a:t>
            </a:r>
          </a:p>
        </p:txBody>
      </p:sp>
      <p:grpSp>
        <p:nvGrpSpPr>
          <p:cNvPr id="22" name="Group 21">
            <a:extLst>
              <a:ext uri="{FF2B5EF4-FFF2-40B4-BE49-F238E27FC236}">
                <a16:creationId xmlns:a16="http://schemas.microsoft.com/office/drawing/2014/main" id="{ED7D73E4-8AC9-497F-B7B3-825AA6369057}"/>
              </a:ext>
            </a:extLst>
          </p:cNvPr>
          <p:cNvGrpSpPr/>
          <p:nvPr/>
        </p:nvGrpSpPr>
        <p:grpSpPr>
          <a:xfrm>
            <a:off x="7643188" y="2188581"/>
            <a:ext cx="1675513" cy="4229111"/>
            <a:chOff x="6777739" y="2112944"/>
            <a:chExt cx="1675513" cy="4229111"/>
          </a:xfrm>
        </p:grpSpPr>
        <p:sp>
          <p:nvSpPr>
            <p:cNvPr id="14" name="Text Box 33">
              <a:extLst>
                <a:ext uri="{FF2B5EF4-FFF2-40B4-BE49-F238E27FC236}">
                  <a16:creationId xmlns:a16="http://schemas.microsoft.com/office/drawing/2014/main" id="{186CA845-8B6D-48E9-B13E-9449D25833ED}"/>
                </a:ext>
              </a:extLst>
            </p:cNvPr>
            <p:cNvSpPr txBox="1">
              <a:spLocks noChangeArrowheads="1"/>
            </p:cNvSpPr>
            <p:nvPr/>
          </p:nvSpPr>
          <p:spPr bwMode="auto">
            <a:xfrm>
              <a:off x="6875290" y="2112944"/>
              <a:ext cx="1480410"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0"/>
                </a:spcBef>
                <a:spcAft>
                  <a:spcPct val="0"/>
                </a:spcAft>
                <a:defRPr sz="2400">
                  <a:solidFill>
                    <a:schemeClr val="tx1"/>
                  </a:solidFill>
                  <a:latin typeface="Times New Roman" panose="02020603050405020304" pitchFamily="18" charset="0"/>
                </a:defRPr>
              </a:lvl1pPr>
              <a:lvl2pPr marL="742950" indent="-285750">
                <a:spcBef>
                  <a:spcPct val="0"/>
                </a:spcBef>
                <a:spcAft>
                  <a:spcPct val="0"/>
                </a:spcAft>
                <a:defRPr sz="2400">
                  <a:solidFill>
                    <a:schemeClr val="tx1"/>
                  </a:solidFill>
                  <a:latin typeface="Times New Roman" panose="02020603050405020304" pitchFamily="18" charset="0"/>
                </a:defRPr>
              </a:lvl2pPr>
              <a:lvl3pPr marL="1143000" indent="-228600">
                <a:spcBef>
                  <a:spcPct val="0"/>
                </a:spcBef>
                <a:spcAft>
                  <a:spcPct val="0"/>
                </a:spcAft>
                <a:defRPr sz="2400">
                  <a:solidFill>
                    <a:schemeClr val="tx1"/>
                  </a:solidFill>
                  <a:latin typeface="Times New Roman" panose="02020603050405020304" pitchFamily="18" charset="0"/>
                </a:defRPr>
              </a:lvl3pPr>
              <a:lvl4pPr marL="1600200" indent="-228600">
                <a:spcBef>
                  <a:spcPct val="0"/>
                </a:spcBef>
                <a:spcAft>
                  <a:spcPct val="0"/>
                </a:spcAft>
                <a:defRPr sz="2400">
                  <a:solidFill>
                    <a:schemeClr val="tx1"/>
                  </a:solidFill>
                  <a:latin typeface="Times New Roman" panose="02020603050405020304" pitchFamily="18" charset="0"/>
                </a:defRPr>
              </a:lvl4pPr>
              <a:lvl5pPr marL="2057400" indent="-228600">
                <a:spcBef>
                  <a:spcPct val="0"/>
                </a:spcBef>
                <a:spcAft>
                  <a:spcPct val="0"/>
                </a:spcAf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spcAft>
                  <a:spcPct val="20000"/>
                </a:spcAft>
                <a:buClr>
                  <a:schemeClr val="accent1"/>
                </a:buClr>
              </a:pPr>
              <a:r>
                <a:rPr lang="en-GB" altLang="en-US" sz="1477" b="1" dirty="0">
                  <a:solidFill>
                    <a:srgbClr val="577235"/>
                  </a:solidFill>
                  <a:latin typeface="Arial" panose="020B0604020202020204" pitchFamily="34" charset="0"/>
                </a:rPr>
                <a:t> Elementary</a:t>
              </a:r>
            </a:p>
          </p:txBody>
        </p:sp>
        <p:sp>
          <p:nvSpPr>
            <p:cNvPr id="15" name="Text Box 1028">
              <a:extLst>
                <a:ext uri="{FF2B5EF4-FFF2-40B4-BE49-F238E27FC236}">
                  <a16:creationId xmlns:a16="http://schemas.microsoft.com/office/drawing/2014/main" id="{ACB3202A-D96F-4818-9095-C3D8298C8604}"/>
                </a:ext>
              </a:extLst>
            </p:cNvPr>
            <p:cNvSpPr txBox="1">
              <a:spLocks noChangeArrowheads="1"/>
            </p:cNvSpPr>
            <p:nvPr/>
          </p:nvSpPr>
          <p:spPr bwMode="auto">
            <a:xfrm>
              <a:off x="6969506" y="4358561"/>
              <a:ext cx="113016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spcAft>
                  <a:spcPct val="0"/>
                </a:spcAft>
                <a:defRPr sz="2400">
                  <a:solidFill>
                    <a:schemeClr val="tx1"/>
                  </a:solidFill>
                  <a:latin typeface="Times New Roman" panose="02020603050405020304" pitchFamily="18" charset="0"/>
                </a:defRPr>
              </a:lvl1pPr>
              <a:lvl2pPr marL="742950" indent="-285750">
                <a:spcBef>
                  <a:spcPct val="0"/>
                </a:spcBef>
                <a:spcAft>
                  <a:spcPct val="0"/>
                </a:spcAft>
                <a:defRPr sz="2400">
                  <a:solidFill>
                    <a:schemeClr val="tx1"/>
                  </a:solidFill>
                  <a:latin typeface="Times New Roman" panose="02020603050405020304" pitchFamily="18" charset="0"/>
                </a:defRPr>
              </a:lvl2pPr>
              <a:lvl3pPr marL="1143000" indent="-228600">
                <a:spcBef>
                  <a:spcPct val="0"/>
                </a:spcBef>
                <a:spcAft>
                  <a:spcPct val="0"/>
                </a:spcAft>
                <a:defRPr sz="2400">
                  <a:solidFill>
                    <a:schemeClr val="tx1"/>
                  </a:solidFill>
                  <a:latin typeface="Times New Roman" panose="02020603050405020304" pitchFamily="18" charset="0"/>
                </a:defRPr>
              </a:lvl3pPr>
              <a:lvl4pPr marL="1600200" indent="-228600">
                <a:spcBef>
                  <a:spcPct val="0"/>
                </a:spcBef>
                <a:spcAft>
                  <a:spcPct val="0"/>
                </a:spcAft>
                <a:defRPr sz="2400">
                  <a:solidFill>
                    <a:schemeClr val="tx1"/>
                  </a:solidFill>
                  <a:latin typeface="Times New Roman" panose="02020603050405020304" pitchFamily="18" charset="0"/>
                </a:defRPr>
              </a:lvl4pPr>
              <a:lvl5pPr marL="2057400" indent="-228600">
                <a:spcBef>
                  <a:spcPct val="0"/>
                </a:spcBef>
                <a:spcAft>
                  <a:spcPct val="0"/>
                </a:spcAf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spcAft>
                  <a:spcPct val="20000"/>
                </a:spcAft>
                <a:buClr>
                  <a:schemeClr val="accent1"/>
                </a:buClr>
              </a:pPr>
              <a:r>
                <a:rPr lang="en-GB" altLang="en-US" sz="1477" b="1" dirty="0">
                  <a:solidFill>
                    <a:srgbClr val="577235"/>
                  </a:solidFill>
                  <a:latin typeface="Arial" panose="020B0604020202020204" pitchFamily="34" charset="0"/>
                </a:rPr>
                <a:t> Advanced</a:t>
              </a:r>
            </a:p>
          </p:txBody>
        </p:sp>
        <p:pic>
          <p:nvPicPr>
            <p:cNvPr id="16" name="Picture 21" descr="517VVPE1jqL">
              <a:extLst>
                <a:ext uri="{FF2B5EF4-FFF2-40B4-BE49-F238E27FC236}">
                  <a16:creationId xmlns:a16="http://schemas.microsoft.com/office/drawing/2014/main" id="{12B329A7-D330-4DA0-9272-13DD95362A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507" y="2432583"/>
              <a:ext cx="1298077" cy="169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945C08A2-06AE-4154-8660-0E68D55F0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739" y="4666542"/>
              <a:ext cx="1675513" cy="1675513"/>
            </a:xfrm>
            <a:prstGeom prst="rect">
              <a:avLst/>
            </a:prstGeom>
          </p:spPr>
        </p:pic>
      </p:grpSp>
      <p:grpSp>
        <p:nvGrpSpPr>
          <p:cNvPr id="7" name="Group 6">
            <a:extLst>
              <a:ext uri="{FF2B5EF4-FFF2-40B4-BE49-F238E27FC236}">
                <a16:creationId xmlns:a16="http://schemas.microsoft.com/office/drawing/2014/main" id="{33D76C50-E5CD-4F40-ADEB-08E85FB49E13}"/>
              </a:ext>
            </a:extLst>
          </p:cNvPr>
          <p:cNvGrpSpPr/>
          <p:nvPr/>
        </p:nvGrpSpPr>
        <p:grpSpPr>
          <a:xfrm>
            <a:off x="738565" y="2714565"/>
            <a:ext cx="6723639" cy="3703127"/>
            <a:chOff x="357564" y="2605381"/>
            <a:chExt cx="6723639" cy="3703127"/>
          </a:xfrm>
        </p:grpSpPr>
        <p:grpSp>
          <p:nvGrpSpPr>
            <p:cNvPr id="6" name="Group 5">
              <a:extLst>
                <a:ext uri="{FF2B5EF4-FFF2-40B4-BE49-F238E27FC236}">
                  <a16:creationId xmlns:a16="http://schemas.microsoft.com/office/drawing/2014/main" id="{81A569F8-D055-4910-903F-2E8B652CB79A}"/>
                </a:ext>
              </a:extLst>
            </p:cNvPr>
            <p:cNvGrpSpPr/>
            <p:nvPr/>
          </p:nvGrpSpPr>
          <p:grpSpPr>
            <a:xfrm>
              <a:off x="431644" y="2605381"/>
              <a:ext cx="5842609" cy="3195950"/>
              <a:chOff x="0" y="0"/>
              <a:chExt cx="3848735" cy="1960245"/>
            </a:xfrm>
          </p:grpSpPr>
          <p:grpSp>
            <p:nvGrpSpPr>
              <p:cNvPr id="8" name="Group 7">
                <a:extLst>
                  <a:ext uri="{FF2B5EF4-FFF2-40B4-BE49-F238E27FC236}">
                    <a16:creationId xmlns:a16="http://schemas.microsoft.com/office/drawing/2014/main" id="{F55C0009-2C33-41C2-9B9D-55B54A848E38}"/>
                  </a:ext>
                </a:extLst>
              </p:cNvPr>
              <p:cNvGrpSpPr/>
              <p:nvPr/>
            </p:nvGrpSpPr>
            <p:grpSpPr>
              <a:xfrm>
                <a:off x="0" y="0"/>
                <a:ext cx="3848735" cy="783589"/>
                <a:chOff x="36290" y="0"/>
                <a:chExt cx="3816891" cy="763325"/>
              </a:xfrm>
            </p:grpSpPr>
            <p:pic>
              <p:nvPicPr>
                <p:cNvPr id="12" name="Picture 11">
                  <a:extLst>
                    <a:ext uri="{FF2B5EF4-FFF2-40B4-BE49-F238E27FC236}">
                      <a16:creationId xmlns:a16="http://schemas.microsoft.com/office/drawing/2014/main" id="{17FF5B31-AB26-4726-850E-350D6A509918}"/>
                    </a:ext>
                  </a:extLst>
                </p:cNvPr>
                <p:cNvPicPr>
                  <a:picLocks noChangeAspect="1"/>
                </p:cNvPicPr>
                <p:nvPr/>
              </p:nvPicPr>
              <p:blipFill>
                <a:blip r:embed="rId6">
                  <a:extLst>
                    <a:ext uri="{28A0092B-C50C-407E-A947-70E740481C1C}">
                      <a14:useLocalDpi xmlns:a14="http://schemas.microsoft.com/office/drawing/2010/main" val="0"/>
                    </a:ext>
                  </a:extLst>
                </a:blip>
                <a:srcRect l="25826" t="34479" r="2139" b="42998"/>
                <a:stretch>
                  <a:fillRect/>
                </a:stretch>
              </p:blipFill>
              <p:spPr bwMode="auto">
                <a:xfrm>
                  <a:off x="36290" y="0"/>
                  <a:ext cx="3816891" cy="40335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798801E3-BBE0-49C9-943D-A0F3B6C017DD}"/>
                    </a:ext>
                  </a:extLst>
                </p:cNvPr>
                <p:cNvSpPr/>
                <p:nvPr/>
              </p:nvSpPr>
              <p:spPr>
                <a:xfrm>
                  <a:off x="3450866" y="604299"/>
                  <a:ext cx="286247" cy="159026"/>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9" name="Picture 8">
                <a:extLst>
                  <a:ext uri="{FF2B5EF4-FFF2-40B4-BE49-F238E27FC236}">
                    <a16:creationId xmlns:a16="http://schemas.microsoft.com/office/drawing/2014/main" id="{545A53D7-8E90-448D-A23D-98EA7C044C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50" y="1457325"/>
                <a:ext cx="3801110" cy="502920"/>
              </a:xfrm>
              <a:prstGeom prst="rect">
                <a:avLst/>
              </a:prstGeom>
            </p:spPr>
          </p:pic>
          <p:pic>
            <p:nvPicPr>
              <p:cNvPr id="10" name="Picture 9">
                <a:extLst>
                  <a:ext uri="{FF2B5EF4-FFF2-40B4-BE49-F238E27FC236}">
                    <a16:creationId xmlns:a16="http://schemas.microsoft.com/office/drawing/2014/main" id="{BAD536C3-9E5F-43AA-A5C4-539E8A50B0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76250"/>
                <a:ext cx="3820160" cy="511175"/>
              </a:xfrm>
              <a:prstGeom prst="rect">
                <a:avLst/>
              </a:prstGeom>
            </p:spPr>
          </p:pic>
          <p:pic>
            <p:nvPicPr>
              <p:cNvPr id="11" name="Picture 10">
                <a:extLst>
                  <a:ext uri="{FF2B5EF4-FFF2-40B4-BE49-F238E27FC236}">
                    <a16:creationId xmlns:a16="http://schemas.microsoft.com/office/drawing/2014/main" id="{49A5ABA1-3E11-4000-9A14-B34DD462BE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019175"/>
                <a:ext cx="3801110" cy="434975"/>
              </a:xfrm>
              <a:prstGeom prst="rect">
                <a:avLst/>
              </a:prstGeom>
            </p:spPr>
          </p:pic>
        </p:grpSp>
        <p:sp>
          <p:nvSpPr>
            <p:cNvPr id="5" name="Rectangle 4">
              <a:extLst>
                <a:ext uri="{FF2B5EF4-FFF2-40B4-BE49-F238E27FC236}">
                  <a16:creationId xmlns:a16="http://schemas.microsoft.com/office/drawing/2014/main" id="{2547F8CA-9154-408D-9551-2544DDD1C18D}"/>
                </a:ext>
              </a:extLst>
            </p:cNvPr>
            <p:cNvSpPr/>
            <p:nvPr/>
          </p:nvSpPr>
          <p:spPr>
            <a:xfrm>
              <a:off x="357564" y="5720655"/>
              <a:ext cx="6723639" cy="587853"/>
            </a:xfrm>
            <a:prstGeom prst="rect">
              <a:avLst/>
            </a:prstGeom>
          </p:spPr>
          <p:txBody>
            <a:bodyPr wrap="square">
              <a:spAutoFit/>
            </a:bodyPr>
            <a:lstStyle/>
            <a:p>
              <a:pPr algn="just">
                <a:lnSpc>
                  <a:spcPct val="115000"/>
                </a:lnSpc>
                <a:spcBef>
                  <a:spcPts val="600"/>
                </a:spcBef>
                <a:spcAft>
                  <a:spcPts val="0"/>
                </a:spcAft>
              </a:pPr>
              <a:r>
                <a:rPr lang="en-GB" b="1" i="1"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b="1" dirty="0">
                  <a:latin typeface="Arial" panose="020B0604020202020204" pitchFamily="34" charset="0"/>
                  <a:ea typeface="Times New Roman" panose="02020603050405020304" pitchFamily="18" charset="0"/>
                  <a:cs typeface="Times New Roman" panose="02020603050405020304" pitchFamily="18" charset="0"/>
                </a:rPr>
                <a:t> / </a:t>
              </a:r>
              <a:r>
                <a:rPr lang="en-GB" b="1" i="1" dirty="0" err="1">
                  <a:latin typeface="Arial" panose="020B0604020202020204" pitchFamily="34" charset="0"/>
                  <a:ea typeface="Times New Roman" panose="02020603050405020304" pitchFamily="18" charset="0"/>
                  <a:cs typeface="Times New Roman" panose="02020603050405020304" pitchFamily="18" charset="0"/>
                </a:rPr>
                <a:t>E</a:t>
              </a:r>
              <a:r>
                <a:rPr lang="en-GB" b="1" i="1" baseline="-25000" dirty="0" err="1">
                  <a:latin typeface="Arial" panose="020B0604020202020204" pitchFamily="34" charset="0"/>
                  <a:ea typeface="Times New Roman" panose="02020603050405020304" pitchFamily="18" charset="0"/>
                  <a:cs typeface="Times New Roman" panose="02020603050405020304" pitchFamily="18" charset="0"/>
                </a:rPr>
                <a:t>f</a:t>
              </a:r>
              <a:r>
                <a:rPr lang="en-GB" b="1" dirty="0">
                  <a:latin typeface="Arial" panose="020B0604020202020204" pitchFamily="34" charset="0"/>
                  <a:ea typeface="Times New Roman" panose="02020603050405020304" pitchFamily="18" charset="0"/>
                  <a:cs typeface="Times New Roman" panose="02020603050405020304" pitchFamily="18" charset="0"/>
                </a:rPr>
                <a:t> ^ (1/3)</a:t>
              </a:r>
              <a:r>
                <a:rPr lang="en-GB" dirty="0">
                  <a:latin typeface="Arial" panose="020B0604020202020204" pitchFamily="34" charset="0"/>
                  <a:ea typeface="Times New Roman" panose="02020603050405020304" pitchFamily="18" charset="0"/>
                  <a:cs typeface="Times New Roman" panose="02020603050405020304" pitchFamily="18" charset="0"/>
                </a:rPr>
                <a:t> (flexural modulus)    </a:t>
              </a:r>
              <a:r>
                <a:rPr lang="en-GB" b="1" i="1"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b="1" dirty="0">
                  <a:latin typeface="Arial" panose="020B0604020202020204" pitchFamily="34" charset="0"/>
                  <a:ea typeface="Times New Roman" panose="02020603050405020304" pitchFamily="18" charset="0"/>
                  <a:cs typeface="Times New Roman" panose="02020603050405020304" pitchFamily="18" charset="0"/>
                </a:rPr>
                <a:t> / </a:t>
              </a:r>
              <a:r>
                <a:rPr lang="en-GB" sz="2800" b="1" i="1"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b="1" i="1" baseline="-25000" dirty="0">
                  <a:latin typeface="Arial" panose="020B0604020202020204" pitchFamily="34" charset="0"/>
                  <a:ea typeface="Times New Roman" panose="02020603050405020304" pitchFamily="18" charset="0"/>
                  <a:cs typeface="Times New Roman" panose="02020603050405020304" pitchFamily="18" charset="0"/>
                </a:rPr>
                <a:t>f</a:t>
              </a:r>
              <a:r>
                <a:rPr lang="en-GB" b="1" dirty="0">
                  <a:latin typeface="Arial" panose="020B0604020202020204" pitchFamily="34" charset="0"/>
                  <a:ea typeface="Times New Roman" panose="02020603050405020304" pitchFamily="18" charset="0"/>
                  <a:cs typeface="Times New Roman" panose="02020603050405020304" pitchFamily="18" charset="0"/>
                </a:rPr>
                <a:t> ^ (1/2) </a:t>
              </a:r>
              <a:r>
                <a:rPr lang="en-GB" dirty="0">
                  <a:latin typeface="Arial" panose="020B0604020202020204" pitchFamily="34" charset="0"/>
                  <a:ea typeface="Times New Roman" panose="02020603050405020304" pitchFamily="18" charset="0"/>
                  <a:cs typeface="Times New Roman" panose="02020603050405020304" pitchFamily="18" charset="0"/>
                </a:rPr>
                <a:t>(flexural strength)</a:t>
              </a:r>
              <a:endParaRPr lang="en-GB" dirty="0"/>
            </a:p>
          </p:txBody>
        </p:sp>
        <p:sp>
          <p:nvSpPr>
            <p:cNvPr id="3" name="Oval 2">
              <a:extLst>
                <a:ext uri="{FF2B5EF4-FFF2-40B4-BE49-F238E27FC236}">
                  <a16:creationId xmlns:a16="http://schemas.microsoft.com/office/drawing/2014/main" id="{C706EC61-69D9-471A-B1A8-F7B1B590190C}"/>
                </a:ext>
              </a:extLst>
            </p:cNvPr>
            <p:cNvSpPr/>
            <p:nvPr/>
          </p:nvSpPr>
          <p:spPr bwMode="auto">
            <a:xfrm>
              <a:off x="5497920" y="3630211"/>
              <a:ext cx="631334" cy="519351"/>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sp>
          <p:nvSpPr>
            <p:cNvPr id="24" name="Oval 23">
              <a:extLst>
                <a:ext uri="{FF2B5EF4-FFF2-40B4-BE49-F238E27FC236}">
                  <a16:creationId xmlns:a16="http://schemas.microsoft.com/office/drawing/2014/main" id="{D94BC49F-B773-403C-B5E9-8C26AE269A76}"/>
                </a:ext>
              </a:extLst>
            </p:cNvPr>
            <p:cNvSpPr/>
            <p:nvPr/>
          </p:nvSpPr>
          <p:spPr bwMode="auto">
            <a:xfrm>
              <a:off x="5424615" y="5224025"/>
              <a:ext cx="631334" cy="519351"/>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grpSp>
        <p:nvGrpSpPr>
          <p:cNvPr id="18" name="Group 17">
            <a:extLst>
              <a:ext uri="{FF2B5EF4-FFF2-40B4-BE49-F238E27FC236}">
                <a16:creationId xmlns:a16="http://schemas.microsoft.com/office/drawing/2014/main" id="{C132E225-2EB9-440D-99FF-25EF37B13E85}"/>
              </a:ext>
            </a:extLst>
          </p:cNvPr>
          <p:cNvGrpSpPr/>
          <p:nvPr/>
        </p:nvGrpSpPr>
        <p:grpSpPr>
          <a:xfrm>
            <a:off x="639367" y="970831"/>
            <a:ext cx="6958102" cy="1289154"/>
            <a:chOff x="457200" y="3100751"/>
            <a:chExt cx="6958102" cy="1289154"/>
          </a:xfrm>
        </p:grpSpPr>
        <p:pic>
          <p:nvPicPr>
            <p:cNvPr id="19" name="Picture 18">
              <a:extLst>
                <a:ext uri="{FF2B5EF4-FFF2-40B4-BE49-F238E27FC236}">
                  <a16:creationId xmlns:a16="http://schemas.microsoft.com/office/drawing/2014/main" id="{C52A8082-AF78-4CFD-8B92-AE8C4343F137}"/>
                </a:ext>
              </a:extLst>
            </p:cNvPr>
            <p:cNvPicPr>
              <a:picLocks noChangeAspect="1"/>
            </p:cNvPicPr>
            <p:nvPr/>
          </p:nvPicPr>
          <p:blipFill rotWithShape="1">
            <a:blip r:embed="rId10"/>
            <a:srcRect l="67049" t="8236" r="16066" b="64502"/>
            <a:stretch/>
          </p:blipFill>
          <p:spPr>
            <a:xfrm>
              <a:off x="562131" y="3100751"/>
              <a:ext cx="1543988" cy="1289154"/>
            </a:xfrm>
            <a:prstGeom prst="rect">
              <a:avLst/>
            </a:prstGeom>
            <a:ln>
              <a:solidFill>
                <a:schemeClr val="accent1"/>
              </a:solidFill>
            </a:ln>
          </p:spPr>
        </p:pic>
        <p:pic>
          <p:nvPicPr>
            <p:cNvPr id="20" name="Picture 19">
              <a:extLst>
                <a:ext uri="{FF2B5EF4-FFF2-40B4-BE49-F238E27FC236}">
                  <a16:creationId xmlns:a16="http://schemas.microsoft.com/office/drawing/2014/main" id="{E4FE8954-10EA-4EE5-BD18-CDA9D1EBC0CA}"/>
                </a:ext>
              </a:extLst>
            </p:cNvPr>
            <p:cNvPicPr>
              <a:picLocks noChangeAspect="1"/>
            </p:cNvPicPr>
            <p:nvPr/>
          </p:nvPicPr>
          <p:blipFill>
            <a:blip r:embed="rId11"/>
            <a:stretch>
              <a:fillRect/>
            </a:stretch>
          </p:blipFill>
          <p:spPr>
            <a:xfrm>
              <a:off x="2332858" y="3115134"/>
              <a:ext cx="5082444" cy="860520"/>
            </a:xfrm>
            <a:prstGeom prst="rect">
              <a:avLst/>
            </a:prstGeom>
            <a:ln>
              <a:solidFill>
                <a:schemeClr val="accent1"/>
              </a:solidFill>
            </a:ln>
          </p:spPr>
        </p:pic>
        <p:sp>
          <p:nvSpPr>
            <p:cNvPr id="21" name="Oval 20">
              <a:extLst>
                <a:ext uri="{FF2B5EF4-FFF2-40B4-BE49-F238E27FC236}">
                  <a16:creationId xmlns:a16="http://schemas.microsoft.com/office/drawing/2014/main" id="{4A15E946-AE8F-47E5-ABD9-43280EF63A0A}"/>
                </a:ext>
              </a:extLst>
            </p:cNvPr>
            <p:cNvSpPr/>
            <p:nvPr/>
          </p:nvSpPr>
          <p:spPr bwMode="auto">
            <a:xfrm>
              <a:off x="457200" y="3100751"/>
              <a:ext cx="934872" cy="519351"/>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sp>
        <p:nvSpPr>
          <p:cNvPr id="23" name="TextBox 22">
            <a:extLst>
              <a:ext uri="{FF2B5EF4-FFF2-40B4-BE49-F238E27FC236}">
                <a16:creationId xmlns:a16="http://schemas.microsoft.com/office/drawing/2014/main" id="{A8B55418-E823-42BE-BB1E-7452EEF84AE2}"/>
              </a:ext>
            </a:extLst>
          </p:cNvPr>
          <p:cNvSpPr txBox="1"/>
          <p:nvPr/>
        </p:nvSpPr>
        <p:spPr>
          <a:xfrm>
            <a:off x="4569560" y="1993461"/>
            <a:ext cx="3103447" cy="1052596"/>
          </a:xfrm>
          <a:prstGeom prst="rect">
            <a:avLst/>
          </a:prstGeom>
          <a:noFill/>
        </p:spPr>
        <p:txBody>
          <a:bodyPr wrap="square" rtlCol="0">
            <a:spAutoFit/>
          </a:bodyPr>
          <a:lstStyle/>
          <a:p>
            <a:r>
              <a:rPr lang="en-GB" sz="1200" dirty="0"/>
              <a:t>Basic Selection information</a:t>
            </a:r>
          </a:p>
          <a:p>
            <a:pPr marL="285750" indent="-285750">
              <a:buFont typeface="Arial" panose="020B0604020202020204" pitchFamily="34" charset="0"/>
              <a:buChar char="•"/>
            </a:pPr>
            <a:r>
              <a:rPr lang="en-GB" sz="1200" dirty="0">
                <a:solidFill>
                  <a:srgbClr val="FF0000"/>
                </a:solidFill>
              </a:rPr>
              <a:t>Function: Panel in bending, </a:t>
            </a:r>
            <a:r>
              <a:rPr lang="en-GB" sz="1200" i="1" dirty="0">
                <a:solidFill>
                  <a:srgbClr val="FF0000"/>
                </a:solidFill>
              </a:rPr>
              <a:t>t</a:t>
            </a:r>
            <a:r>
              <a:rPr lang="en-GB" sz="1200" dirty="0">
                <a:solidFill>
                  <a:srgbClr val="FF0000"/>
                </a:solidFill>
              </a:rPr>
              <a:t> free</a:t>
            </a:r>
          </a:p>
          <a:p>
            <a:pPr marL="285750" indent="-285750">
              <a:buFont typeface="Arial" panose="020B0604020202020204" pitchFamily="34" charset="0"/>
              <a:buChar char="•"/>
            </a:pPr>
            <a:r>
              <a:rPr lang="en-GB" sz="1200" dirty="0">
                <a:solidFill>
                  <a:srgbClr val="FF0000"/>
                </a:solidFill>
              </a:rPr>
              <a:t>Constraints: Existing materials</a:t>
            </a:r>
          </a:p>
          <a:p>
            <a:pPr marL="285750" indent="-285750">
              <a:buFont typeface="Arial" panose="020B0604020202020204" pitchFamily="34" charset="0"/>
              <a:buChar char="•"/>
            </a:pPr>
            <a:r>
              <a:rPr lang="en-GB" sz="1200" dirty="0">
                <a:solidFill>
                  <a:srgbClr val="FF0000"/>
                </a:solidFill>
              </a:rPr>
              <a:t>Objective: Minimize mass</a:t>
            </a:r>
          </a:p>
        </p:txBody>
      </p:sp>
      <p:pic>
        <p:nvPicPr>
          <p:cNvPr id="25" name="Picture 9">
            <a:extLst>
              <a:ext uri="{FF2B5EF4-FFF2-40B4-BE49-F238E27FC236}">
                <a16:creationId xmlns:a16="http://schemas.microsoft.com/office/drawing/2014/main" id="{480C7FB4-6299-4A96-B049-2FEA27848C2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26" name="Picture 10">
            <a:extLst>
              <a:ext uri="{FF2B5EF4-FFF2-40B4-BE49-F238E27FC236}">
                <a16:creationId xmlns:a16="http://schemas.microsoft.com/office/drawing/2014/main" id="{03303700-354E-4BB1-B2A0-548FE870C0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27" name="Textfeld 26">
            <a:extLst>
              <a:ext uri="{FF2B5EF4-FFF2-40B4-BE49-F238E27FC236}">
                <a16:creationId xmlns:a16="http://schemas.microsoft.com/office/drawing/2014/main" id="{C52DDCE2-4AB6-4E25-B757-EB2B5D1E18E1}"/>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2793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a:extLst>
              <a:ext uri="{FF2B5EF4-FFF2-40B4-BE49-F238E27FC236}">
                <a16:creationId xmlns:a16="http://schemas.microsoft.com/office/drawing/2014/main" id="{76DC14CC-561D-4A68-9340-8B297497E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6205"/>
            <a:ext cx="9903111" cy="798827"/>
          </a:xfrm>
          <a:prstGeom prst="rect">
            <a:avLst/>
          </a:prstGeom>
        </p:spPr>
      </p:pic>
      <p:sp>
        <p:nvSpPr>
          <p:cNvPr id="2" name="Title 1">
            <a:extLst>
              <a:ext uri="{FF2B5EF4-FFF2-40B4-BE49-F238E27FC236}">
                <a16:creationId xmlns:a16="http://schemas.microsoft.com/office/drawing/2014/main" id="{614F130C-5AE8-4563-A733-03F7278CAFA6}"/>
              </a:ext>
            </a:extLst>
          </p:cNvPr>
          <p:cNvSpPr>
            <a:spLocks noGrp="1"/>
          </p:cNvSpPr>
          <p:nvPr>
            <p:ph type="title"/>
          </p:nvPr>
        </p:nvSpPr>
        <p:spPr>
          <a:xfrm>
            <a:off x="0" y="103808"/>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Making a relevant comparison</a:t>
            </a:r>
          </a:p>
        </p:txBody>
      </p:sp>
      <p:pic>
        <p:nvPicPr>
          <p:cNvPr id="4" name="Picture 3">
            <a:extLst>
              <a:ext uri="{FF2B5EF4-FFF2-40B4-BE49-F238E27FC236}">
                <a16:creationId xmlns:a16="http://schemas.microsoft.com/office/drawing/2014/main" id="{C7CBCC3A-DCA3-4D10-8D3F-B0C8DF0D91E9}"/>
              </a:ext>
            </a:extLst>
          </p:cNvPr>
          <p:cNvPicPr/>
          <p:nvPr/>
        </p:nvPicPr>
        <p:blipFill>
          <a:blip r:embed="rId4">
            <a:extLst>
              <a:ext uri="{28A0092B-C50C-407E-A947-70E740481C1C}">
                <a14:useLocalDpi xmlns:a14="http://schemas.microsoft.com/office/drawing/2010/main" val="0"/>
              </a:ext>
            </a:extLst>
          </a:blip>
          <a:stretch>
            <a:fillRect/>
          </a:stretch>
        </p:blipFill>
        <p:spPr>
          <a:xfrm>
            <a:off x="1452562" y="1604328"/>
            <a:ext cx="6832471" cy="4682172"/>
          </a:xfrm>
          <a:prstGeom prst="rect">
            <a:avLst/>
          </a:prstGeom>
        </p:spPr>
      </p:pic>
      <p:pic>
        <p:nvPicPr>
          <p:cNvPr id="5" name="Picture 9">
            <a:extLst>
              <a:ext uri="{FF2B5EF4-FFF2-40B4-BE49-F238E27FC236}">
                <a16:creationId xmlns:a16="http://schemas.microsoft.com/office/drawing/2014/main" id="{03F621EA-54E8-4BEA-9C14-F0056DF728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6" name="Picture 10">
            <a:extLst>
              <a:ext uri="{FF2B5EF4-FFF2-40B4-BE49-F238E27FC236}">
                <a16:creationId xmlns:a16="http://schemas.microsoft.com/office/drawing/2014/main" id="{52BB9B72-3455-4716-8AC5-7DFEA3C5BB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7" name="Textfeld 6">
            <a:extLst>
              <a:ext uri="{FF2B5EF4-FFF2-40B4-BE49-F238E27FC236}">
                <a16:creationId xmlns:a16="http://schemas.microsoft.com/office/drawing/2014/main" id="{67ADA2B1-1985-4DA4-924B-FFB3C0F6D706}"/>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103120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9" descr="Screen Shot 2017-11-02 at 12.44.16.png">
            <a:extLst>
              <a:ext uri="{FF2B5EF4-FFF2-40B4-BE49-F238E27FC236}">
                <a16:creationId xmlns:a16="http://schemas.microsoft.com/office/drawing/2014/main" id="{D3780166-850F-40C3-B7D7-DE4ABBB7A5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9" y="-41930"/>
            <a:ext cx="9903111" cy="798827"/>
          </a:xfrm>
          <a:prstGeom prst="rect">
            <a:avLst/>
          </a:prstGeom>
        </p:spPr>
      </p:pic>
      <p:sp>
        <p:nvSpPr>
          <p:cNvPr id="2" name="Title 1">
            <a:extLst>
              <a:ext uri="{FF2B5EF4-FFF2-40B4-BE49-F238E27FC236}">
                <a16:creationId xmlns:a16="http://schemas.microsoft.com/office/drawing/2014/main" id="{1E58A3EC-4C43-4388-8544-1A90DD158201}"/>
              </a:ext>
            </a:extLst>
          </p:cNvPr>
          <p:cNvSpPr>
            <a:spLocks noGrp="1"/>
          </p:cNvSpPr>
          <p:nvPr>
            <p:ph type="title"/>
          </p:nvPr>
        </p:nvSpPr>
        <p:spPr>
          <a:xfrm>
            <a:off x="0" y="86610"/>
            <a:ext cx="9906000" cy="558800"/>
          </a:xfrm>
        </p:spPr>
        <p:txBody>
          <a:bodyPr>
            <a:noAutofit/>
          </a:bodyPr>
          <a:lstStyle/>
          <a:p>
            <a:pPr algn="l"/>
            <a:r>
              <a:rPr lang="en-GB" sz="4400" b="0" dirty="0">
                <a:latin typeface="Calibri Light" panose="020F0302020204030204" pitchFamily="34" charset="0"/>
                <a:cs typeface="Calibri Light" panose="020F0302020204030204" pitchFamily="34" charset="0"/>
              </a:rPr>
              <a:t>Workflow</a:t>
            </a:r>
          </a:p>
        </p:txBody>
      </p:sp>
      <p:sp>
        <p:nvSpPr>
          <p:cNvPr id="3" name="TextBox 2">
            <a:extLst>
              <a:ext uri="{FF2B5EF4-FFF2-40B4-BE49-F238E27FC236}">
                <a16:creationId xmlns:a16="http://schemas.microsoft.com/office/drawing/2014/main" id="{C6152665-3DA7-44F6-8E69-57D55F9C6CC8}"/>
              </a:ext>
            </a:extLst>
          </p:cNvPr>
          <p:cNvSpPr txBox="1"/>
          <p:nvPr/>
        </p:nvSpPr>
        <p:spPr>
          <a:xfrm>
            <a:off x="1024297" y="887361"/>
            <a:ext cx="6887911" cy="5069080"/>
          </a:xfrm>
          <a:prstGeom prst="rect">
            <a:avLst/>
          </a:prstGeom>
          <a:noFill/>
        </p:spPr>
        <p:txBody>
          <a:bodyPr wrap="none" rtlCol="0">
            <a:spAutoFit/>
          </a:bodyPr>
          <a:lstStyle/>
          <a:p>
            <a:pPr marL="342900" indent="-342900">
              <a:lnSpc>
                <a:spcPct val="150000"/>
              </a:lnSpc>
              <a:buFont typeface="+mj-lt"/>
              <a:buAutoNum type="arabicPeriod"/>
            </a:pPr>
            <a:r>
              <a:rPr lang="en-GB" dirty="0"/>
              <a:t>Overview of </a:t>
            </a:r>
            <a:r>
              <a:rPr lang="en-GB" dirty="0" err="1"/>
              <a:t>backpanel</a:t>
            </a:r>
            <a:r>
              <a:rPr lang="en-GB" dirty="0"/>
              <a:t> casing material properties</a:t>
            </a:r>
          </a:p>
          <a:p>
            <a:pPr>
              <a:lnSpc>
                <a:spcPct val="150000"/>
              </a:lnSpc>
            </a:pPr>
            <a:r>
              <a:rPr lang="en-GB" sz="1400" dirty="0"/>
              <a:t>-    Polycarbonate, PC (</a:t>
            </a:r>
            <a:r>
              <a:rPr lang="en-GB" sz="1400" i="1" dirty="0"/>
              <a:t>Unfilled, low viscosity, </a:t>
            </a:r>
            <a:r>
              <a:rPr lang="en-GB" sz="1400" i="1" dirty="0" err="1"/>
              <a:t>molding</a:t>
            </a:r>
            <a:r>
              <a:rPr lang="en-GB" sz="1400" i="1" dirty="0"/>
              <a:t> and extrusion, flame retarded)</a:t>
            </a:r>
            <a:endParaRPr lang="en-GB" sz="1400" dirty="0"/>
          </a:p>
          <a:p>
            <a:pPr>
              <a:lnSpc>
                <a:spcPct val="150000"/>
              </a:lnSpc>
            </a:pPr>
            <a:r>
              <a:rPr lang="en-GB" sz="1400" dirty="0"/>
              <a:t>-    </a:t>
            </a:r>
            <a:r>
              <a:rPr lang="en-GB" sz="1400" dirty="0" err="1"/>
              <a:t>Aluminum</a:t>
            </a:r>
            <a:r>
              <a:rPr lang="en-GB" sz="1400" dirty="0"/>
              <a:t>, (</a:t>
            </a:r>
            <a:r>
              <a:rPr lang="en-GB" sz="1400" i="1" dirty="0"/>
              <a:t>Al 6061, wrought</a:t>
            </a:r>
            <a:r>
              <a:rPr lang="en-GB" sz="1400" dirty="0"/>
              <a:t> </a:t>
            </a:r>
            <a:r>
              <a:rPr lang="en-GB" sz="1400" i="1" dirty="0"/>
              <a:t>alloy)</a:t>
            </a:r>
            <a:r>
              <a:rPr lang="en-GB" sz="1400" dirty="0"/>
              <a:t> </a:t>
            </a:r>
          </a:p>
          <a:p>
            <a:pPr>
              <a:lnSpc>
                <a:spcPct val="150000"/>
              </a:lnSpc>
            </a:pPr>
            <a:r>
              <a:rPr lang="en-GB" dirty="0"/>
              <a:t>2. Benchmarking of panels and glass performance</a:t>
            </a:r>
          </a:p>
          <a:p>
            <a:pPr>
              <a:lnSpc>
                <a:spcPct val="150000"/>
              </a:lnSpc>
            </a:pPr>
            <a:r>
              <a:rPr lang="en-GB" sz="1400" dirty="0"/>
              <a:t>-    Bending strength and stiffness</a:t>
            </a:r>
          </a:p>
          <a:p>
            <a:pPr>
              <a:lnSpc>
                <a:spcPct val="150000"/>
              </a:lnSpc>
            </a:pPr>
            <a:r>
              <a:rPr lang="en-GB" sz="1400" dirty="0"/>
              <a:t>-    PC, Al</a:t>
            </a:r>
          </a:p>
          <a:p>
            <a:pPr>
              <a:lnSpc>
                <a:spcPct val="150000"/>
              </a:lnSpc>
            </a:pPr>
            <a:r>
              <a:rPr lang="en-GB" dirty="0">
                <a:solidFill>
                  <a:srgbClr val="C00000"/>
                </a:solidFill>
              </a:rPr>
              <a:t>3. </a:t>
            </a:r>
            <a:r>
              <a:rPr lang="en-GB" b="1" dirty="0">
                <a:solidFill>
                  <a:srgbClr val="C00000"/>
                </a:solidFill>
              </a:rPr>
              <a:t>Critical materials and restricted substances</a:t>
            </a:r>
          </a:p>
          <a:p>
            <a:pPr>
              <a:lnSpc>
                <a:spcPct val="150000"/>
              </a:lnSpc>
            </a:pPr>
            <a:r>
              <a:rPr lang="en-GB" sz="1400" dirty="0"/>
              <a:t>-    US, EU, RoHS, SIN</a:t>
            </a:r>
          </a:p>
          <a:p>
            <a:pPr>
              <a:lnSpc>
                <a:spcPct val="150000"/>
              </a:lnSpc>
            </a:pPr>
            <a:r>
              <a:rPr lang="en-GB" dirty="0"/>
              <a:t>4. Eco Audit assessment of substitution</a:t>
            </a:r>
          </a:p>
          <a:p>
            <a:pPr>
              <a:lnSpc>
                <a:spcPct val="150000"/>
              </a:lnSpc>
            </a:pPr>
            <a:r>
              <a:rPr lang="en-GB" sz="1400" dirty="0"/>
              <a:t>-   </a:t>
            </a:r>
            <a:r>
              <a:rPr lang="en-GB" sz="1400" b="1" dirty="0"/>
              <a:t>PC</a:t>
            </a:r>
            <a:r>
              <a:rPr lang="en-GB" sz="1400" dirty="0"/>
              <a:t> </a:t>
            </a:r>
            <a:r>
              <a:rPr lang="en-GB" sz="1400" i="1" dirty="0"/>
              <a:t>vs</a:t>
            </a:r>
            <a:r>
              <a:rPr lang="en-GB" sz="1400" dirty="0"/>
              <a:t> Virgin, Typical%, 100% recycled, Reused </a:t>
            </a:r>
            <a:r>
              <a:rPr lang="en-GB" sz="1400" b="1" dirty="0"/>
              <a:t>Al 6061</a:t>
            </a:r>
          </a:p>
          <a:p>
            <a:pPr>
              <a:lnSpc>
                <a:spcPct val="150000"/>
              </a:lnSpc>
            </a:pPr>
            <a:r>
              <a:rPr lang="en-GB" dirty="0"/>
              <a:t>5. Reality Check</a:t>
            </a:r>
          </a:p>
        </p:txBody>
      </p:sp>
      <p:pic>
        <p:nvPicPr>
          <p:cNvPr id="4" name="Picture 9">
            <a:extLst>
              <a:ext uri="{FF2B5EF4-FFF2-40B4-BE49-F238E27FC236}">
                <a16:creationId xmlns:a16="http://schemas.microsoft.com/office/drawing/2014/main" id="{EB1779F3-9BAA-44B0-B2A1-3603F97FF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40343"/>
            <a:ext cx="1177838" cy="399729"/>
          </a:xfrm>
          <a:prstGeom prst="rect">
            <a:avLst/>
          </a:prstGeom>
        </p:spPr>
      </p:pic>
      <p:pic>
        <p:nvPicPr>
          <p:cNvPr id="5" name="Picture 10">
            <a:extLst>
              <a:ext uri="{FF2B5EF4-FFF2-40B4-BE49-F238E27FC236}">
                <a16:creationId xmlns:a16="http://schemas.microsoft.com/office/drawing/2014/main" id="{CA1B958D-1D91-4E0F-BFA9-B32EA54FE9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838" y="6454648"/>
            <a:ext cx="4406982" cy="396707"/>
          </a:xfrm>
          <a:prstGeom prst="rect">
            <a:avLst/>
          </a:prstGeom>
        </p:spPr>
      </p:pic>
      <p:sp>
        <p:nvSpPr>
          <p:cNvPr id="6" name="Textfeld 5">
            <a:extLst>
              <a:ext uri="{FF2B5EF4-FFF2-40B4-BE49-F238E27FC236}">
                <a16:creationId xmlns:a16="http://schemas.microsoft.com/office/drawing/2014/main" id="{748966C6-8DF6-49F8-BEA2-B8EBF56B7086}"/>
              </a:ext>
            </a:extLst>
          </p:cNvPr>
          <p:cNvSpPr txBox="1"/>
          <p:nvPr/>
        </p:nvSpPr>
        <p:spPr>
          <a:xfrm>
            <a:off x="7280129" y="6486318"/>
            <a:ext cx="3276889" cy="307777"/>
          </a:xfrm>
          <a:prstGeom prst="rect">
            <a:avLst/>
          </a:prstGeom>
          <a:noFill/>
        </p:spPr>
        <p:txBody>
          <a:bodyPr wrap="square" rtlCol="0">
            <a:spAutoFit/>
          </a:bodyPr>
          <a:lstStyle/>
          <a:p>
            <a:r>
              <a:rPr lang="en-GB" sz="1400" dirty="0">
                <a:solidFill>
                  <a:schemeClr val="tx1">
                    <a:lumMod val="50000"/>
                    <a:lumOff val="50000"/>
                  </a:schemeClr>
                </a:solidFill>
              </a:rPr>
              <a:t>© Fredriksson, Petruccelli 2018</a:t>
            </a:r>
          </a:p>
        </p:txBody>
      </p:sp>
    </p:spTree>
    <p:extLst>
      <p:ext uri="{BB962C8B-B14F-4D97-AF65-F5344CB8AC3E}">
        <p14:creationId xmlns:p14="http://schemas.microsoft.com/office/powerpoint/2010/main" val="2601691275"/>
      </p:ext>
    </p:extLst>
  </p:cSld>
  <p:clrMapOvr>
    <a:masterClrMapping/>
  </p:clrMapOvr>
</p:sld>
</file>

<file path=ppt/theme/theme1.xml><?xml version="1.0" encoding="utf-8"?>
<a:theme xmlns:a="http://schemas.openxmlformats.org/drawingml/2006/main" name="1_Granta Presentation Template - Academ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anta Presentation Template - Academ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Granta Presentation Template - Academ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anta Presentation Template - Academ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anta Presentation Template - Academ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anta Presentation Template - Academ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anta Presentation Template - Academ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anta Presentation Template - Academ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anta Presentation Template - Academ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2292</Words>
  <Application>Microsoft Office PowerPoint</Application>
  <PresentationFormat>A4-Papier (210 x 297 mm)</PresentationFormat>
  <Paragraphs>220</Paragraphs>
  <Slides>19</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19</vt:i4>
      </vt:variant>
    </vt:vector>
  </HeadingPairs>
  <TitlesOfParts>
    <vt:vector size="28" baseType="lpstr">
      <vt:lpstr>Quicksand</vt:lpstr>
      <vt:lpstr>Bradley Hand ITC</vt:lpstr>
      <vt:lpstr>Times New Roman</vt:lpstr>
      <vt:lpstr>Calibri</vt:lpstr>
      <vt:lpstr>Symbol</vt:lpstr>
      <vt:lpstr>Arial</vt:lpstr>
      <vt:lpstr>Wingdings</vt:lpstr>
      <vt:lpstr>Calibri Light</vt:lpstr>
      <vt:lpstr>1_Granta Presentation Template - Academic</vt:lpstr>
      <vt:lpstr>PowerPoint-Präsentation</vt:lpstr>
      <vt:lpstr>Consumer electronics: Tablet devices</vt:lpstr>
      <vt:lpstr>Software capabilities and reference textbooks</vt:lpstr>
      <vt:lpstr>The Sustainability database</vt:lpstr>
      <vt:lpstr>Workflow</vt:lpstr>
      <vt:lpstr>Tablet back panel casing overview</vt:lpstr>
      <vt:lpstr>Benchmarking panel and glass </vt:lpstr>
      <vt:lpstr>Making a relevant comparison</vt:lpstr>
      <vt:lpstr>Workflow</vt:lpstr>
      <vt:lpstr>Restricted substances: Polycarbonate</vt:lpstr>
      <vt:lpstr>Restricted substances: Aluminum</vt:lpstr>
      <vt:lpstr>Critical materials and Elements: Al 6061</vt:lpstr>
      <vt:lpstr>Workflow</vt:lpstr>
      <vt:lpstr>Eco Audit of changes, substituting PC by Al</vt:lpstr>
      <vt:lpstr>Summary Chart</vt:lpstr>
      <vt:lpstr>Detailed report</vt:lpstr>
      <vt:lpstr>Reality check iPad2</vt:lpstr>
      <vt:lpstr>Questions </vt:lpstr>
      <vt:lpstr>PowerPoint-Präsentation</vt:lpstr>
    </vt:vector>
  </TitlesOfParts>
  <Company>Granta Design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approaches in Materials and Manufacturing Education</dc:title>
  <dc:creator>Mike Ashby</dc:creator>
  <cp:lastModifiedBy>Andri Abbühl</cp:lastModifiedBy>
  <cp:revision>1139</cp:revision>
  <cp:lastPrinted>2016-01-18T12:09:21Z</cp:lastPrinted>
  <dcterms:created xsi:type="dcterms:W3CDTF">2000-07-24T14:53:39Z</dcterms:created>
  <dcterms:modified xsi:type="dcterms:W3CDTF">2020-01-22T15:32:02Z</dcterms:modified>
</cp:coreProperties>
</file>