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6" r:id="rId4"/>
    <p:sldId id="268" r:id="rId5"/>
    <p:sldId id="267" r:id="rId6"/>
    <p:sldId id="269" r:id="rId7"/>
    <p:sldId id="273" r:id="rId8"/>
    <p:sldId id="571" r:id="rId9"/>
    <p:sldId id="563" r:id="rId10"/>
    <p:sldId id="564" r:id="rId11"/>
    <p:sldId id="274" r:id="rId12"/>
    <p:sldId id="347" r:id="rId13"/>
    <p:sldId id="1803" r:id="rId14"/>
    <p:sldId id="349" r:id="rId15"/>
    <p:sldId id="1804" r:id="rId16"/>
    <p:sldId id="360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50" autoAdjust="0"/>
    <p:restoredTop sz="78518" autoAdjust="0"/>
  </p:normalViewPr>
  <p:slideViewPr>
    <p:cSldViewPr snapToGrid="0" snapToObjects="1">
      <p:cViewPr varScale="1">
        <p:scale>
          <a:sx n="57" d="100"/>
          <a:sy n="57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026A2-1CCC-4AA5-BA31-F212AAD9AB3A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24DB8-DAED-4706-BD8C-9824880441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1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[slide 1]</a:t>
            </a:r>
          </a:p>
          <a:p>
            <a:r>
              <a:rPr lang="en-US" dirty="0"/>
              <a:t>Hello all, I am Tatiana Vakhitova. I work for ANSYS Granta Academic Relations team. I have a PhD from Engineering Department at the University of Cambridge and work on development of sustainability teaching resources with Prof Mike Ashby. I will tell you about our approach to sustainability assessment also described in Mike’s book Materials and Sustainable Development.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24DB8-DAED-4706-BD8C-9824880441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4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[slide 10] </a:t>
            </a:r>
          </a:p>
          <a:p>
            <a:r>
              <a:rPr lang="en-GB" dirty="0"/>
              <a:t>Another important consideration is battery space: h</a:t>
            </a:r>
            <a:r>
              <a:rPr lang="en-GB" dirty="0">
                <a:solidFill>
                  <a:srgbClr val="FF0000"/>
                </a:solidFill>
              </a:rPr>
              <a:t>ere a chart, showing different types of batteries in terms of heir Energy Density </a:t>
            </a:r>
            <a:r>
              <a:rPr lang="en-GB" dirty="0"/>
              <a:t>= stored energy per volume, aids </a:t>
            </a:r>
            <a:r>
              <a:rPr lang="en-GB" u="sng" dirty="0"/>
              <a:t>design</a:t>
            </a:r>
            <a:r>
              <a:rPr lang="en-GB" dirty="0"/>
              <a:t> and </a:t>
            </a:r>
            <a:r>
              <a:rPr lang="en-GB" u="sng" dirty="0"/>
              <a:t>comfort</a:t>
            </a:r>
          </a:p>
          <a:p>
            <a:r>
              <a:rPr lang="en-GB" dirty="0"/>
              <a:t>Lithium is the best, BUT it’s on the US list of </a:t>
            </a:r>
            <a:r>
              <a:rPr lang="en-GB" dirty="0">
                <a:solidFill>
                  <a:srgbClr val="FF0000"/>
                </a:solidFill>
              </a:rPr>
              <a:t>critical elements </a:t>
            </a:r>
            <a:r>
              <a:rPr lang="en-GB" dirty="0"/>
              <a:t>and Lithium batteries usually contain Cobalt, which is a </a:t>
            </a:r>
            <a:r>
              <a:rPr lang="en-GB" dirty="0">
                <a:solidFill>
                  <a:srgbClr val="FF0000"/>
                </a:solidFill>
              </a:rPr>
              <a:t>conflict mineral and also a critical material on EU &amp; US lists.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9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[slide 11] </a:t>
            </a:r>
          </a:p>
          <a:p>
            <a:r>
              <a:rPr lang="en-GB" dirty="0"/>
              <a:t>if we look at </a:t>
            </a:r>
            <a:r>
              <a:rPr lang="en-GB" dirty="0" err="1"/>
              <a:t>Granta’s</a:t>
            </a:r>
            <a:r>
              <a:rPr lang="en-GB" dirty="0"/>
              <a:t> </a:t>
            </a:r>
            <a:r>
              <a:rPr lang="en-GB" dirty="0" err="1"/>
              <a:t>EduPack</a:t>
            </a:r>
            <a:r>
              <a:rPr lang="en-GB" dirty="0"/>
              <a:t> and its Elements Database in Sustainable Development Edition, we can browse for Cobalt record. </a:t>
            </a:r>
          </a:p>
          <a:p>
            <a:r>
              <a:rPr lang="en-GB" dirty="0"/>
              <a:t>The extract of this record provides useful information on main mining areas and criticality status of the element among other data. </a:t>
            </a:r>
          </a:p>
          <a:p>
            <a:r>
              <a:rPr lang="en-GB" dirty="0"/>
              <a:t>Predominantly its production is happening in the Democratic republic of Congo a country with many social hotspots, with ongoing conflict. </a:t>
            </a:r>
          </a:p>
          <a:p>
            <a:r>
              <a:rPr lang="en-GB" dirty="0"/>
              <a:t>The Nations of the World database provides detailed socio-economic data.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24DB8-DAED-4706-BD8C-9824880441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2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8125" y="788988"/>
            <a:ext cx="7021513" cy="39512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255" y="4994304"/>
            <a:ext cx="4790957" cy="47362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GB" sz="900" i="0" dirty="0"/>
              <a:t>[slide 12] </a:t>
            </a:r>
          </a:p>
          <a:p>
            <a:pPr algn="l"/>
            <a:r>
              <a:rPr lang="en-GB" sz="900" i="0" dirty="0"/>
              <a:t>Getting back to our 5-step method: we now need </a:t>
            </a:r>
            <a:r>
              <a:rPr lang="en-GB" sz="900" i="0" dirty="0">
                <a:solidFill>
                  <a:srgbClr val="C00000"/>
                </a:solidFill>
              </a:rPr>
              <a:t>CRITERIA </a:t>
            </a:r>
            <a:r>
              <a:rPr lang="en-GB" sz="900" i="0" dirty="0"/>
              <a:t>to assess the implications of the facts. Here again our framework of 3 capitals will help us. </a:t>
            </a:r>
            <a:endParaRPr lang="en-US" sz="900" i="0" dirty="0"/>
          </a:p>
          <a:p>
            <a:pPr>
              <a:spcBef>
                <a:spcPts val="0"/>
              </a:spcBef>
              <a:spcAft>
                <a:spcPts val="591"/>
              </a:spcAft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9928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fontAlgn="ctr">
              <a:spcBef>
                <a:spcPts val="300"/>
              </a:spcBef>
              <a:defRPr/>
            </a:pPr>
            <a:r>
              <a:rPr lang="en-GB" sz="1200" b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[Slide 14]</a:t>
            </a:r>
          </a:p>
          <a:p>
            <a:pPr algn="l" defTabSz="457200" fontAlgn="ctr">
              <a:spcBef>
                <a:spcPts val="300"/>
              </a:spcBef>
              <a:defRPr/>
            </a:pPr>
            <a:endParaRPr lang="en-GB" sz="1200" b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l" defTabSz="457200" fontAlgn="ctr">
              <a:spcBef>
                <a:spcPts val="300"/>
              </a:spcBef>
              <a:defRPr/>
            </a:pPr>
            <a:r>
              <a:rPr lang="en-GB" sz="12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 very short possible assessment: </a:t>
            </a:r>
          </a:p>
          <a:p>
            <a:pPr algn="l" defTabSz="457200" fontAlgn="ctr">
              <a:spcBef>
                <a:spcPts val="300"/>
              </a:spcBef>
              <a:defRPr/>
            </a:pPr>
            <a:endParaRPr lang="en-GB" sz="1200" b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l" defTabSz="457200" fontAlgn="ctr">
              <a:spcBef>
                <a:spcPts val="300"/>
              </a:spcBef>
              <a:defRPr/>
            </a:pPr>
            <a:r>
              <a:rPr lang="en-GB" sz="12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Natural capital</a:t>
            </a:r>
            <a:endParaRPr lang="en-US" sz="1200" b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defTabSz="457200" fontAlgn="ctr">
              <a:spcBef>
                <a:spcPts val="300"/>
              </a:spcBef>
              <a:defRPr/>
            </a:pPr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 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Objective not achieved</a:t>
            </a:r>
          </a:p>
          <a:p>
            <a:pPr defTabSz="457200" fontAlgn="ctr">
              <a:spcBef>
                <a:spcPts val="300"/>
              </a:spcBef>
              <a:defRPr/>
            </a:pPr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  <a:sym typeface="Wingdings"/>
              </a:rPr>
              <a:t> 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Possible if grid decarbonized</a:t>
            </a:r>
          </a:p>
          <a:p>
            <a:pPr algn="l" defTabSz="457200" fontAlgn="ctr">
              <a:spcBef>
                <a:spcPts val="30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Manufactured capital</a:t>
            </a:r>
            <a:endParaRPr lang="en-US" sz="1200" b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defTabSz="457200" fontAlgn="ctr">
              <a:spcBef>
                <a:spcPts val="30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 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Supply chain for Li  &amp; Co in doubt</a:t>
            </a:r>
          </a:p>
          <a:p>
            <a:pPr marL="285750" indent="-285750" defTabSz="457200" fontAlgn="ctr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Expanded production</a:t>
            </a:r>
          </a:p>
          <a:p>
            <a:pPr marL="285750" indent="-285750" defTabSz="457200" fontAlgn="ctr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Social investments opportunities</a:t>
            </a:r>
          </a:p>
          <a:p>
            <a:pPr algn="l" defTabSz="457200" fontAlgn="ctr">
              <a:spcBef>
                <a:spcPts val="30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Human and Social Capital</a:t>
            </a:r>
            <a:endParaRPr lang="en-US" sz="1200" b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defTabSz="457200" fontAlgn="ctr">
              <a:spcBef>
                <a:spcPts val="30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 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Range anxiety not met</a:t>
            </a:r>
          </a:p>
          <a:p>
            <a:pPr marL="285750" indent="-285750" defTabSz="457200" fontAlgn="ctr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Battery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126B4-2C60-4CE3-9E78-DA9D9D334A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91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8125" y="788988"/>
            <a:ext cx="7021513" cy="39512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255" y="4994304"/>
            <a:ext cx="4790957" cy="47362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413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[slide 14]</a:t>
            </a:r>
          </a:p>
          <a:p>
            <a:pPr marL="8413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13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Finally – reflection: with all the facts at our disposal, here we have outlined only a few, we can now think about: </a:t>
            </a:r>
          </a:p>
          <a:p>
            <a:pPr marL="255587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lay behind the proposal?</a:t>
            </a:r>
          </a:p>
          <a:p>
            <a:pPr marL="255587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its strengths and weaknesses?</a:t>
            </a:r>
          </a:p>
          <a:p>
            <a:pPr marL="255587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Long-term vs. short-term gain?</a:t>
            </a:r>
          </a:p>
          <a:p>
            <a:pPr marL="255587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 the objective be achieved in other ways?</a:t>
            </a:r>
          </a:p>
          <a:p>
            <a:pPr marL="8413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Short-term:  </a:t>
            </a:r>
          </a:p>
          <a:p>
            <a:pPr marL="255587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 can not be achieved</a:t>
            </a:r>
          </a:p>
          <a:p>
            <a:pPr marL="285750" marR="0" lvl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Infrastructure (material supply, battery recycling) doubtful</a:t>
            </a:r>
          </a:p>
          <a:p>
            <a:pPr>
              <a:spcBef>
                <a:spcPts val="0"/>
              </a:spcBef>
              <a:spcAft>
                <a:spcPts val="591"/>
              </a:spcAft>
            </a:pPr>
            <a:r>
              <a:rPr lang="en-GB" sz="900" dirty="0"/>
              <a:t>In the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Medium-term: </a:t>
            </a:r>
          </a:p>
          <a:p>
            <a:pPr marL="285750" marR="0" lvl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Decarbonize the national grid</a:t>
            </a:r>
          </a:p>
          <a:p>
            <a:pPr marL="285750" marR="0" lvl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recycling infrastructure</a:t>
            </a:r>
          </a:p>
          <a:p>
            <a:pPr>
              <a:spcBef>
                <a:spcPts val="0"/>
              </a:spcBef>
              <a:spcAft>
                <a:spcPts val="591"/>
              </a:spcAft>
            </a:pPr>
            <a:r>
              <a:rPr lang="en-GB" sz="900" dirty="0"/>
              <a:t>In the Long-term: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1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Re-think (re-define?) car use</a:t>
            </a:r>
          </a:p>
          <a:p>
            <a:pPr>
              <a:spcBef>
                <a:spcPts val="0"/>
              </a:spcBef>
              <a:spcAft>
                <a:spcPts val="591"/>
              </a:spcAft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76502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[Slide </a:t>
            </a:r>
            <a:r>
              <a:rPr lang="en-US"/>
              <a:t>15]</a:t>
            </a:r>
          </a:p>
          <a:p>
            <a:endParaRPr lang="en-US" dirty="0"/>
          </a:p>
          <a:p>
            <a:r>
              <a:rPr lang="en-US" dirty="0"/>
              <a:t>Thank you!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24DB8-DAED-4706-BD8C-9824880441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2A0EF-FCA5-054E-BC9B-F4CD1D666A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26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r>
              <a:rPr lang="en-US" b="0" dirty="0"/>
              <a:t>[slide 2] </a:t>
            </a:r>
          </a:p>
          <a:p>
            <a:pPr marL="457200" lvl="1" indent="0" algn="l">
              <a:buNone/>
            </a:pPr>
            <a:r>
              <a:rPr lang="en-US" b="0" dirty="0"/>
              <a:t>What is the Mission with 5-step method for sustainability assessment – </a:t>
            </a:r>
          </a:p>
          <a:p>
            <a:pPr marL="457200" lvl="1" indent="0" algn="l">
              <a:buNone/>
            </a:pPr>
            <a:r>
              <a:rPr lang="en-US" b="0" dirty="0"/>
              <a:t>To Provide framework and toolkit for critical, independent discussion of a proposed Sustainable Development proposal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24DB8-DAED-4706-BD8C-9824880441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6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spcAft>
                <a:spcPts val="591"/>
              </a:spcAft>
              <a:buFontTx/>
              <a:buNone/>
            </a:pPr>
            <a:r>
              <a:rPr lang="en-US" sz="1400" b="0" dirty="0"/>
              <a:t>[slide 3] </a:t>
            </a:r>
          </a:p>
          <a:p>
            <a:pPr marL="0" indent="0" algn="l">
              <a:spcBef>
                <a:spcPts val="0"/>
              </a:spcBef>
              <a:spcAft>
                <a:spcPts val="591"/>
              </a:spcAft>
              <a:buFontTx/>
              <a:buNone/>
            </a:pPr>
            <a:endParaRPr lang="en-US" sz="1400" b="0" dirty="0"/>
          </a:p>
          <a:p>
            <a:pPr marL="0" indent="0" algn="l">
              <a:spcBef>
                <a:spcPts val="0"/>
              </a:spcBef>
              <a:spcAft>
                <a:spcPts val="591"/>
              </a:spcAft>
              <a:buFontTx/>
              <a:buNone/>
            </a:pPr>
            <a:r>
              <a:rPr lang="en-US" sz="1400" b="0" dirty="0"/>
              <a:t>You all know about 3 pillars of sustainability – planter profit people. We like to think of those key components in terms of capitals, like here – natural, manufactured and human/social and their interaction. Capital is an asset, which you can conserve, build up, draw down, use to convert to other services and goods – each of these is a capital in its own sense - they all have associated accumulated value. Natural capital derives from resources of the world (earth crusts and oceans); manufactured – is our built environment, infrastructure of all sorts; human &amp; social represents level of education, culture and other intangible values of people. How our developments and in this case proposals of sustainable technologies, like e-cars, affect those?</a:t>
            </a:r>
          </a:p>
          <a:p>
            <a:pPr algn="just">
              <a:spcBef>
                <a:spcPts val="0"/>
              </a:spcBef>
              <a:spcAft>
                <a:spcPts val="591"/>
              </a:spcAft>
            </a:pP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24DB8-DAED-4706-BD8C-9824880441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3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[slide 4]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latin typeface="Calibri" panose="020F0502020204030204" pitchFamily="34" charset="0"/>
              </a:rPr>
              <a:t>What is a “Sustainable” Development?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Calibri" panose="020F0502020204030204" pitchFamily="34" charset="0"/>
              </a:rPr>
              <a:t>One that provides needed products or services in ways that minimize the drain on resources, is legal, economically viable and acceptable to all stakeholders.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latin typeface="Calibri" panose="020F0502020204030204" pitchFamily="34" charset="0"/>
              </a:rPr>
              <a:t>Let us look at a statement from 2015: </a:t>
            </a:r>
            <a:r>
              <a:rPr lang="en-US" dirty="0"/>
              <a:t>“Half of all new cars must be electric by 2030 to meet EU emission targets” </a:t>
            </a:r>
          </a:p>
          <a:p>
            <a:r>
              <a:rPr lang="en-US" dirty="0"/>
              <a:t>The year does not play a huge role, as the target for e-cars only increases. </a:t>
            </a:r>
          </a:p>
          <a:p>
            <a:endParaRPr lang="en-US" dirty="0"/>
          </a:p>
          <a:p>
            <a:r>
              <a:rPr lang="en-US" dirty="0"/>
              <a:t>This statement is our articulation, the icon is on the right.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24DB8-DAED-4706-BD8C-9824880441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2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[Slide 5] </a:t>
            </a:r>
          </a:p>
          <a:p>
            <a:endParaRPr lang="en-GB" dirty="0"/>
          </a:p>
          <a:p>
            <a:r>
              <a:rPr lang="en-GB" dirty="0"/>
              <a:t>Any articulation has Objective, Size and Timescale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a case of e-cars: </a:t>
            </a:r>
            <a:r>
              <a:rPr lang="en-GB" sz="1200" dirty="0"/>
              <a:t>“Meet EU emission targets”  = </a:t>
            </a:r>
            <a:r>
              <a:rPr lang="en-GB" sz="1200" dirty="0">
                <a:solidFill>
                  <a:srgbClr val="FF0000"/>
                </a:solidFill>
              </a:rPr>
              <a:t>Objective </a:t>
            </a:r>
            <a:r>
              <a:rPr lang="en-GB" sz="1400" dirty="0"/>
              <a:t> </a:t>
            </a: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“Half of all new cars”  = </a:t>
            </a:r>
            <a:r>
              <a:rPr lang="en-GB" sz="1100" dirty="0">
                <a:solidFill>
                  <a:srgbClr val="FF0000"/>
                </a:solidFill>
              </a:rPr>
              <a:t>Size scale  </a:t>
            </a:r>
            <a:r>
              <a:rPr lang="en-GB" sz="1200" dirty="0"/>
              <a:t>(40 m/year globally, 7 m/year Europe)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“By 2030”  = </a:t>
            </a:r>
            <a:r>
              <a:rPr lang="en-GB" sz="1200" dirty="0">
                <a:solidFill>
                  <a:srgbClr val="FF0000"/>
                </a:solidFill>
              </a:rPr>
              <a:t>Time scale </a:t>
            </a:r>
            <a:r>
              <a:rPr lang="en-GB" sz="1400" dirty="0"/>
              <a:t>(11 years)</a:t>
            </a:r>
            <a:endParaRPr lang="en-US" sz="1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24DB8-DAED-4706-BD8C-9824880441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8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[Slide 5]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5-step Methodology, after we have defined the Objective, we will need to Identify Stakeholders and their concerns.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is Anyone profiting from or affected by the proposal. In case of e-cars these include Among others: 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Government;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public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 communities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Owners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Manufacturers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Lobbyists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Investors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step is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 finding: here we look at the implications for resource-related and human-related factors, such as Materials Energy Environment Legislation Economic Society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Forth step - Form a judgement about an impact on 3 capitals and Fifth – Reflection.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look at the 3 remaining steps in the case of e-cars in more details.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24DB8-DAED-4706-BD8C-9824880441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67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[slide 7]</a:t>
            </a:r>
          </a:p>
          <a:p>
            <a:endParaRPr lang="en-US" dirty="0"/>
          </a:p>
          <a:p>
            <a:r>
              <a:rPr lang="en-US" dirty="0"/>
              <a:t>3d step – fact finding </a:t>
            </a:r>
          </a:p>
          <a:p>
            <a:endParaRPr lang="en-US" dirty="0"/>
          </a:p>
          <a:p>
            <a:r>
              <a:rPr lang="en-US" dirty="0"/>
              <a:t>We need to research FACTS About the articulation &amp; stakeholder concerns:</a:t>
            </a:r>
          </a:p>
          <a:p>
            <a:r>
              <a:rPr lang="en-US" dirty="0"/>
              <a:t>What resource demands? What environmental impacts? What social implications?….</a:t>
            </a:r>
          </a:p>
          <a:p>
            <a:endParaRPr lang="en-US" dirty="0"/>
          </a:p>
          <a:p>
            <a:r>
              <a:rPr lang="en-US" dirty="0"/>
              <a:t>In case of e-cars:</a:t>
            </a:r>
            <a:endParaRPr lang="en-GB" dirty="0"/>
          </a:p>
          <a:p>
            <a:r>
              <a:rPr lang="en-US" dirty="0"/>
              <a:t>What is the carbon footprint of grid electricity?</a:t>
            </a:r>
          </a:p>
          <a:p>
            <a:r>
              <a:rPr lang="en-US" dirty="0"/>
              <a:t>What materials? How much lithium, cobalt? </a:t>
            </a:r>
          </a:p>
          <a:p>
            <a:r>
              <a:rPr lang="en-US" dirty="0"/>
              <a:t>What about supply chain? </a:t>
            </a:r>
          </a:p>
          <a:p>
            <a:r>
              <a:rPr lang="en-US" dirty="0"/>
              <a:t>Consumers acceptance of higher price,  limited range?</a:t>
            </a:r>
          </a:p>
          <a:p>
            <a:endParaRPr lang="en-GB" dirty="0"/>
          </a:p>
          <a:p>
            <a:r>
              <a:rPr lang="en-GB" dirty="0"/>
              <a:t>We will use </a:t>
            </a:r>
            <a:r>
              <a:rPr lang="en-US" sz="1400" dirty="0"/>
              <a:t>Tools &amp; Data in </a:t>
            </a:r>
            <a:r>
              <a:rPr lang="en-US" sz="1400" dirty="0" err="1"/>
              <a:t>Granta’s</a:t>
            </a:r>
            <a:r>
              <a:rPr lang="en-US" sz="1400" dirty="0"/>
              <a:t> </a:t>
            </a:r>
            <a:r>
              <a:rPr lang="en-US" sz="1400" dirty="0" err="1"/>
              <a:t>EduPack</a:t>
            </a:r>
            <a:r>
              <a:rPr lang="en-US" sz="1400" dirty="0"/>
              <a:t>:</a:t>
            </a:r>
          </a:p>
          <a:p>
            <a:pPr marL="285750" indent="-285750"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en-US" b="0" dirty="0"/>
              <a:t>Eco Audit with Costing function;</a:t>
            </a:r>
          </a:p>
          <a:p>
            <a:pPr marL="285750" indent="-285750"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en-US" b="0" dirty="0"/>
              <a:t>Social Impact Audit Tool;</a:t>
            </a:r>
          </a:p>
          <a:p>
            <a:pPr marL="285750" indent="-285750"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en-US" b="0" dirty="0"/>
              <a:t>Social, Economic and Legal Data from Nations of the World;</a:t>
            </a:r>
          </a:p>
          <a:p>
            <a:pPr marL="285750" indent="-285750"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en-US" b="0" dirty="0"/>
              <a:t>Database on Materials and Processes with eco data and information on criticality and restricted substances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24DB8-DAED-4706-BD8C-9824880441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9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[slide 8]</a:t>
            </a:r>
          </a:p>
          <a:p>
            <a:endParaRPr lang="en-GB" dirty="0"/>
          </a:p>
          <a:p>
            <a:r>
              <a:rPr lang="en-GB" dirty="0"/>
              <a:t>Batteries for modern electric cars (and many electronic devices) are based on Li-ion technology. </a:t>
            </a:r>
          </a:p>
          <a:p>
            <a:r>
              <a:rPr lang="en-GB" dirty="0"/>
              <a:t>Here are some of the most common ones. Here we can see why this type of battery is so popular.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It has very good overall performance, in particular specific energy; </a:t>
            </a:r>
            <a:r>
              <a:rPr lang="en-GB" b="1" dirty="0">
                <a:solidFill>
                  <a:srgbClr val="FF0000"/>
                </a:solidFill>
              </a:rPr>
              <a:t>Specific energy </a:t>
            </a:r>
            <a:r>
              <a:rPr lang="en-GB" b="1" dirty="0"/>
              <a:t>= stored energy per mass, promotes </a:t>
            </a:r>
            <a:r>
              <a:rPr lang="en-GB" b="1" u="sng" dirty="0"/>
              <a:t>range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r>
              <a:rPr lang="en-GB" dirty="0"/>
              <a:t>The most important one is probably the LiNiMvCoO2. This has just a bit over 1 weight% Lithium and 8-9 weight% Cobalt.</a:t>
            </a:r>
          </a:p>
          <a:p>
            <a:endParaRPr lang="en-GB" dirty="0"/>
          </a:p>
          <a:p>
            <a:r>
              <a:rPr lang="en-GB" dirty="0"/>
              <a:t>This may not seem much, but it translates to around </a:t>
            </a:r>
            <a:r>
              <a:rPr lang="en-GB" b="1" dirty="0"/>
              <a:t>half of all industrial use of both these metals for batteries, globally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0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[slide 9]</a:t>
            </a:r>
          </a:p>
          <a:p>
            <a:endParaRPr lang="en-GB" dirty="0"/>
          </a:p>
          <a:p>
            <a:r>
              <a:rPr lang="en-GB" dirty="0"/>
              <a:t>Li-ion batteries perform better than others, without lead or cadmium</a:t>
            </a:r>
          </a:p>
          <a:p>
            <a:r>
              <a:rPr lang="en-GB" dirty="0"/>
              <a:t>Here you can see a chart, made with </a:t>
            </a:r>
            <a:r>
              <a:rPr lang="en-GB" dirty="0" err="1"/>
              <a:t>Granta’s</a:t>
            </a:r>
            <a:r>
              <a:rPr lang="en-GB" dirty="0"/>
              <a:t> </a:t>
            </a:r>
            <a:r>
              <a:rPr lang="en-GB" dirty="0" err="1"/>
              <a:t>EduPack</a:t>
            </a:r>
            <a:r>
              <a:rPr lang="en-GB" dirty="0"/>
              <a:t>, which shows how different batteries are performing in relation to specific power and specific energy. </a:t>
            </a:r>
          </a:p>
          <a:p>
            <a:r>
              <a:rPr lang="en-GB" dirty="0">
                <a:solidFill>
                  <a:srgbClr val="FF0000"/>
                </a:solidFill>
              </a:rPr>
              <a:t>Where: Specific power </a:t>
            </a:r>
            <a:r>
              <a:rPr lang="en-GB" dirty="0"/>
              <a:t>= power per mass, promotes </a:t>
            </a:r>
            <a:r>
              <a:rPr lang="en-GB" u="sng" dirty="0"/>
              <a:t>acceleration</a:t>
            </a:r>
            <a:r>
              <a:rPr lang="en-GB" u="none" dirty="0"/>
              <a:t> and </a:t>
            </a:r>
            <a:r>
              <a:rPr lang="en-GB" dirty="0">
                <a:solidFill>
                  <a:srgbClr val="FF0000"/>
                </a:solidFill>
              </a:rPr>
              <a:t>Specific energy </a:t>
            </a:r>
            <a:r>
              <a:rPr lang="en-GB" dirty="0"/>
              <a:t>= stored energy per mass, promotes </a:t>
            </a:r>
            <a:r>
              <a:rPr lang="en-GB" u="sng" dirty="0"/>
              <a:t>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4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adesign.com/education/resource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3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4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magda.figuerola\Desktop\granta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4"/>
          <a:stretch/>
        </p:blipFill>
        <p:spPr bwMode="auto">
          <a:xfrm>
            <a:off x="623393" y="6499572"/>
            <a:ext cx="1440161" cy="1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9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5615947" y="6424761"/>
            <a:ext cx="5951893" cy="25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050" b="1" dirty="0">
                <a:solidFill>
                  <a:schemeClr val="bg1">
                    <a:lumMod val="75000"/>
                  </a:schemeClr>
                </a:solidFill>
                <a:latin typeface="+mn-lt"/>
                <a:cs typeface="Arial" charset="0"/>
              </a:rPr>
              <a:t>www.teachingresources.grantadesign.com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476672"/>
            <a:ext cx="12192001" cy="62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567133"/>
            <a:ext cx="618636" cy="44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063552" y="645903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© </a:t>
            </a:r>
            <a:r>
              <a:rPr lang="en-GB" sz="105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Granta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Design, 2016</a:t>
            </a:r>
            <a:endParaRPr lang="en-GB" sz="1400" dirty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36715" y="6266952"/>
            <a:ext cx="12192000" cy="7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40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0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24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9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0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5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4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6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57804-1B0A-7F43-827F-DFED7FED9C8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44AC-5FFF-054E-BE76-33E6794DC4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2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.jpe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jp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emf"/><Relationship Id="rId24" Type="http://schemas.openxmlformats.org/officeDocument/2006/relationships/image" Target="../media/image6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23" Type="http://schemas.openxmlformats.org/officeDocument/2006/relationships/image" Target="../media/image8.jpg"/><Relationship Id="rId10" Type="http://schemas.openxmlformats.org/officeDocument/2006/relationships/image" Target="../media/image36.jpe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Relationship Id="rId14" Type="http://schemas.openxmlformats.org/officeDocument/2006/relationships/image" Target="../media/image40.png"/><Relationship Id="rId2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jpg"/><Relationship Id="rId4" Type="http://schemas.openxmlformats.org/officeDocument/2006/relationships/image" Target="../media/image11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jpg"/><Relationship Id="rId5" Type="http://schemas.openxmlformats.org/officeDocument/2006/relationships/image" Target="../media/image17.png"/><Relationship Id="rId10" Type="http://schemas.openxmlformats.org/officeDocument/2006/relationships/image" Target="../media/image7.jpe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8559" y="2351093"/>
            <a:ext cx="7848600" cy="192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cap="small" dirty="0">
                <a:solidFill>
                  <a:srgbClr val="C00000"/>
                </a:solidFill>
              </a:rPr>
              <a:t>Sustainability Assessment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688559" y="3377013"/>
            <a:ext cx="10430015" cy="194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cap="small" dirty="0">
              <a:latin typeface="Quicksand Regular"/>
              <a:cs typeface="Quicksand Regular"/>
            </a:endParaRPr>
          </a:p>
          <a:p>
            <a:pPr algn="l"/>
            <a:r>
              <a:rPr lang="de-DE" sz="3500" cap="small" dirty="0">
                <a:latin typeface="Quicksand Regular"/>
                <a:cs typeface="Quicksand Regular"/>
              </a:rPr>
              <a:t>Dr Tatiana Vakhitova (</a:t>
            </a:r>
            <a:r>
              <a:rPr lang="de-DE" sz="3500" cap="small" dirty="0" err="1">
                <a:latin typeface="Quicksand Regular"/>
                <a:cs typeface="Quicksand Regular"/>
              </a:rPr>
              <a:t>presenter</a:t>
            </a:r>
            <a:r>
              <a:rPr lang="de-DE" sz="3500" cap="small" dirty="0">
                <a:latin typeface="Quicksand Regular"/>
                <a:cs typeface="Quicksand Regular"/>
              </a:rPr>
              <a:t>) and Prof Mike Ashby</a:t>
            </a:r>
          </a:p>
          <a:p>
            <a:pPr algn="l"/>
            <a:r>
              <a:rPr lang="de-DE" sz="3500" cap="small" dirty="0">
                <a:latin typeface="Quicksand Regular"/>
              </a:rPr>
              <a:t>ANSYS Granta at ANSYS Inc. / University of Cambridge</a:t>
            </a:r>
            <a:endParaRPr lang="de-DE" sz="3500" dirty="0"/>
          </a:p>
        </p:txBody>
      </p:sp>
      <p:pic>
        <p:nvPicPr>
          <p:cNvPr id="6" name="Bild 5" descr="SusCritMat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46" y="1158903"/>
            <a:ext cx="3625367" cy="1612981"/>
          </a:xfrm>
          <a:prstGeom prst="rect">
            <a:avLst/>
          </a:prstGeom>
        </p:spPr>
      </p:pic>
      <p:cxnSp>
        <p:nvCxnSpPr>
          <p:cNvPr id="7" name="Gerade Verbindung 8"/>
          <p:cNvCxnSpPr/>
          <p:nvPr/>
        </p:nvCxnSpPr>
        <p:spPr>
          <a:xfrm>
            <a:off x="688559" y="3751056"/>
            <a:ext cx="10973354" cy="66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 9" descr="Screen Shot 2017-11-02 at 12.44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6726C19-C0D5-41F9-9324-6A5422C8A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B4E7567E-AF99-4ABE-9A21-30A876FE3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38F217C-CDF4-467C-B284-24DE6AA3E3D2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165536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9" descr="Screen Shot 2017-11-02 at 12.44.16.png">
            <a:extLst>
              <a:ext uri="{FF2B5EF4-FFF2-40B4-BE49-F238E27FC236}">
                <a16:creationId xmlns:a16="http://schemas.microsoft.com/office/drawing/2014/main" id="{553DA19E-6956-4C9D-8823-26FD58A00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pic>
        <p:nvPicPr>
          <p:cNvPr id="7" name="Bild 9" descr="Screen Shot 2017-11-02 at 12.44.16.png">
            <a:extLst>
              <a:ext uri="{FF2B5EF4-FFF2-40B4-BE49-F238E27FC236}">
                <a16:creationId xmlns:a16="http://schemas.microsoft.com/office/drawing/2014/main" id="{F80D4E36-32E5-4205-8DC0-E77129DB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633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3E0DE46-074F-4786-A166-45E253EB4F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44450"/>
            <a:ext cx="9144000" cy="5588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5pPr>
            <a:lvl6pPr marL="422026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6pPr>
            <a:lvl7pPr marL="844052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7pPr>
            <a:lvl8pPr marL="1266079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8pPr>
            <a:lvl9pPr marL="1688104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4400" b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56915-05E2-45F9-8502-FCABDA2DF23D}"/>
              </a:ext>
            </a:extLst>
          </p:cNvPr>
          <p:cNvSpPr/>
          <p:nvPr/>
        </p:nvSpPr>
        <p:spPr>
          <a:xfrm>
            <a:off x="2178402" y="905934"/>
            <a:ext cx="8652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Another important consideration is battery space: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Energy density </a:t>
            </a:r>
            <a:r>
              <a:rPr lang="en-GB" sz="2400" dirty="0"/>
              <a:t>= stored energy per volume, aids </a:t>
            </a:r>
            <a:r>
              <a:rPr lang="en-GB" sz="2400" u="sng" dirty="0"/>
              <a:t>design</a:t>
            </a:r>
            <a:r>
              <a:rPr lang="en-GB" sz="2400" dirty="0"/>
              <a:t> and </a:t>
            </a:r>
            <a:r>
              <a:rPr lang="en-GB" sz="2400" u="sng" dirty="0"/>
              <a:t>comfort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F4D03-C5D0-4133-A3FA-1571E959A51F}"/>
              </a:ext>
            </a:extLst>
          </p:cNvPr>
          <p:cNvSpPr/>
          <p:nvPr/>
        </p:nvSpPr>
        <p:spPr>
          <a:xfrm>
            <a:off x="1405392" y="5411684"/>
            <a:ext cx="96638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Lithium is the best but, it’s on the US list of </a:t>
            </a:r>
            <a:r>
              <a:rPr lang="en-GB" sz="2400" dirty="0">
                <a:solidFill>
                  <a:srgbClr val="FF0000"/>
                </a:solidFill>
              </a:rPr>
              <a:t>critical elements </a:t>
            </a:r>
            <a:r>
              <a:rPr lang="en-GB" sz="2400" dirty="0"/>
              <a:t>and Lithium</a:t>
            </a:r>
          </a:p>
          <a:p>
            <a:r>
              <a:rPr lang="en-GB" sz="2400" dirty="0"/>
              <a:t>batteries usually contain Cobalt, which is a </a:t>
            </a:r>
            <a:r>
              <a:rPr lang="en-GB" sz="2400" dirty="0">
                <a:solidFill>
                  <a:srgbClr val="FF0000"/>
                </a:solidFill>
              </a:rPr>
              <a:t>conflict mineral (critical EU &amp; US)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9D2F9-5EE1-46C3-9604-8C0EAB4B8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600" y="1736931"/>
            <a:ext cx="5496932" cy="3768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00F19-B276-40BB-AAFB-BEF2359A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6570"/>
            <a:ext cx="10515600" cy="477779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Battery performance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970B847-1BC6-4482-981E-4AD097FC2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94576817-A2DC-4E3E-BD76-A7F710B82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01A3973-69BA-4F6D-8606-2D28065DC94E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212801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Screen Shot 2017-11-02 at 12.44.16.png">
            <a:extLst>
              <a:ext uri="{FF2B5EF4-FFF2-40B4-BE49-F238E27FC236}">
                <a16:creationId xmlns:a16="http://schemas.microsoft.com/office/drawing/2014/main" id="{D6AC248E-A3A7-43AB-8AE4-9B0AEC3EF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pic>
        <p:nvPicPr>
          <p:cNvPr id="42" name="Content Placeholder 41">
            <a:extLst>
              <a:ext uri="{FF2B5EF4-FFF2-40B4-BE49-F238E27FC236}">
                <a16:creationId xmlns:a16="http://schemas.microsoft.com/office/drawing/2014/main" id="{2DDCC4E8-622B-45CD-9CED-B37AC6219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74445" y="1096019"/>
            <a:ext cx="5643109" cy="51263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D0CA851-5003-417F-89B3-194CC23BA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45" y="1096018"/>
            <a:ext cx="5643109" cy="5126361"/>
          </a:xfrm>
          <a:prstGeom prst="rect">
            <a:avLst/>
          </a:prstGeom>
        </p:spPr>
      </p:pic>
      <p:pic>
        <p:nvPicPr>
          <p:cNvPr id="8" name="Bild 9" descr="Screen Shot 2017-11-02 at 12.4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49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29"/>
            <a:ext cx="10515600" cy="958197"/>
          </a:xfrm>
        </p:spPr>
        <p:txBody>
          <a:bodyPr>
            <a:normAutofit/>
          </a:bodyPr>
          <a:lstStyle/>
          <a:p>
            <a:r>
              <a:rPr lang="en-US" dirty="0" err="1"/>
              <a:t>ZOOMing</a:t>
            </a:r>
            <a:r>
              <a:rPr lang="en-US" dirty="0"/>
              <a:t> in on Cobalt …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4F18943-A867-4E74-9A67-A6BC3A0AE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6745F6E-391F-451E-A674-F6E55E40C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7149F1C-CB5B-4C8E-B9AE-B6F410EFDC9E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7816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 9" descr="Screen Shot 2017-11-02 at 12.44.16.png">
            <a:extLst>
              <a:ext uri="{FF2B5EF4-FFF2-40B4-BE49-F238E27FC236}">
                <a16:creationId xmlns:a16="http://schemas.microsoft.com/office/drawing/2014/main" id="{DDA36A51-DDE0-4662-BB3C-1D1805545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48E6-D421-495B-91A8-6119FD2A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82" y="1708871"/>
            <a:ext cx="921434" cy="9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>
            <a:grpSpLocks noChangeAspect="1"/>
          </p:cNvGrpSpPr>
          <p:nvPr/>
        </p:nvGrpSpPr>
        <p:grpSpPr>
          <a:xfrm flipH="1">
            <a:off x="3142861" y="1289062"/>
            <a:ext cx="5316923" cy="1362702"/>
            <a:chOff x="932473" y="1492114"/>
            <a:chExt cx="7239152" cy="1855360"/>
          </a:xfrm>
        </p:grpSpPr>
        <p:grpSp>
          <p:nvGrpSpPr>
            <p:cNvPr id="43" name="Group 42"/>
            <p:cNvGrpSpPr/>
            <p:nvPr/>
          </p:nvGrpSpPr>
          <p:grpSpPr>
            <a:xfrm>
              <a:off x="2106295" y="2099699"/>
              <a:ext cx="4875403" cy="1247775"/>
              <a:chOff x="2106295" y="2415019"/>
              <a:chExt cx="4875403" cy="124777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106295" y="2415019"/>
                <a:ext cx="4875403" cy="1247775"/>
                <a:chOff x="2106295" y="2415019"/>
                <a:chExt cx="4875403" cy="1247775"/>
              </a:xfrm>
            </p:grpSpPr>
            <p:pic>
              <p:nvPicPr>
                <p:cNvPr id="59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0109" y="2415019"/>
                  <a:ext cx="1247775" cy="1247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6295" y="2415019"/>
                  <a:ext cx="1247775" cy="1247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33923" y="2415019"/>
                  <a:ext cx="1247775" cy="1247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6" name="TextBox 55"/>
              <p:cNvSpPr txBox="1"/>
              <p:nvPr/>
            </p:nvSpPr>
            <p:spPr>
              <a:xfrm>
                <a:off x="6154028" y="2614795"/>
                <a:ext cx="550437" cy="899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92" dirty="0"/>
                  <a:t>?</a:t>
                </a:r>
                <a:endParaRPr lang="en-US" sz="3692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483673" y="2601054"/>
                <a:ext cx="550437" cy="899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92" dirty="0"/>
                  <a:t>?</a:t>
                </a:r>
                <a:endParaRPr lang="en-US" sz="3692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310166" y="2601054"/>
                <a:ext cx="550437" cy="899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92" dirty="0"/>
                  <a:t>?</a:t>
                </a:r>
                <a:endParaRPr lang="en-US" sz="3692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932473" y="1492114"/>
              <a:ext cx="7239152" cy="472789"/>
              <a:chOff x="932473" y="1807434"/>
              <a:chExt cx="7239152" cy="472789"/>
            </a:xfrm>
          </p:grpSpPr>
          <p:sp>
            <p:nvSpPr>
              <p:cNvPr id="45" name="Curved Up Arrow 44"/>
              <p:cNvSpPr/>
              <p:nvPr/>
            </p:nvSpPr>
            <p:spPr bwMode="auto">
              <a:xfrm rot="10800000">
                <a:off x="6511159" y="1807434"/>
                <a:ext cx="1660466" cy="472788"/>
              </a:xfrm>
              <a:prstGeom prst="curvedUpArrow">
                <a:avLst>
                  <a:gd name="adj1" fmla="val 45723"/>
                  <a:gd name="adj2" fmla="val 76526"/>
                  <a:gd name="adj3" fmla="val 25000"/>
                </a:avLst>
              </a:prstGeom>
              <a:solidFill>
                <a:srgbClr val="EB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292" dirty="0"/>
              </a:p>
            </p:txBody>
          </p:sp>
          <p:sp>
            <p:nvSpPr>
              <p:cNvPr id="46" name="Curved Up Arrow 45"/>
              <p:cNvSpPr/>
              <p:nvPr/>
            </p:nvSpPr>
            <p:spPr bwMode="auto">
              <a:xfrm rot="10800000">
                <a:off x="4651597" y="1807435"/>
                <a:ext cx="1660466" cy="472788"/>
              </a:xfrm>
              <a:prstGeom prst="curvedUpArrow">
                <a:avLst>
                  <a:gd name="adj1" fmla="val 45723"/>
                  <a:gd name="adj2" fmla="val 76526"/>
                  <a:gd name="adj3" fmla="val 25000"/>
                </a:avLst>
              </a:prstGeom>
              <a:solidFill>
                <a:srgbClr val="EB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292" dirty="0"/>
              </a:p>
            </p:txBody>
          </p:sp>
          <p:sp>
            <p:nvSpPr>
              <p:cNvPr id="47" name="Curved Up Arrow 46"/>
              <p:cNvSpPr/>
              <p:nvPr/>
            </p:nvSpPr>
            <p:spPr bwMode="auto">
              <a:xfrm rot="10800000">
                <a:off x="2792035" y="1807434"/>
                <a:ext cx="1660466" cy="472788"/>
              </a:xfrm>
              <a:prstGeom prst="curvedUpArrow">
                <a:avLst>
                  <a:gd name="adj1" fmla="val 45723"/>
                  <a:gd name="adj2" fmla="val 76526"/>
                  <a:gd name="adj3" fmla="val 25000"/>
                </a:avLst>
              </a:prstGeom>
              <a:solidFill>
                <a:srgbClr val="EB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292" dirty="0"/>
              </a:p>
            </p:txBody>
          </p:sp>
          <p:sp>
            <p:nvSpPr>
              <p:cNvPr id="54" name="Curved Up Arrow 53"/>
              <p:cNvSpPr/>
              <p:nvPr/>
            </p:nvSpPr>
            <p:spPr bwMode="auto">
              <a:xfrm rot="10800000">
                <a:off x="932473" y="1807434"/>
                <a:ext cx="1660466" cy="472788"/>
              </a:xfrm>
              <a:prstGeom prst="curvedUpArrow">
                <a:avLst>
                  <a:gd name="adj1" fmla="val 45723"/>
                  <a:gd name="adj2" fmla="val 76526"/>
                  <a:gd name="adj3" fmla="val 25000"/>
                </a:avLst>
              </a:prstGeom>
              <a:solidFill>
                <a:srgbClr val="EB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292" dirty="0"/>
              </a:p>
            </p:txBody>
          </p:sp>
        </p:grpSp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23" y="1708872"/>
            <a:ext cx="956603" cy="95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76" y="1727706"/>
            <a:ext cx="921434" cy="9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18" y="1789317"/>
            <a:ext cx="94166" cy="10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67" y="1732588"/>
            <a:ext cx="1008918" cy="108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48136" y="1721163"/>
            <a:ext cx="963692" cy="1586378"/>
            <a:chOff x="5170150" y="1578842"/>
            <a:chExt cx="1044000" cy="171857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63" name="Group 62"/>
            <p:cNvGrpSpPr/>
            <p:nvPr/>
          </p:nvGrpSpPr>
          <p:grpSpPr>
            <a:xfrm>
              <a:off x="5170150" y="1578842"/>
              <a:ext cx="1044000" cy="1044000"/>
              <a:chOff x="2512791" y="1556784"/>
              <a:chExt cx="1044000" cy="1044000"/>
            </a:xfrm>
            <a:grpFill/>
          </p:grpSpPr>
          <p:sp>
            <p:nvSpPr>
              <p:cNvPr id="64" name="Oval 63"/>
              <p:cNvSpPr>
                <a:spLocks noChangeAspect="1"/>
              </p:cNvSpPr>
              <p:nvPr/>
            </p:nvSpPr>
            <p:spPr bwMode="auto">
              <a:xfrm>
                <a:off x="2512791" y="1556784"/>
                <a:ext cx="1044000" cy="1044000"/>
              </a:xfrm>
              <a:prstGeom prst="ellipse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GB" sz="1292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flipH="1">
                <a:off x="2788883" y="1659738"/>
                <a:ext cx="484855" cy="83870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4431" dirty="0"/>
                  <a:t>?</a:t>
                </a:r>
                <a:endParaRPr lang="en-US" sz="4431" dirty="0"/>
              </a:p>
            </p:txBody>
          </p:sp>
        </p:grpSp>
        <p:sp>
          <p:nvSpPr>
            <p:cNvPr id="71" name="Up Arrow 70"/>
            <p:cNvSpPr/>
            <p:nvPr/>
          </p:nvSpPr>
          <p:spPr bwMode="auto">
            <a:xfrm>
              <a:off x="5469252" y="2803906"/>
              <a:ext cx="429673" cy="493512"/>
            </a:xfrm>
            <a:prstGeom prst="upArrow">
              <a:avLst/>
            </a:prstGeom>
            <a:grpFill/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292" dirty="0"/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934B9B3F-1997-4708-96C6-81261D64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00" y="3472472"/>
            <a:ext cx="2525538" cy="232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 9" descr="Screen Shot 2017-11-02 at 12.44.16.png">
            <a:extLst>
              <a:ext uri="{FF2B5EF4-FFF2-40B4-BE49-F238E27FC236}">
                <a16:creationId xmlns:a16="http://schemas.microsoft.com/office/drawing/2014/main" id="{E2384934-52C6-40C1-ABB1-44BDEA91D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667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3CB3BA-D925-45E5-8954-22BB448D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" y="35702"/>
            <a:ext cx="10515600" cy="910724"/>
          </a:xfrm>
        </p:spPr>
        <p:txBody>
          <a:bodyPr>
            <a:normAutofit/>
          </a:bodyPr>
          <a:lstStyle/>
          <a:p>
            <a:r>
              <a:rPr lang="en-US" dirty="0"/>
              <a:t>Forming a Judgement</a:t>
            </a:r>
            <a:endParaRPr lang="en-GB" dirty="0"/>
          </a:p>
        </p:txBody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id="{6304E51E-14BD-4DDC-91E8-C18FCDED8B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E4A73ACC-0B06-4EEC-87D0-58F3FDB26B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7FCE1AA8-F64A-4BB5-A141-BDCBC5D827D8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23454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9" descr="Screen Shot 2017-11-02 at 12.44.16.png">
            <a:extLst>
              <a:ext uri="{FF2B5EF4-FFF2-40B4-BE49-F238E27FC236}">
                <a16:creationId xmlns:a16="http://schemas.microsoft.com/office/drawing/2014/main" id="{900F7EF8-6FAA-4A25-90B4-598F39F60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45" y="1948081"/>
            <a:ext cx="2353491" cy="2148840"/>
          </a:xfrm>
          <a:prstGeom prst="rect">
            <a:avLst/>
          </a:prstGeom>
        </p:spPr>
      </p:pic>
      <p:sp>
        <p:nvSpPr>
          <p:cNvPr id="10" name="Line 52"/>
          <p:cNvSpPr>
            <a:spLocks noChangeShapeType="1"/>
          </p:cNvSpPr>
          <p:nvPr/>
        </p:nvSpPr>
        <p:spPr bwMode="auto">
          <a:xfrm flipV="1">
            <a:off x="4241197" y="1934589"/>
            <a:ext cx="52387" cy="269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Callout 2 13"/>
          <p:cNvSpPr/>
          <p:nvPr/>
        </p:nvSpPr>
        <p:spPr bwMode="auto">
          <a:xfrm flipH="1">
            <a:off x="1251478" y="3491697"/>
            <a:ext cx="3388040" cy="2491998"/>
          </a:xfrm>
          <a:prstGeom prst="borderCallout2">
            <a:avLst>
              <a:gd name="adj1" fmla="val 46990"/>
              <a:gd name="adj2" fmla="val -985"/>
              <a:gd name="adj3" fmla="val 46427"/>
              <a:gd name="adj4" fmla="val -11999"/>
              <a:gd name="adj5" fmla="val 11743"/>
              <a:gd name="adj6" fmla="val -15380"/>
            </a:avLst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rtlCol="0" anchor="ctr">
            <a:noAutofit/>
          </a:bodyPr>
          <a:lstStyle/>
          <a:p>
            <a:pPr algn="ctr" defTabSz="457200" fontAlgn="ctr">
              <a:spcBef>
                <a:spcPts val="3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Manufactured capital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defTabSz="457200" fontAlgn="ctr">
              <a:spcBef>
                <a:spcPts val="3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 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Supply chain for Li  &amp; Co in doubt</a:t>
            </a:r>
          </a:p>
          <a:p>
            <a:pPr marL="285750" indent="-285750" defTabSz="457200" fontAlgn="ctr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Expanded production</a:t>
            </a:r>
          </a:p>
          <a:p>
            <a:pPr marL="285750" indent="-285750" defTabSz="457200" fontAlgn="ctr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Social investments opportunities</a:t>
            </a:r>
          </a:p>
        </p:txBody>
      </p:sp>
      <p:sp>
        <p:nvSpPr>
          <p:cNvPr id="15" name="Line Callout 2 14"/>
          <p:cNvSpPr/>
          <p:nvPr/>
        </p:nvSpPr>
        <p:spPr bwMode="auto">
          <a:xfrm>
            <a:off x="8086392" y="2353602"/>
            <a:ext cx="3388040" cy="2383715"/>
          </a:xfrm>
          <a:prstGeom prst="borderCallout2">
            <a:avLst>
              <a:gd name="adj1" fmla="val 37585"/>
              <a:gd name="adj2" fmla="val -754"/>
              <a:gd name="adj3" fmla="val 47901"/>
              <a:gd name="adj4" fmla="val -13398"/>
              <a:gd name="adj5" fmla="val 50310"/>
              <a:gd name="adj6" fmla="val -25118"/>
            </a:avLst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rtlCol="0" anchor="ctr">
            <a:noAutofit/>
          </a:bodyPr>
          <a:lstStyle/>
          <a:p>
            <a:pPr algn="ctr" defTabSz="457200" fontAlgn="ctr">
              <a:spcBef>
                <a:spcPts val="3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Human and Social capital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defTabSz="457200" fontAlgn="ctr">
              <a:spcBef>
                <a:spcPts val="3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 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Range anxiety not met</a:t>
            </a:r>
          </a:p>
          <a:p>
            <a:pPr marL="285750" indent="-285750" defTabSz="457200" fontAlgn="ctr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Battery development</a:t>
            </a:r>
          </a:p>
          <a:p>
            <a:pPr marL="285750" indent="-285750" defTabSz="457200" fontAlgn="ctr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n-GB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Line Callout 2 15"/>
          <p:cNvSpPr/>
          <p:nvPr/>
        </p:nvSpPr>
        <p:spPr bwMode="auto">
          <a:xfrm flipH="1">
            <a:off x="1251478" y="1259735"/>
            <a:ext cx="3580454" cy="1688001"/>
          </a:xfrm>
          <a:prstGeom prst="borderCallout2">
            <a:avLst>
              <a:gd name="adj1" fmla="val 50429"/>
              <a:gd name="adj2" fmla="val -2247"/>
              <a:gd name="adj3" fmla="val 50429"/>
              <a:gd name="adj4" fmla="val -13866"/>
              <a:gd name="adj5" fmla="val 71608"/>
              <a:gd name="adj6" fmla="val -20553"/>
            </a:avLst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rtlCol="0" anchor="ctr">
            <a:noAutofit/>
          </a:bodyPr>
          <a:lstStyle/>
          <a:p>
            <a:pPr algn="ctr" defTabSz="457200" fontAlgn="ctr">
              <a:spcBef>
                <a:spcPts val="300"/>
              </a:spcBef>
              <a:defRPr/>
            </a:pPr>
            <a:r>
              <a:rPr lang="en-GB" sz="2400" b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Natural capital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defTabSz="457200" fontAlgn="ctr">
              <a:spcBef>
                <a:spcPts val="3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 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Objective not achieved</a:t>
            </a:r>
          </a:p>
          <a:p>
            <a:pPr defTabSz="457200" fontAlgn="ctr">
              <a:spcBef>
                <a:spcPts val="300"/>
              </a:spcBef>
              <a:defRPr/>
            </a:pPr>
            <a:r>
              <a:rPr lang="en-US" sz="2400" dirty="0">
                <a:solidFill>
                  <a:srgbClr val="008000"/>
                </a:solidFill>
                <a:latin typeface="Calibri" panose="020F0502020204030204" pitchFamily="34" charset="0"/>
                <a:sym typeface="Wingdings"/>
              </a:rPr>
              <a:t> 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Possible if grid decarbonized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6BC8D-E648-43C8-803D-70EE8918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508"/>
            <a:ext cx="10515600" cy="601274"/>
          </a:xfrm>
        </p:spPr>
        <p:txBody>
          <a:bodyPr>
            <a:noAutofit/>
          </a:bodyPr>
          <a:lstStyle/>
          <a:p>
            <a:r>
              <a:rPr lang="en-US" dirty="0"/>
              <a:t>Impact on the Three Capitals </a:t>
            </a:r>
            <a:endParaRPr lang="en-GB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1849C7F-9E8E-4F68-9E0C-A9AF99132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EAA8A49E-62A1-4646-8C26-6A304642B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6B3BE7E-2FCD-4AE7-8124-B04F66C141D1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6792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Bild 9" descr="Screen Shot 2017-11-02 at 12.44.16.png">
            <a:extLst>
              <a:ext uri="{FF2B5EF4-FFF2-40B4-BE49-F238E27FC236}">
                <a16:creationId xmlns:a16="http://schemas.microsoft.com/office/drawing/2014/main" id="{69BE2125-3AC3-442F-85DF-5173FBC4C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sp>
        <p:nvSpPr>
          <p:cNvPr id="665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8474"/>
            <a:ext cx="8497277" cy="4865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GB" dirty="0"/>
              <a:t>Reflection: the bigger picture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18" y="1789317"/>
            <a:ext cx="94166" cy="10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69622" y="1289063"/>
            <a:ext cx="6248895" cy="1531573"/>
            <a:chOff x="860090" y="1110734"/>
            <a:chExt cx="6769636" cy="1659204"/>
          </a:xfrm>
        </p:grpSpPr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 flipH="1">
              <a:off x="1372765" y="1110734"/>
              <a:ext cx="5760000" cy="1476260"/>
              <a:chOff x="932473" y="1492114"/>
              <a:chExt cx="7239152" cy="185536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106295" y="2099699"/>
                <a:ext cx="4875403" cy="1247775"/>
                <a:chOff x="2106295" y="2415019"/>
                <a:chExt cx="4875403" cy="1247775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2106295" y="2415019"/>
                  <a:ext cx="4875403" cy="1247775"/>
                  <a:chOff x="2106295" y="2415019"/>
                  <a:chExt cx="4875403" cy="1247775"/>
                </a:xfrm>
              </p:grpSpPr>
              <p:pic>
                <p:nvPicPr>
                  <p:cNvPr id="4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20109" y="2415019"/>
                    <a:ext cx="1247775" cy="1247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06295" y="2415019"/>
                    <a:ext cx="1247775" cy="1247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3923" y="2415019"/>
                    <a:ext cx="1247775" cy="1247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6154028" y="2614795"/>
                  <a:ext cx="550437" cy="899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92" dirty="0"/>
                    <a:t>?</a:t>
                  </a:r>
                  <a:endParaRPr lang="en-US" sz="3692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483673" y="2601054"/>
                  <a:ext cx="550437" cy="899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92" dirty="0"/>
                    <a:t>?</a:t>
                  </a:r>
                  <a:endParaRPr lang="en-US" sz="3692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310166" y="2601054"/>
                  <a:ext cx="550437" cy="899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92" dirty="0"/>
                    <a:t>?</a:t>
                  </a:r>
                  <a:endParaRPr lang="en-US" sz="3692" dirty="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932473" y="1492114"/>
                <a:ext cx="7239152" cy="472789"/>
                <a:chOff x="932473" y="1807434"/>
                <a:chExt cx="7239152" cy="472789"/>
              </a:xfrm>
            </p:grpSpPr>
            <p:sp>
              <p:nvSpPr>
                <p:cNvPr id="41" name="Curved Up Arrow 40"/>
                <p:cNvSpPr/>
                <p:nvPr/>
              </p:nvSpPr>
              <p:spPr bwMode="auto">
                <a:xfrm rot="10800000">
                  <a:off x="6511159" y="1807434"/>
                  <a:ext cx="1660466" cy="472788"/>
                </a:xfrm>
                <a:prstGeom prst="curvedUpArrow">
                  <a:avLst>
                    <a:gd name="adj1" fmla="val 45723"/>
                    <a:gd name="adj2" fmla="val 76526"/>
                    <a:gd name="adj3" fmla="val 25000"/>
                  </a:avLst>
                </a:prstGeom>
                <a:solidFill>
                  <a:srgbClr val="EB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ct val="1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sz="1292" dirty="0"/>
                </a:p>
              </p:txBody>
            </p:sp>
            <p:sp>
              <p:nvSpPr>
                <p:cNvPr id="42" name="Curved Up Arrow 41"/>
                <p:cNvSpPr/>
                <p:nvPr/>
              </p:nvSpPr>
              <p:spPr bwMode="auto">
                <a:xfrm rot="10800000">
                  <a:off x="4651597" y="1807435"/>
                  <a:ext cx="1660466" cy="472788"/>
                </a:xfrm>
                <a:prstGeom prst="curvedUpArrow">
                  <a:avLst>
                    <a:gd name="adj1" fmla="val 45723"/>
                    <a:gd name="adj2" fmla="val 76526"/>
                    <a:gd name="adj3" fmla="val 25000"/>
                  </a:avLst>
                </a:prstGeom>
                <a:solidFill>
                  <a:srgbClr val="EB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ct val="1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sz="1292" dirty="0"/>
                </a:p>
              </p:txBody>
            </p:sp>
            <p:sp>
              <p:nvSpPr>
                <p:cNvPr id="43" name="Curved Up Arrow 42"/>
                <p:cNvSpPr/>
                <p:nvPr/>
              </p:nvSpPr>
              <p:spPr bwMode="auto">
                <a:xfrm rot="10800000">
                  <a:off x="2792035" y="1807434"/>
                  <a:ext cx="1660466" cy="472788"/>
                </a:xfrm>
                <a:prstGeom prst="curvedUpArrow">
                  <a:avLst>
                    <a:gd name="adj1" fmla="val 45723"/>
                    <a:gd name="adj2" fmla="val 76526"/>
                    <a:gd name="adj3" fmla="val 25000"/>
                  </a:avLst>
                </a:prstGeom>
                <a:solidFill>
                  <a:srgbClr val="EB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ct val="1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sz="1292" dirty="0"/>
                </a:p>
              </p:txBody>
            </p:sp>
            <p:sp>
              <p:nvSpPr>
                <p:cNvPr id="44" name="Curved Up Arrow 43"/>
                <p:cNvSpPr/>
                <p:nvPr/>
              </p:nvSpPr>
              <p:spPr bwMode="auto">
                <a:xfrm rot="10800000">
                  <a:off x="932473" y="1807434"/>
                  <a:ext cx="1660466" cy="472788"/>
                </a:xfrm>
                <a:prstGeom prst="curvedUpArrow">
                  <a:avLst>
                    <a:gd name="adj1" fmla="val 45723"/>
                    <a:gd name="adj2" fmla="val 76526"/>
                    <a:gd name="adj3" fmla="val 25000"/>
                  </a:avLst>
                </a:prstGeom>
                <a:solidFill>
                  <a:srgbClr val="EB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spcBef>
                      <a:spcPct val="1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sz="1292" dirty="0"/>
                </a:p>
              </p:txBody>
            </p:sp>
          </p:grpSp>
        </p:grp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090" y="1565527"/>
              <a:ext cx="1036320" cy="103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032" y="1585932"/>
              <a:ext cx="998220" cy="99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415" y="1591219"/>
              <a:ext cx="1092994" cy="117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586" y="1591219"/>
              <a:ext cx="997200" cy="9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506" y="1565527"/>
              <a:ext cx="998220" cy="99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687897" y="1708872"/>
            <a:ext cx="6582160" cy="4189772"/>
            <a:chOff x="2090809" y="1565527"/>
            <a:chExt cx="5565053" cy="4538921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177" y="1565527"/>
              <a:ext cx="808784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2090809" y="2748882"/>
              <a:ext cx="5565053" cy="3355566"/>
              <a:chOff x="-878491" y="2723218"/>
              <a:chExt cx="5565053" cy="303554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-878491" y="3606474"/>
                <a:ext cx="5565053" cy="215229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07387" indent="-247657">
                  <a:spcBef>
                    <a:spcPts val="554"/>
                  </a:spcBef>
                  <a:spcAft>
                    <a:spcPts val="369"/>
                  </a:spcAft>
                  <a:buClr>
                    <a:srgbClr val="666633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dirty="0"/>
                  <a:t>What lay behind the proposal?</a:t>
                </a:r>
              </a:p>
              <a:p>
                <a:pPr marL="407387" indent="-247657">
                  <a:spcBef>
                    <a:spcPts val="554"/>
                  </a:spcBef>
                  <a:spcAft>
                    <a:spcPts val="369"/>
                  </a:spcAft>
                  <a:buClr>
                    <a:srgbClr val="666633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dirty="0"/>
                  <a:t>What are its strengths and weaknesses?</a:t>
                </a:r>
              </a:p>
              <a:p>
                <a:pPr marL="407387" indent="-247657">
                  <a:spcBef>
                    <a:spcPts val="554"/>
                  </a:spcBef>
                  <a:spcAft>
                    <a:spcPts val="369"/>
                  </a:spcAft>
                  <a:buClr>
                    <a:srgbClr val="666633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dirty="0"/>
                  <a:t>Long-term vs. short-term gain?</a:t>
                </a:r>
              </a:p>
              <a:p>
                <a:pPr marL="407387" indent="-247657">
                  <a:spcBef>
                    <a:spcPts val="554"/>
                  </a:spcBef>
                  <a:spcAft>
                    <a:spcPts val="369"/>
                  </a:spcAft>
                  <a:buClr>
                    <a:srgbClr val="666633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dirty="0"/>
                  <a:t>Could the objective be achieved in other ways?</a:t>
                </a:r>
                <a:endParaRPr lang="en-GB" sz="2400" i="1" dirty="0"/>
              </a:p>
              <a:p>
                <a:pPr marL="407387" indent="-247657">
                  <a:spcBef>
                    <a:spcPts val="554"/>
                  </a:spcBef>
                  <a:spcAft>
                    <a:spcPts val="369"/>
                  </a:spcAft>
                  <a:buClr>
                    <a:srgbClr val="666633"/>
                  </a:buClr>
                  <a:buSzPct val="110000"/>
                  <a:buFont typeface="Arial" panose="020B0604020202020204" pitchFamily="34" charset="0"/>
                  <a:buChar char="•"/>
                </a:pPr>
                <a:endParaRPr lang="en-GB" sz="738" dirty="0"/>
              </a:p>
            </p:txBody>
          </p:sp>
          <p:sp>
            <p:nvSpPr>
              <p:cNvPr id="62" name="Up Arrow 61"/>
              <p:cNvSpPr/>
              <p:nvPr/>
            </p:nvSpPr>
            <p:spPr bwMode="auto">
              <a:xfrm>
                <a:off x="3825288" y="2723218"/>
                <a:ext cx="358942" cy="493512"/>
              </a:xfrm>
              <a:prstGeom prst="upArrow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292" dirty="0"/>
              </a:p>
            </p:txBody>
          </p:sp>
        </p:grpSp>
      </p:grpSp>
      <p:pic>
        <p:nvPicPr>
          <p:cNvPr id="30" name="Picture 9">
            <a:extLst>
              <a:ext uri="{FF2B5EF4-FFF2-40B4-BE49-F238E27FC236}">
                <a16:creationId xmlns:a16="http://schemas.microsoft.com/office/drawing/2014/main" id="{0387D80B-2797-4331-B782-121B633C46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057F60F9-0B0A-432D-96B6-F0CF05BBC1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D5693C69-BB60-4815-9D54-04A5C0018B24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8690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8559" y="2158892"/>
            <a:ext cx="7848600" cy="192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cap="small" dirty="0">
                <a:solidFill>
                  <a:srgbClr val="C00000"/>
                </a:solidFill>
              </a:rPr>
              <a:t>Sustainability Assessment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633006" y="2988716"/>
            <a:ext cx="10430015" cy="1942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500" cap="small" dirty="0">
              <a:latin typeface="Quicksand Regular"/>
              <a:cs typeface="Quicksand Regular"/>
            </a:endParaRPr>
          </a:p>
          <a:p>
            <a:pPr algn="l"/>
            <a:r>
              <a:rPr lang="de-DE" sz="3500" cap="small" dirty="0">
                <a:latin typeface="Quicksand Regular"/>
                <a:cs typeface="Quicksand Regular"/>
              </a:rPr>
              <a:t>Dr Tatiana </a:t>
            </a:r>
            <a:r>
              <a:rPr lang="de-DE" sz="3500" cap="small" dirty="0" err="1">
                <a:latin typeface="Quicksand Regular"/>
                <a:cs typeface="Quicksand Regular"/>
              </a:rPr>
              <a:t>Vakhitova</a:t>
            </a:r>
            <a:endParaRPr lang="de-DE" sz="3500" cap="small" dirty="0">
              <a:latin typeface="Quicksand Regular"/>
              <a:cs typeface="Quicksand Regular"/>
            </a:endParaRPr>
          </a:p>
          <a:p>
            <a:pPr algn="l"/>
            <a:r>
              <a:rPr lang="de-DE" sz="3500" cap="small" dirty="0">
                <a:solidFill>
                  <a:schemeClr val="bg1">
                    <a:lumMod val="50000"/>
                  </a:schemeClr>
                </a:solidFill>
                <a:latin typeface="Quicksand Regular"/>
                <a:cs typeface="Quicksand Regular"/>
              </a:rPr>
              <a:t>Contact Details: Tatiana.vakhitova@ansys.com</a:t>
            </a:r>
            <a:endParaRPr lang="de-DE" sz="3500" cap="small" dirty="0">
              <a:latin typeface="Quicksand Regular"/>
              <a:cs typeface="Quicksand Regular"/>
            </a:endParaRPr>
          </a:p>
          <a:p>
            <a:pPr algn="l"/>
            <a:r>
              <a:rPr lang="de-DE" sz="3500" cap="small" dirty="0">
                <a:latin typeface="Quicksand Regular"/>
              </a:rPr>
              <a:t>ANSYS Granta at ANSYS Inc. </a:t>
            </a:r>
            <a:endParaRPr lang="de-DE" sz="3500" dirty="0"/>
          </a:p>
        </p:txBody>
      </p:sp>
      <p:pic>
        <p:nvPicPr>
          <p:cNvPr id="6" name="Bild 5" descr="SusCritMat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46" y="1158903"/>
            <a:ext cx="3625367" cy="1612981"/>
          </a:xfrm>
          <a:prstGeom prst="rect">
            <a:avLst/>
          </a:prstGeom>
        </p:spPr>
      </p:pic>
      <p:cxnSp>
        <p:nvCxnSpPr>
          <p:cNvPr id="7" name="Gerade Verbindung 8"/>
          <p:cNvCxnSpPr/>
          <p:nvPr/>
        </p:nvCxnSpPr>
        <p:spPr>
          <a:xfrm>
            <a:off x="688559" y="3511082"/>
            <a:ext cx="10973354" cy="66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 9" descr="Screen Shot 2017-11-02 at 12.44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A839B07-D25E-492A-87DB-6149A8E79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EB02865E-A8F0-4041-AF3F-C1B5565D5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8A256FD-3E5B-47E0-935B-E7B036C04461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135181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6" descr="Partner10_BRGM_lo_gbrgb-1024x413.jpg">
            <a:extLst>
              <a:ext uri="{FF2B5EF4-FFF2-40B4-BE49-F238E27FC236}">
                <a16:creationId xmlns:a16="http://schemas.microsoft.com/office/drawing/2014/main" id="{775D2CE7-D022-264A-BE35-96FCC3187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81" y="20752444"/>
            <a:ext cx="5853884" cy="2360991"/>
          </a:xfrm>
          <a:prstGeom prst="rect">
            <a:avLst/>
          </a:prstGeom>
        </p:spPr>
      </p:pic>
      <p:pic>
        <p:nvPicPr>
          <p:cNvPr id="13" name="Bild 7" descr="tudelft1-1024x400.png">
            <a:extLst>
              <a:ext uri="{FF2B5EF4-FFF2-40B4-BE49-F238E27FC236}">
                <a16:creationId xmlns:a16="http://schemas.microsoft.com/office/drawing/2014/main" id="{876E3B01-32B7-0B4E-A24C-6A5570DE7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21" y="26229093"/>
            <a:ext cx="5975804" cy="2334299"/>
          </a:xfrm>
          <a:prstGeom prst="rect">
            <a:avLst/>
          </a:prstGeom>
        </p:spPr>
      </p:pic>
      <p:pic>
        <p:nvPicPr>
          <p:cNvPr id="14" name="Bild 8" descr="UB-1024x331.jpg">
            <a:extLst>
              <a:ext uri="{FF2B5EF4-FFF2-40B4-BE49-F238E27FC236}">
                <a16:creationId xmlns:a16="http://schemas.microsoft.com/office/drawing/2014/main" id="{9E72D408-A51B-C442-86B0-F5A623969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65" y="29599346"/>
            <a:ext cx="6540777" cy="2114256"/>
          </a:xfrm>
          <a:prstGeom prst="rect">
            <a:avLst/>
          </a:prstGeom>
        </p:spPr>
      </p:pic>
      <p:pic>
        <p:nvPicPr>
          <p:cNvPr id="15" name="Bild 9" descr="zegel-1.png">
            <a:extLst>
              <a:ext uri="{FF2B5EF4-FFF2-40B4-BE49-F238E27FC236}">
                <a16:creationId xmlns:a16="http://schemas.microsoft.com/office/drawing/2014/main" id="{22DB7573-CECD-8945-AD9A-64C897131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86" y="17380440"/>
            <a:ext cx="5808154" cy="2461735"/>
          </a:xfrm>
          <a:prstGeom prst="rect">
            <a:avLst/>
          </a:prstGeom>
        </p:spPr>
      </p:pic>
      <p:pic>
        <p:nvPicPr>
          <p:cNvPr id="16" name="Bild 10" descr="1000px-Outotec-Logo.png">
            <a:extLst>
              <a:ext uri="{FF2B5EF4-FFF2-40B4-BE49-F238E27FC236}">
                <a16:creationId xmlns:a16="http://schemas.microsoft.com/office/drawing/2014/main" id="{539A2EBD-C956-D74F-AF56-185C63CA12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49" y="24042128"/>
            <a:ext cx="6268516" cy="1404149"/>
          </a:xfrm>
          <a:prstGeom prst="rect">
            <a:avLst/>
          </a:prstGeom>
        </p:spPr>
      </p:pic>
      <p:pic>
        <p:nvPicPr>
          <p:cNvPr id="17" name="Bild 11" descr="company_logo-e1493639059526.png">
            <a:extLst>
              <a:ext uri="{FF2B5EF4-FFF2-40B4-BE49-F238E27FC236}">
                <a16:creationId xmlns:a16="http://schemas.microsoft.com/office/drawing/2014/main" id="{22A150A5-A2E3-4C4A-A826-CAB4E54EA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3" y="23835291"/>
            <a:ext cx="8083467" cy="2371152"/>
          </a:xfrm>
          <a:prstGeom prst="rect">
            <a:avLst/>
          </a:prstGeom>
        </p:spPr>
      </p:pic>
      <p:pic>
        <p:nvPicPr>
          <p:cNvPr id="18" name="Bild 12" descr="Fraunhofer-1024x251.jpg">
            <a:extLst>
              <a:ext uri="{FF2B5EF4-FFF2-40B4-BE49-F238E27FC236}">
                <a16:creationId xmlns:a16="http://schemas.microsoft.com/office/drawing/2014/main" id="{842C42D1-7807-6D4E-9009-6221502D85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806724"/>
            <a:ext cx="7940908" cy="19464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26164D-B6AA-6448-BC5F-4F0C8CF472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1" y="21237925"/>
            <a:ext cx="7240779" cy="13625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D9283F-41C6-8A45-981E-891FB2990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1" y="17688882"/>
            <a:ext cx="7065463" cy="18183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B1A3E1-CA84-2647-8C6A-C79B56684BF6}"/>
              </a:ext>
            </a:extLst>
          </p:cNvPr>
          <p:cNvSpPr txBox="1"/>
          <p:nvPr/>
        </p:nvSpPr>
        <p:spPr>
          <a:xfrm>
            <a:off x="1410114" y="13964678"/>
            <a:ext cx="12480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Quicksand" charset="0"/>
                <a:ea typeface="Quicksand" charset="0"/>
                <a:cs typeface="Quicksand" charset="0"/>
              </a:rPr>
              <a:t>Sustainable Management of Critical Raw Materials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261AD6-FA29-4C0B-93FC-F41A8C6F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" y="2242409"/>
            <a:ext cx="2257937" cy="5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F0D2E1-0D68-447A-AC18-7755512D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3" y="3135536"/>
            <a:ext cx="2402252" cy="7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9DBCB42-EB73-444E-BBFD-C985E87F2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3" y="4075323"/>
            <a:ext cx="2330095" cy="9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D69472F-7985-40AA-9D32-2520C2D7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64" y="2263237"/>
            <a:ext cx="2425243" cy="6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BE1DBB0-D466-41D6-AB8E-EA4989EC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63" y="3349566"/>
            <a:ext cx="2425243" cy="4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475F42B-1A64-428E-BEF7-20842B91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63" y="4356032"/>
            <a:ext cx="2425245" cy="4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EAC4DB1-19C8-4183-A21E-52209D5B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20" y="3357348"/>
            <a:ext cx="2403791" cy="5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B1795AE-D784-4029-B23C-C5AAA3DD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21" y="2072590"/>
            <a:ext cx="2403791" cy="9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2FD5BEF0-0EEF-46FA-857A-DF9447AB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86" y="4284321"/>
            <a:ext cx="2425244" cy="9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6319D1A9-93C7-4960-9DED-9EED3781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63" y="5225823"/>
            <a:ext cx="2791648" cy="8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BCA33CB-A824-4EB8-A09C-BE31DF7B98CD}"/>
              </a:ext>
            </a:extLst>
          </p:cNvPr>
          <p:cNvCxnSpPr/>
          <p:nvPr/>
        </p:nvCxnSpPr>
        <p:spPr>
          <a:xfrm>
            <a:off x="406016" y="1632177"/>
            <a:ext cx="11331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643441B5-37B4-426B-91AD-FFF446C81DDB}"/>
              </a:ext>
            </a:extLst>
          </p:cNvPr>
          <p:cNvSpPr txBox="1"/>
          <p:nvPr/>
        </p:nvSpPr>
        <p:spPr>
          <a:xfrm>
            <a:off x="3581996" y="996431"/>
            <a:ext cx="498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u="sng" dirty="0" err="1">
                <a:solidFill>
                  <a:schemeClr val="accent5"/>
                </a:solidFill>
                <a:latin typeface="+mj-lt"/>
              </a:rPr>
              <a:t>www.suscritmat.eu</a:t>
            </a:r>
            <a:endParaRPr lang="de-CH" sz="2800" b="1" u="sng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A604D736-001D-4723-B74E-40EEE13A8DA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499"/>
            <a:ext cx="1450069" cy="492117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1933AD5E-5FF0-403D-AC33-562C081ABE6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69" y="6361487"/>
            <a:ext cx="5425559" cy="488398"/>
          </a:xfrm>
          <a:prstGeom prst="rect">
            <a:avLst/>
          </a:prstGeom>
        </p:spPr>
      </p:pic>
      <p:pic>
        <p:nvPicPr>
          <p:cNvPr id="27" name="Bild 9">
            <a:extLst>
              <a:ext uri="{FF2B5EF4-FFF2-40B4-BE49-F238E27FC236}">
                <a16:creationId xmlns:a16="http://schemas.microsoft.com/office/drawing/2014/main" id="{9B74DC2C-B779-4590-A10D-BC5CB749BEE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974"/>
            <a:ext cx="12192000" cy="737595"/>
          </a:xfrm>
          <a:prstGeom prst="rect">
            <a:avLst/>
          </a:prstGeom>
        </p:spPr>
      </p:pic>
      <p:pic>
        <p:nvPicPr>
          <p:cNvPr id="28" name="Bild 9" descr="Screen Shot 2017-11-02 at 12.44.16.png">
            <a:extLst>
              <a:ext uri="{FF2B5EF4-FFF2-40B4-BE49-F238E27FC236}">
                <a16:creationId xmlns:a16="http://schemas.microsoft.com/office/drawing/2014/main" id="{2064EFAF-D502-4403-ACBF-22AB9964D8D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 descr="Screen Shot 2017-11-02 at 12.4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" y="-171054"/>
            <a:ext cx="10515600" cy="1325563"/>
          </a:xfrm>
        </p:spPr>
        <p:txBody>
          <a:bodyPr/>
          <a:lstStyle/>
          <a:p>
            <a:r>
              <a:rPr lang="en-US" dirty="0"/>
              <a:t>5-step Methodology: 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b="1" dirty="0"/>
              <a:t>Mission</a:t>
            </a:r>
          </a:p>
          <a:p>
            <a:pPr marL="457200" lvl="1" indent="0" algn="ctr">
              <a:buNone/>
            </a:pPr>
            <a:r>
              <a:rPr lang="en-US" dirty="0"/>
              <a:t>Provide framework and toolkit for critical, independent discussion</a:t>
            </a:r>
          </a:p>
          <a:p>
            <a:pPr marL="457200" lvl="1" indent="0" algn="ctr">
              <a:buNone/>
            </a:pPr>
            <a:r>
              <a:rPr lang="en-US" dirty="0"/>
              <a:t> of a proposed Sustainable Development proposal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968A434A-5934-46B0-892F-D22F07FD4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CAF24AAC-8279-4657-91C5-FA34C8F7F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3F38DC6-FC12-4A1A-8EE2-61144EEE5FD1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238619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 descr="Screen Shot 2017-11-02 at 12.4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" y="-169194"/>
            <a:ext cx="10515600" cy="1325563"/>
          </a:xfrm>
        </p:spPr>
        <p:txBody>
          <a:bodyPr/>
          <a:lstStyle/>
          <a:p>
            <a:r>
              <a:rPr lang="en-US" dirty="0"/>
              <a:t>The three essential Capitals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D31836-42AD-4F2B-B52E-06DDBCAE5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095" y="2353483"/>
            <a:ext cx="2631809" cy="252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69D38C-E018-4AB9-ACFF-03E785967C6A}"/>
              </a:ext>
            </a:extLst>
          </p:cNvPr>
          <p:cNvSpPr txBox="1"/>
          <p:nvPr/>
        </p:nvSpPr>
        <p:spPr>
          <a:xfrm>
            <a:off x="2542479" y="4132066"/>
            <a:ext cx="220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Manufactured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B1495-8335-4F2F-BAE7-61036C46B4E4}"/>
              </a:ext>
            </a:extLst>
          </p:cNvPr>
          <p:cNvSpPr txBox="1"/>
          <p:nvPr/>
        </p:nvSpPr>
        <p:spPr>
          <a:xfrm>
            <a:off x="7672548" y="4132066"/>
            <a:ext cx="2397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and Social capital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6FD7AC-6908-42E8-ACC3-97E8C0349BD9}"/>
              </a:ext>
            </a:extLst>
          </p:cNvPr>
          <p:cNvSpPr txBox="1"/>
          <p:nvPr/>
        </p:nvSpPr>
        <p:spPr>
          <a:xfrm>
            <a:off x="4481052" y="1444459"/>
            <a:ext cx="3229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37D5AA0-D3E2-4192-ADD2-C483E7E11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28FEC52-CA1A-4BEF-8100-DCAC0AC63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C184162-82FC-4E68-9F12-36B096B1CD29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182831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 descr="Screen Shot 2017-11-02 at 12.4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" y="-147691"/>
            <a:ext cx="10515600" cy="1325563"/>
          </a:xfrm>
        </p:spPr>
        <p:txBody>
          <a:bodyPr/>
          <a:lstStyle/>
          <a:p>
            <a:r>
              <a:rPr lang="en-US" dirty="0"/>
              <a:t>What are we trying to achieve?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5133" y="1568528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2FD546-5CC1-4720-B44F-1E85142E0856}"/>
              </a:ext>
            </a:extLst>
          </p:cNvPr>
          <p:cNvGrpSpPr/>
          <p:nvPr/>
        </p:nvGrpSpPr>
        <p:grpSpPr>
          <a:xfrm>
            <a:off x="2236906" y="1726279"/>
            <a:ext cx="7503241" cy="1611555"/>
            <a:chOff x="812978" y="979719"/>
            <a:chExt cx="7503241" cy="161155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92541B-DD09-4EE6-ACA9-42CC7ED977FC}"/>
                </a:ext>
              </a:extLst>
            </p:cNvPr>
            <p:cNvSpPr txBox="1"/>
            <p:nvPr/>
          </p:nvSpPr>
          <p:spPr>
            <a:xfrm>
              <a:off x="2339926" y="979719"/>
              <a:ext cx="5127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alibri" panose="020F0502020204030204" pitchFamily="34" charset="0"/>
                </a:rPr>
                <a:t>What is a “Sustainable” Development?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B7E320-7ED8-485A-A5D5-622D7A1908E6}"/>
                </a:ext>
              </a:extLst>
            </p:cNvPr>
            <p:cNvSpPr txBox="1"/>
            <p:nvPr/>
          </p:nvSpPr>
          <p:spPr>
            <a:xfrm>
              <a:off x="812978" y="1390945"/>
              <a:ext cx="7503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dirty="0">
                  <a:latin typeface="Calibri" panose="020F0502020204030204" pitchFamily="34" charset="0"/>
                </a:rPr>
                <a:t>One that provides needed products or services in ways that minimize the drain on resources, is legal, economically viable and acceptable to all stakeholders.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55D030-51F5-48C6-B6EF-9B53623F61A8}"/>
              </a:ext>
            </a:extLst>
          </p:cNvPr>
          <p:cNvGrpSpPr/>
          <p:nvPr/>
        </p:nvGrpSpPr>
        <p:grpSpPr>
          <a:xfrm>
            <a:off x="2530860" y="3708825"/>
            <a:ext cx="6488325" cy="1627636"/>
            <a:chOff x="1438805" y="3420738"/>
            <a:chExt cx="5869729" cy="17632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D9887E5-F921-4030-AF3C-FB3312E4AD04}"/>
                </a:ext>
              </a:extLst>
            </p:cNvPr>
            <p:cNvGrpSpPr/>
            <p:nvPr/>
          </p:nvGrpSpPr>
          <p:grpSpPr>
            <a:xfrm>
              <a:off x="1438805" y="3420738"/>
              <a:ext cx="5869729" cy="1763272"/>
              <a:chOff x="1406792" y="3549060"/>
              <a:chExt cx="5869729" cy="176327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DCA4D2-8CAE-4F1C-9563-B4177396B8F2}"/>
                  </a:ext>
                </a:extLst>
              </p:cNvPr>
              <p:cNvSpPr/>
              <p:nvPr/>
            </p:nvSpPr>
            <p:spPr bwMode="auto">
              <a:xfrm>
                <a:off x="1919324" y="3932210"/>
                <a:ext cx="5357197" cy="13801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66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spcBef>
                    <a:spcPct val="1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1292" dirty="0"/>
              </a:p>
            </p:txBody>
          </p:sp>
          <p:pic>
            <p:nvPicPr>
              <p:cNvPr id="22" name="Picture 8">
                <a:extLst>
                  <a:ext uri="{FF2B5EF4-FFF2-40B4-BE49-F238E27FC236}">
                    <a16:creationId xmlns:a16="http://schemas.microsoft.com/office/drawing/2014/main" id="{F7B636FE-13AA-4BB2-93C1-C09057185A2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6792" y="3549060"/>
                <a:ext cx="981176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515C7C-08A5-4E12-828B-1ECFB62D79A4}"/>
                </a:ext>
              </a:extLst>
            </p:cNvPr>
            <p:cNvSpPr txBox="1"/>
            <p:nvPr/>
          </p:nvSpPr>
          <p:spPr>
            <a:xfrm>
              <a:off x="2090533" y="3881834"/>
              <a:ext cx="5218001" cy="13003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“Half of all new cars must be electric by 2030 </a:t>
              </a:r>
            </a:p>
            <a:p>
              <a:r>
                <a:rPr lang="en-US" sz="2400" dirty="0"/>
                <a:t>to meet EU emission targets” </a:t>
              </a:r>
            </a:p>
            <a:p>
              <a:r>
                <a:rPr lang="en-US" sz="2400" b="0" i="1" dirty="0"/>
                <a:t>– </a:t>
              </a:r>
              <a:r>
                <a:rPr lang="en-US" sz="2400" i="1" dirty="0"/>
                <a:t>The Times, 26 November (2015)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06743E-ABD4-46BB-B2D1-BBECBC94B061}"/>
              </a:ext>
            </a:extLst>
          </p:cNvPr>
          <p:cNvGrpSpPr/>
          <p:nvPr/>
        </p:nvGrpSpPr>
        <p:grpSpPr>
          <a:xfrm>
            <a:off x="9437365" y="3088295"/>
            <a:ext cx="1805302" cy="1434348"/>
            <a:chOff x="3513469" y="4690371"/>
            <a:chExt cx="1805302" cy="1434348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590DB965-9307-43D6-9EBC-24575DCD3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903" y="4690371"/>
              <a:ext cx="1036320" cy="103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06E0E4-9365-43FD-AAB5-28190A91284C}"/>
                </a:ext>
              </a:extLst>
            </p:cNvPr>
            <p:cNvSpPr/>
            <p:nvPr/>
          </p:nvSpPr>
          <p:spPr>
            <a:xfrm>
              <a:off x="3513469" y="5786165"/>
              <a:ext cx="18053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Articulation icon</a:t>
              </a:r>
              <a:endParaRPr lang="en-US" sz="1600" dirty="0"/>
            </a:p>
          </p:txBody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1E46CAAA-183C-4615-824F-4035ED660B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421FFBDD-E6C7-44C5-BA99-D901E6D74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B3C364FA-E2C0-45A6-9D29-896DCD3B81DC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40201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 descr="Screen Shot 2017-11-02 at 12.4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" y="-194588"/>
            <a:ext cx="10515600" cy="1325563"/>
          </a:xfrm>
        </p:spPr>
        <p:txBody>
          <a:bodyPr/>
          <a:lstStyle/>
          <a:p>
            <a:r>
              <a:rPr lang="en-US" dirty="0"/>
              <a:t>Defining Articulation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1278" y="1644792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A2EFC7-CF32-4A5E-A8E8-D6468A1E04AE}"/>
              </a:ext>
            </a:extLst>
          </p:cNvPr>
          <p:cNvGrpSpPr/>
          <p:nvPr/>
        </p:nvGrpSpPr>
        <p:grpSpPr>
          <a:xfrm>
            <a:off x="3029762" y="1694582"/>
            <a:ext cx="6796248" cy="1608681"/>
            <a:chOff x="915076" y="1582946"/>
            <a:chExt cx="7362601" cy="17427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4F64933-06A2-4E1F-959F-D899702B3165}"/>
                </a:ext>
              </a:extLst>
            </p:cNvPr>
            <p:cNvGrpSpPr/>
            <p:nvPr/>
          </p:nvGrpSpPr>
          <p:grpSpPr>
            <a:xfrm>
              <a:off x="915076" y="1755280"/>
              <a:ext cx="7362601" cy="1570404"/>
              <a:chOff x="932919" y="5036595"/>
              <a:chExt cx="7362601" cy="1570404"/>
            </a:xfrm>
          </p:grpSpPr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6F3BA2E2-644D-454F-A34B-2E6F60BB0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841" y="5036595"/>
                <a:ext cx="3769679" cy="146706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332651" indent="-263776">
                  <a:spcBef>
                    <a:spcPts val="277"/>
                  </a:spcBef>
                  <a:spcAft>
                    <a:spcPts val="277"/>
                  </a:spcAft>
                  <a:buClr>
                    <a:srgbClr val="666633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i="1" dirty="0"/>
                  <a:t>Objective</a:t>
                </a:r>
              </a:p>
              <a:p>
                <a:pPr marL="332651" indent="-263776">
                  <a:spcBef>
                    <a:spcPts val="277"/>
                  </a:spcBef>
                  <a:spcAft>
                    <a:spcPts val="277"/>
                  </a:spcAft>
                  <a:buClr>
                    <a:srgbClr val="666633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i="1" dirty="0"/>
                  <a:t>Size scale</a:t>
                </a:r>
              </a:p>
              <a:p>
                <a:pPr marL="332651" indent="-263776">
                  <a:spcBef>
                    <a:spcPts val="277"/>
                  </a:spcBef>
                  <a:spcAft>
                    <a:spcPts val="277"/>
                  </a:spcAft>
                  <a:buClr>
                    <a:srgbClr val="666633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i="1" dirty="0"/>
                  <a:t>Time scale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B7B01A-52FA-4CCF-8352-3920C54857BE}"/>
                  </a:ext>
                </a:extLst>
              </p:cNvPr>
              <p:cNvSpPr txBox="1"/>
              <p:nvPr/>
            </p:nvSpPr>
            <p:spPr>
              <a:xfrm>
                <a:off x="932919" y="6106862"/>
                <a:ext cx="3314658" cy="50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/>
                  <a:t>Any articulation has an</a:t>
                </a:r>
                <a:endParaRPr lang="en-US" sz="2400" i="1" dirty="0"/>
              </a:p>
            </p:txBody>
          </p:sp>
        </p:grp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CC39B185-730D-43AC-8B47-CE79A0CC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343" y="1582946"/>
              <a:ext cx="1036320" cy="103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7679E6-7DF2-43F3-AB00-CFD51A4DB0D6}"/>
              </a:ext>
            </a:extLst>
          </p:cNvPr>
          <p:cNvGrpSpPr/>
          <p:nvPr/>
        </p:nvGrpSpPr>
        <p:grpSpPr>
          <a:xfrm>
            <a:off x="1767816" y="3248548"/>
            <a:ext cx="8058194" cy="3968216"/>
            <a:chOff x="379562" y="2661912"/>
            <a:chExt cx="8391481" cy="33582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B58174-856B-4024-8BD1-F6F7799A1D7C}"/>
                </a:ext>
              </a:extLst>
            </p:cNvPr>
            <p:cNvSpPr/>
            <p:nvPr/>
          </p:nvSpPr>
          <p:spPr bwMode="auto">
            <a:xfrm>
              <a:off x="787118" y="3078225"/>
              <a:ext cx="7983925" cy="207008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sz="1292" dirty="0"/>
            </a:p>
          </p:txBody>
        </p:sp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2F4E702C-EE3A-45C6-9BB4-3997CDCE8FC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62" y="2661912"/>
              <a:ext cx="98117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F69E2-5B8A-4486-9596-FCB455EB6C93}"/>
                </a:ext>
              </a:extLst>
            </p:cNvPr>
            <p:cNvSpPr txBox="1"/>
            <p:nvPr/>
          </p:nvSpPr>
          <p:spPr>
            <a:xfrm>
              <a:off x="1805794" y="3128976"/>
              <a:ext cx="5283775" cy="2891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“Meet EU emission targets”  = </a:t>
              </a:r>
              <a:r>
                <a:rPr lang="en-GB" sz="2400" dirty="0">
                  <a:solidFill>
                    <a:srgbClr val="FF0000"/>
                  </a:solidFill>
                </a:rPr>
                <a:t>Objective</a:t>
              </a:r>
            </a:p>
            <a:p>
              <a:endParaRPr lang="en-GB" sz="2400" dirty="0">
                <a:solidFill>
                  <a:srgbClr val="FF0000"/>
                </a:solidFill>
              </a:endParaRPr>
            </a:p>
            <a:p>
              <a:r>
                <a:rPr lang="en-GB" sz="2400" dirty="0"/>
                <a:t>“Half of all new cars”  = </a:t>
              </a:r>
              <a:r>
                <a:rPr lang="en-GB" sz="2400" dirty="0">
                  <a:solidFill>
                    <a:srgbClr val="FF0000"/>
                  </a:solidFill>
                </a:rPr>
                <a:t>Size scale  </a:t>
              </a:r>
            </a:p>
            <a:p>
              <a:r>
                <a:rPr lang="en-GB" sz="2400" dirty="0"/>
                <a:t>(40 m/year globally, 7 m/year Europe)</a:t>
              </a:r>
            </a:p>
            <a:p>
              <a:endParaRPr lang="en-GB" sz="2400" dirty="0"/>
            </a:p>
            <a:p>
              <a:r>
                <a:rPr lang="en-GB" sz="2400" dirty="0"/>
                <a:t>“By 2030”  = </a:t>
              </a:r>
              <a:r>
                <a:rPr lang="en-GB" sz="2400" dirty="0">
                  <a:solidFill>
                    <a:srgbClr val="FF0000"/>
                  </a:solidFill>
                </a:rPr>
                <a:t>Time scale </a:t>
              </a:r>
              <a:r>
                <a:rPr lang="en-GB" sz="2400" dirty="0"/>
                <a:t>(11 years)</a:t>
              </a:r>
              <a:endParaRPr lang="en-US" sz="2400" dirty="0"/>
            </a:p>
            <a:p>
              <a:r>
                <a:rPr lang="en-GB" sz="2400" dirty="0"/>
                <a:t> </a:t>
              </a:r>
              <a:endParaRPr lang="en-US" sz="2400" dirty="0"/>
            </a:p>
            <a:p>
              <a:r>
                <a:rPr lang="en-GB" sz="2400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GB" sz="2400" dirty="0"/>
                <a:t> </a:t>
              </a:r>
              <a:endParaRPr lang="en-US" sz="2400" dirty="0"/>
            </a:p>
          </p:txBody>
        </p:sp>
      </p:grpSp>
      <p:pic>
        <p:nvPicPr>
          <p:cNvPr id="22" name="Picture 9">
            <a:extLst>
              <a:ext uri="{FF2B5EF4-FFF2-40B4-BE49-F238E27FC236}">
                <a16:creationId xmlns:a16="http://schemas.microsoft.com/office/drawing/2014/main" id="{F2661AB7-2871-4C53-B18E-6F0EA0F42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CB89A8F-E480-4C5B-AF5B-905EB08B6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4E72CE29-2326-460E-AB2C-F7DF7579F663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18283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 9" descr="Screen Shot 2017-11-02 at 12.44.16.png">
            <a:extLst>
              <a:ext uri="{FF2B5EF4-FFF2-40B4-BE49-F238E27FC236}">
                <a16:creationId xmlns:a16="http://schemas.microsoft.com/office/drawing/2014/main" id="{D02541AA-A3D6-4307-A1A2-E0CFC73A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pic>
        <p:nvPicPr>
          <p:cNvPr id="8" name="Bild 9" descr="Screen Shot 2017-11-02 at 12.4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0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" y="78697"/>
            <a:ext cx="10797988" cy="803076"/>
          </a:xfrm>
        </p:spPr>
        <p:txBody>
          <a:bodyPr>
            <a:normAutofit/>
          </a:bodyPr>
          <a:lstStyle/>
          <a:p>
            <a:r>
              <a:rPr lang="en-US" dirty="0"/>
              <a:t>5-step Methodology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2213" y="1512708"/>
            <a:ext cx="8707016" cy="461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latin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23C90F-7955-40E5-9C33-27878CDF2944}"/>
              </a:ext>
            </a:extLst>
          </p:cNvPr>
          <p:cNvGrpSpPr/>
          <p:nvPr/>
        </p:nvGrpSpPr>
        <p:grpSpPr>
          <a:xfrm>
            <a:off x="1491353" y="2221998"/>
            <a:ext cx="8994111" cy="2769255"/>
            <a:chOff x="490174" y="1210776"/>
            <a:chExt cx="11578815" cy="34420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35544A-00F2-4786-AADD-A40FAF68FA25}"/>
                </a:ext>
              </a:extLst>
            </p:cNvPr>
            <p:cNvGrpSpPr/>
            <p:nvPr/>
          </p:nvGrpSpPr>
          <p:grpSpPr>
            <a:xfrm>
              <a:off x="1037144" y="1210776"/>
              <a:ext cx="9812619" cy="590843"/>
              <a:chOff x="818769" y="980768"/>
              <a:chExt cx="10630338" cy="640080"/>
            </a:xfrm>
          </p:grpSpPr>
          <p:sp>
            <p:nvSpPr>
              <p:cNvPr id="36" name="Rectangle 1">
                <a:extLst>
                  <a:ext uri="{FF2B5EF4-FFF2-40B4-BE49-F238E27FC236}">
                    <a16:creationId xmlns:a16="http://schemas.microsoft.com/office/drawing/2014/main" id="{244E7F4F-4D32-4DAB-B54B-396C28BA7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905" y="991690"/>
                <a:ext cx="9836202" cy="621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altLang="en-US" sz="2400" b="0" dirty="0"/>
                  <a:t>1.</a:t>
                </a:r>
                <a:r>
                  <a:rPr lang="en-GB" altLang="en-US" sz="1292" b="0" dirty="0"/>
                  <a:t> </a:t>
                </a:r>
                <a:r>
                  <a:rPr lang="en-GB" altLang="en-US" sz="2400" b="0" dirty="0"/>
                  <a:t>What’s the proposal? How big? How soon?     </a:t>
                </a:r>
                <a:endParaRPr lang="en-GB" altLang="en-US" sz="2400" b="0" dirty="0">
                  <a:solidFill>
                    <a:srgbClr val="336600"/>
                  </a:solidFill>
                </a:endParaRPr>
              </a:p>
            </p:txBody>
          </p:sp>
          <p:pic>
            <p:nvPicPr>
              <p:cNvPr id="37" name="Picture 3">
                <a:extLst>
                  <a:ext uri="{FF2B5EF4-FFF2-40B4-BE49-F238E27FC236}">
                    <a16:creationId xmlns:a16="http://schemas.microsoft.com/office/drawing/2014/main" id="{639D2EBE-4E53-4D03-A497-66B85B4C40E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769" y="980768"/>
                <a:ext cx="640080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28459E-B3A8-41D9-AC2A-CC980CE120B3}"/>
                </a:ext>
              </a:extLst>
            </p:cNvPr>
            <p:cNvGrpSpPr/>
            <p:nvPr/>
          </p:nvGrpSpPr>
          <p:grpSpPr>
            <a:xfrm>
              <a:off x="490174" y="1592213"/>
              <a:ext cx="10450247" cy="907191"/>
              <a:chOff x="531021" y="1439148"/>
              <a:chExt cx="11321101" cy="98279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24FF312-AA77-44A7-A4FA-1783497BC25A}"/>
                  </a:ext>
                </a:extLst>
              </p:cNvPr>
              <p:cNvGrpSpPr/>
              <p:nvPr/>
            </p:nvGrpSpPr>
            <p:grpSpPr>
              <a:xfrm>
                <a:off x="1105040" y="1732680"/>
                <a:ext cx="10747082" cy="689258"/>
                <a:chOff x="800237" y="1706878"/>
                <a:chExt cx="10747082" cy="689258"/>
              </a:xfrm>
            </p:grpSpPr>
            <p:sp>
              <p:nvSpPr>
                <p:cNvPr id="34" name="Rectangle 1">
                  <a:extLst>
                    <a:ext uri="{FF2B5EF4-FFF2-40B4-BE49-F238E27FC236}">
                      <a16:creationId xmlns:a16="http://schemas.microsoft.com/office/drawing/2014/main" id="{D014146F-76A4-4514-8AB6-C07A0010CA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21" y="1774491"/>
                  <a:ext cx="9961398" cy="6216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GB" altLang="en-US" sz="2400" b="0" dirty="0"/>
                    <a:t>2. Who will be affected? What are their concerns?  </a:t>
                  </a:r>
                  <a:endParaRPr lang="en-GB" altLang="en-US" sz="2400" b="0" dirty="0">
                    <a:solidFill>
                      <a:srgbClr val="336600"/>
                    </a:solidFill>
                  </a:endParaRPr>
                </a:p>
              </p:txBody>
            </p:sp>
            <p:pic>
              <p:nvPicPr>
                <p:cNvPr id="35" name="Picture 2">
                  <a:extLst>
                    <a:ext uri="{FF2B5EF4-FFF2-40B4-BE49-F238E27FC236}">
                      <a16:creationId xmlns:a16="http://schemas.microsoft.com/office/drawing/2014/main" id="{21E70EC3-7B58-41E5-BB5B-BCBB5F5491BA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0237" y="1706878"/>
                  <a:ext cx="640114" cy="639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Curved Right Arrow 27">
                <a:extLst>
                  <a:ext uri="{FF2B5EF4-FFF2-40B4-BE49-F238E27FC236}">
                    <a16:creationId xmlns:a16="http://schemas.microsoft.com/office/drawing/2014/main" id="{29290977-5CFA-4847-93CF-F742E8E4DA90}"/>
                  </a:ext>
                </a:extLst>
              </p:cNvPr>
              <p:cNvSpPr/>
              <p:nvPr/>
            </p:nvSpPr>
            <p:spPr bwMode="auto">
              <a:xfrm>
                <a:off x="531021" y="1439148"/>
                <a:ext cx="365760" cy="369424"/>
              </a:xfrm>
              <a:prstGeom prst="curvedRightArrow">
                <a:avLst>
                  <a:gd name="adj1" fmla="val 25000"/>
                  <a:gd name="adj2" fmla="val 64824"/>
                  <a:gd name="adj3" fmla="val 25000"/>
                </a:avLst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844083"/>
                <a:endParaRPr lang="en-US" sz="1662">
                  <a:latin typeface="Arial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DF3A58-7171-4AA3-9C5C-32C36F499B2D}"/>
                </a:ext>
              </a:extLst>
            </p:cNvPr>
            <p:cNvGrpSpPr/>
            <p:nvPr/>
          </p:nvGrpSpPr>
          <p:grpSpPr>
            <a:xfrm>
              <a:off x="514986" y="2195152"/>
              <a:ext cx="11554003" cy="1027407"/>
              <a:chOff x="557902" y="2092331"/>
              <a:chExt cx="12516835" cy="1113025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EC6C5F28-06B5-4817-A0CF-FA76E95AE0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7916" y="2428206"/>
                <a:ext cx="11996821" cy="777150"/>
                <a:chOff x="-45667" y="2323939"/>
                <a:chExt cx="11998878" cy="777240"/>
              </a:xfrm>
            </p:grpSpPr>
            <p:sp>
              <p:nvSpPr>
                <p:cNvPr id="30" name="Rectangle 1">
                  <a:extLst>
                    <a:ext uri="{FF2B5EF4-FFF2-40B4-BE49-F238E27FC236}">
                      <a16:creationId xmlns:a16="http://schemas.microsoft.com/office/drawing/2014/main" id="{39827750-823A-4211-8E80-15498899B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6501" y="2437401"/>
                  <a:ext cx="11166710" cy="6217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r>
                    <a:rPr lang="en-GB" altLang="en-US" sz="2400" b="0" dirty="0"/>
                    <a:t>3. </a:t>
                  </a:r>
                  <a:r>
                    <a:rPr lang="en-US" altLang="en-US" sz="2400" b="0" dirty="0"/>
                    <a:t>FACTS about the Articulation &amp; Stakeholder concerns?</a:t>
                  </a:r>
                </a:p>
              </p:txBody>
            </p:sp>
            <p:pic>
              <p:nvPicPr>
                <p:cNvPr id="31" name="Picture 2">
                  <a:extLst>
                    <a:ext uri="{FF2B5EF4-FFF2-40B4-BE49-F238E27FC236}">
                      <a16:creationId xmlns:a16="http://schemas.microsoft.com/office/drawing/2014/main" id="{F60E2167-CE45-48D0-B1F6-E6B3CCAFAB4A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5667" y="2323939"/>
                  <a:ext cx="731520" cy="777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" name="Curved Right Arrow 36">
                <a:extLst>
                  <a:ext uri="{FF2B5EF4-FFF2-40B4-BE49-F238E27FC236}">
                    <a16:creationId xmlns:a16="http://schemas.microsoft.com/office/drawing/2014/main" id="{1DAB523E-43A7-413E-BC9A-F29D515BF9C7}"/>
                  </a:ext>
                </a:extLst>
              </p:cNvPr>
              <p:cNvSpPr/>
              <p:nvPr/>
            </p:nvSpPr>
            <p:spPr bwMode="auto">
              <a:xfrm>
                <a:off x="557902" y="2092331"/>
                <a:ext cx="365760" cy="369423"/>
              </a:xfrm>
              <a:prstGeom prst="curvedRightArrow">
                <a:avLst>
                  <a:gd name="adj1" fmla="val 25000"/>
                  <a:gd name="adj2" fmla="val 64824"/>
                  <a:gd name="adj3" fmla="val 25000"/>
                </a:avLst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844083"/>
                <a:endParaRPr lang="en-US" sz="1662">
                  <a:latin typeface="Arial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DD70C0-D944-4A28-9F45-9FFD66F8961C}"/>
                </a:ext>
              </a:extLst>
            </p:cNvPr>
            <p:cNvGrpSpPr/>
            <p:nvPr/>
          </p:nvGrpSpPr>
          <p:grpSpPr>
            <a:xfrm>
              <a:off x="528627" y="3611136"/>
              <a:ext cx="10963782" cy="1041682"/>
              <a:chOff x="572679" y="3626311"/>
              <a:chExt cx="11877430" cy="112848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72C9A3-CF91-4E0D-9687-1D2BB31FC01C}"/>
                  </a:ext>
                </a:extLst>
              </p:cNvPr>
              <p:cNvGrpSpPr/>
              <p:nvPr/>
            </p:nvGrpSpPr>
            <p:grpSpPr>
              <a:xfrm>
                <a:off x="1070704" y="3985439"/>
                <a:ext cx="11379405" cy="769361"/>
                <a:chOff x="765901" y="3985439"/>
                <a:chExt cx="11379405" cy="769361"/>
              </a:xfrm>
            </p:grpSpPr>
            <p:sp>
              <p:nvSpPr>
                <p:cNvPr id="24" name="Rectangle 1">
                  <a:extLst>
                    <a:ext uri="{FF2B5EF4-FFF2-40B4-BE49-F238E27FC236}">
                      <a16:creationId xmlns:a16="http://schemas.microsoft.com/office/drawing/2014/main" id="{8C4161E6-7117-439D-B63D-70AB88062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21" y="4133155"/>
                  <a:ext cx="10559385" cy="6216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9B9B"/>
                    </a:buClr>
                    <a:buSzPct val="80000"/>
                    <a:buFont typeface="Wingdings" pitchFamily="2" charset="2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GB" altLang="en-US" sz="2400" b="0" dirty="0"/>
                    <a:t>5. Reflection: consider alternatives.</a:t>
                  </a:r>
                  <a:r>
                    <a:rPr lang="en-GB" altLang="en-US" sz="1477" dirty="0"/>
                    <a:t>			</a:t>
                  </a:r>
                  <a:endParaRPr lang="en-GB" altLang="en-US" sz="1477" dirty="0">
                    <a:solidFill>
                      <a:srgbClr val="336600"/>
                    </a:solidFill>
                  </a:endParaRPr>
                </a:p>
              </p:txBody>
            </p:sp>
            <p:pic>
              <p:nvPicPr>
                <p:cNvPr id="25" name="Picture 2">
                  <a:extLst>
                    <a:ext uri="{FF2B5EF4-FFF2-40B4-BE49-F238E27FC236}">
                      <a16:creationId xmlns:a16="http://schemas.microsoft.com/office/drawing/2014/main" id="{4E9744F9-80C6-42EB-8961-1BF7C544C205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901" y="3985439"/>
                  <a:ext cx="639982" cy="639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Curved Right Arrow 37">
                <a:extLst>
                  <a:ext uri="{FF2B5EF4-FFF2-40B4-BE49-F238E27FC236}">
                    <a16:creationId xmlns:a16="http://schemas.microsoft.com/office/drawing/2014/main" id="{1AF78D16-4EC4-4CFD-80C4-0E9465987294}"/>
                  </a:ext>
                </a:extLst>
              </p:cNvPr>
              <p:cNvSpPr/>
              <p:nvPr/>
            </p:nvSpPr>
            <p:spPr bwMode="auto">
              <a:xfrm>
                <a:off x="572679" y="3626311"/>
                <a:ext cx="365760" cy="369423"/>
              </a:xfrm>
              <a:prstGeom prst="curvedRightArrow">
                <a:avLst>
                  <a:gd name="adj1" fmla="val 25000"/>
                  <a:gd name="adj2" fmla="val 64824"/>
                  <a:gd name="adj3" fmla="val 25000"/>
                </a:avLst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844083"/>
                <a:endParaRPr lang="en-US" sz="1662">
                  <a:latin typeface="Arial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155689-C467-42CE-8259-660E186C9A25}"/>
                </a:ext>
              </a:extLst>
            </p:cNvPr>
            <p:cNvGrpSpPr/>
            <p:nvPr/>
          </p:nvGrpSpPr>
          <p:grpSpPr>
            <a:xfrm>
              <a:off x="1016084" y="3212904"/>
              <a:ext cx="9312561" cy="707641"/>
              <a:chOff x="795955" y="3225212"/>
              <a:chExt cx="10088606" cy="766612"/>
            </a:xfrm>
          </p:grpSpPr>
          <p:sp>
            <p:nvSpPr>
              <p:cNvPr id="20" name="Rectangle 1">
                <a:extLst>
                  <a:ext uri="{FF2B5EF4-FFF2-40B4-BE49-F238E27FC236}">
                    <a16:creationId xmlns:a16="http://schemas.microsoft.com/office/drawing/2014/main" id="{C724CC49-9A74-429C-80BD-E6105EFE1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906" y="3370178"/>
                <a:ext cx="9271655" cy="62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  <a:buFont typeface="Wingdings" pitchFamily="2" charset="2"/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altLang="en-US" sz="2400" b="0" dirty="0"/>
                  <a:t>4. What impact on the 3 Capitals?	</a:t>
                </a:r>
                <a:r>
                  <a:rPr lang="en-GB" altLang="en-US" sz="1477" dirty="0"/>
                  <a:t>	</a:t>
                </a:r>
                <a:endParaRPr lang="en-GB" altLang="en-US" sz="1477" dirty="0">
                  <a:solidFill>
                    <a:srgbClr val="336600"/>
                  </a:solidFill>
                </a:endParaRPr>
              </a:p>
            </p:txBody>
          </p:sp>
          <p:pic>
            <p:nvPicPr>
              <p:cNvPr id="21" name="Picture 3">
                <a:extLst>
                  <a:ext uri="{FF2B5EF4-FFF2-40B4-BE49-F238E27FC236}">
                    <a16:creationId xmlns:a16="http://schemas.microsoft.com/office/drawing/2014/main" id="{AE31DC99-E132-4A05-8A85-A967937F397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955" y="3225212"/>
                <a:ext cx="640007" cy="639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8" name="Curved Right Arrow 36">
            <a:extLst>
              <a:ext uri="{FF2B5EF4-FFF2-40B4-BE49-F238E27FC236}">
                <a16:creationId xmlns:a16="http://schemas.microsoft.com/office/drawing/2014/main" id="{0FE12596-A7E1-48E4-9585-10CE645D7DF3}"/>
              </a:ext>
            </a:extLst>
          </p:cNvPr>
          <p:cNvSpPr/>
          <p:nvPr/>
        </p:nvSpPr>
        <p:spPr bwMode="auto">
          <a:xfrm>
            <a:off x="1491353" y="3631879"/>
            <a:ext cx="262258" cy="274352"/>
          </a:xfrm>
          <a:prstGeom prst="curvedRightArrow">
            <a:avLst>
              <a:gd name="adj1" fmla="val 25000"/>
              <a:gd name="adj2" fmla="val 64824"/>
              <a:gd name="adj3" fmla="val 25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83"/>
            <a:endParaRPr lang="en-US" sz="1662">
              <a:latin typeface="Arial" charset="0"/>
            </a:endParaRP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7C7C0B1D-64C2-4351-9311-B68A5BBDA0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38" name="Picture 10">
            <a:extLst>
              <a:ext uri="{FF2B5EF4-FFF2-40B4-BE49-F238E27FC236}">
                <a16:creationId xmlns:a16="http://schemas.microsoft.com/office/drawing/2014/main" id="{C3D2A804-EB14-4652-AD99-05A63ACB30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223DCDAB-F248-44FF-919E-65385644C3A0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415342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9" descr="Screen Shot 2017-11-02 at 12.44.16.png">
            <a:extLst>
              <a:ext uri="{FF2B5EF4-FFF2-40B4-BE49-F238E27FC236}">
                <a16:creationId xmlns:a16="http://schemas.microsoft.com/office/drawing/2014/main" id="{818317B8-C41D-41A5-8C3D-87A7F1FD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pic>
        <p:nvPicPr>
          <p:cNvPr id="8" name="Bild 9" descr="Screen Shot 2017-11-02 at 12.4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6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" y="-10941"/>
            <a:ext cx="10797988" cy="983460"/>
          </a:xfrm>
        </p:spPr>
        <p:txBody>
          <a:bodyPr>
            <a:normAutofit/>
          </a:bodyPr>
          <a:lstStyle/>
          <a:p>
            <a:r>
              <a:rPr lang="en-US" dirty="0"/>
              <a:t>Which facts? </a:t>
            </a:r>
          </a:p>
        </p:txBody>
      </p:sp>
      <p:pic>
        <p:nvPicPr>
          <p:cNvPr id="77" name="Picture 3">
            <a:extLst>
              <a:ext uri="{FF2B5EF4-FFF2-40B4-BE49-F238E27FC236}">
                <a16:creationId xmlns:a16="http://schemas.microsoft.com/office/drawing/2014/main" id="{567AF1B1-6CFC-480B-9991-F5A439BD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62" y="3113164"/>
            <a:ext cx="998220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5AE573-578C-43E4-80CE-D42165631C2C}"/>
              </a:ext>
            </a:extLst>
          </p:cNvPr>
          <p:cNvGrpSpPr/>
          <p:nvPr/>
        </p:nvGrpSpPr>
        <p:grpSpPr>
          <a:xfrm>
            <a:off x="2542478" y="2656097"/>
            <a:ext cx="6234566" cy="1749040"/>
            <a:chOff x="2542478" y="2656097"/>
            <a:chExt cx="6234566" cy="17490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B7AC6A4-A88D-4D99-8EDC-9BCBA043FEA9}"/>
                </a:ext>
              </a:extLst>
            </p:cNvPr>
            <p:cNvGrpSpPr/>
            <p:nvPr/>
          </p:nvGrpSpPr>
          <p:grpSpPr>
            <a:xfrm>
              <a:off x="2542478" y="2656097"/>
              <a:ext cx="6234566" cy="1749040"/>
              <a:chOff x="1137180" y="1146560"/>
              <a:chExt cx="6314820" cy="174904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2865A5F-05F2-42AE-B47C-CE32301F05A1}"/>
                  </a:ext>
                </a:extLst>
              </p:cNvPr>
              <p:cNvGrpSpPr/>
              <p:nvPr/>
            </p:nvGrpSpPr>
            <p:grpSpPr>
              <a:xfrm>
                <a:off x="1137180" y="1146560"/>
                <a:ext cx="6314820" cy="1476260"/>
                <a:chOff x="1137180" y="1146560"/>
                <a:chExt cx="6314820" cy="1476260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C7612A36-0782-4367-A409-3ED2E0F953B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H="1">
                  <a:off x="1692000" y="1146560"/>
                  <a:ext cx="5760000" cy="1476260"/>
                  <a:chOff x="932473" y="1492114"/>
                  <a:chExt cx="7239152" cy="1855360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96F24EAC-3F93-4929-8CC5-D589B71F544C}"/>
                      </a:ext>
                    </a:extLst>
                  </p:cNvPr>
                  <p:cNvGrpSpPr/>
                  <p:nvPr/>
                </p:nvGrpSpPr>
                <p:grpSpPr>
                  <a:xfrm>
                    <a:off x="2106295" y="2099699"/>
                    <a:ext cx="4875403" cy="1247775"/>
                    <a:chOff x="2106295" y="2415019"/>
                    <a:chExt cx="4875403" cy="1247775"/>
                  </a:xfrm>
                </p:grpSpPr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C5754F8A-89AE-4C00-9C69-7325FD12EA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06295" y="2415019"/>
                      <a:ext cx="4875403" cy="1247775"/>
                      <a:chOff x="2106295" y="2415019"/>
                      <a:chExt cx="4875403" cy="1247775"/>
                    </a:xfrm>
                  </p:grpSpPr>
                  <p:pic>
                    <p:nvPicPr>
                      <p:cNvPr id="74" name="Picture 5">
                        <a:extLst>
                          <a:ext uri="{FF2B5EF4-FFF2-40B4-BE49-F238E27FC236}">
                            <a16:creationId xmlns:a16="http://schemas.microsoft.com/office/drawing/2014/main" id="{479A9245-CE8D-45AF-A515-88283CB6F2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109" y="2415019"/>
                        <a:ext cx="124777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75" name="Picture 5">
                        <a:extLst>
                          <a:ext uri="{FF2B5EF4-FFF2-40B4-BE49-F238E27FC236}">
                            <a16:creationId xmlns:a16="http://schemas.microsoft.com/office/drawing/2014/main" id="{A14F4BA6-66EE-4979-87F9-BCA3C65FC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295" y="2415019"/>
                        <a:ext cx="124777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76" name="Picture 5">
                        <a:extLst>
                          <a:ext uri="{FF2B5EF4-FFF2-40B4-BE49-F238E27FC236}">
                            <a16:creationId xmlns:a16="http://schemas.microsoft.com/office/drawing/2014/main" id="{D7195A17-C391-44C9-A926-E021F77027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923" y="2415019"/>
                        <a:ext cx="124777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53714E0C-B8E0-4125-BB55-A5ABCA25A5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74207" y="2614795"/>
                      <a:ext cx="530255" cy="8896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0" dirty="0"/>
                        <a:t>?</a:t>
                      </a:r>
                      <a:endParaRPr lang="en-US" sz="4000" dirty="0"/>
                    </a:p>
                  </p:txBody>
                </p:sp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E108EEFB-7175-495F-B6F9-E490BC795E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03855" y="2601054"/>
                      <a:ext cx="530255" cy="8896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0" dirty="0"/>
                        <a:t>?</a:t>
                      </a:r>
                      <a:endParaRPr lang="en-US" sz="4000" dirty="0"/>
                    </a:p>
                  </p:txBody>
                </p:sp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AB586F80-72FA-4338-8DC1-F52A579715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30347" y="2601054"/>
                      <a:ext cx="530255" cy="8896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4000" dirty="0"/>
                        <a:t>?</a:t>
                      </a:r>
                      <a:endParaRPr lang="en-US" sz="4000" dirty="0"/>
                    </a:p>
                  </p:txBody>
                </p:sp>
              </p:grp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7539F48D-14D9-4E15-8812-2E0458F0764F}"/>
                      </a:ext>
                    </a:extLst>
                  </p:cNvPr>
                  <p:cNvGrpSpPr/>
                  <p:nvPr/>
                </p:nvGrpSpPr>
                <p:grpSpPr>
                  <a:xfrm>
                    <a:off x="932473" y="1492114"/>
                    <a:ext cx="7239152" cy="472789"/>
                    <a:chOff x="932473" y="1807434"/>
                    <a:chExt cx="7239152" cy="472789"/>
                  </a:xfrm>
                </p:grpSpPr>
                <p:sp>
                  <p:nvSpPr>
                    <p:cNvPr id="63" name="Curved Up Arrow 3">
                      <a:extLst>
                        <a:ext uri="{FF2B5EF4-FFF2-40B4-BE49-F238E27FC236}">
                          <a16:creationId xmlns:a16="http://schemas.microsoft.com/office/drawing/2014/main" id="{98D2E280-12E1-4FEE-AE30-2ADA2492A7EE}"/>
                        </a:ext>
                      </a:extLst>
                    </p:cNvPr>
                    <p:cNvSpPr/>
                    <p:nvPr/>
                  </p:nvSpPr>
                  <p:spPr bwMode="auto">
                    <a:xfrm rot="10800000">
                      <a:off x="6511159" y="1807434"/>
                      <a:ext cx="1660466" cy="472788"/>
                    </a:xfrm>
                    <a:prstGeom prst="curvedUpArrow">
                      <a:avLst>
                        <a:gd name="adj1" fmla="val 45723"/>
                        <a:gd name="adj2" fmla="val 76526"/>
                        <a:gd name="adj3" fmla="val 25000"/>
                      </a:avLst>
                    </a:prstGeom>
                    <a:solidFill>
                      <a:srgbClr val="EBFFFF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rtlCol="0" anchor="ctr">
                      <a:noAutofit/>
                    </a:bodyPr>
                    <a:lstStyle/>
                    <a:p>
                      <a:pPr algn="ctr"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b="1" dirty="0"/>
                    </a:p>
                  </p:txBody>
                </p:sp>
                <p:sp>
                  <p:nvSpPr>
                    <p:cNvPr id="67" name="Curved Up Arrow 17">
                      <a:extLst>
                        <a:ext uri="{FF2B5EF4-FFF2-40B4-BE49-F238E27FC236}">
                          <a16:creationId xmlns:a16="http://schemas.microsoft.com/office/drawing/2014/main" id="{DE7AE22E-E1BA-42A5-ABF3-06B5344C963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>
                      <a:off x="4651597" y="1807435"/>
                      <a:ext cx="1660466" cy="472788"/>
                    </a:xfrm>
                    <a:prstGeom prst="curvedUpArrow">
                      <a:avLst>
                        <a:gd name="adj1" fmla="val 45723"/>
                        <a:gd name="adj2" fmla="val 76526"/>
                        <a:gd name="adj3" fmla="val 25000"/>
                      </a:avLst>
                    </a:prstGeom>
                    <a:solidFill>
                      <a:srgbClr val="EBFFFF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rtlCol="0" anchor="ctr">
                      <a:noAutofit/>
                    </a:bodyPr>
                    <a:lstStyle/>
                    <a:p>
                      <a:pPr algn="ctr"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b="1" dirty="0"/>
                    </a:p>
                  </p:txBody>
                </p:sp>
                <p:sp>
                  <p:nvSpPr>
                    <p:cNvPr id="68" name="Curved Up Arrow 18">
                      <a:extLst>
                        <a:ext uri="{FF2B5EF4-FFF2-40B4-BE49-F238E27FC236}">
                          <a16:creationId xmlns:a16="http://schemas.microsoft.com/office/drawing/2014/main" id="{025AE419-F086-45EC-A770-C9EFA49D6A56}"/>
                        </a:ext>
                      </a:extLst>
                    </p:cNvPr>
                    <p:cNvSpPr/>
                    <p:nvPr/>
                  </p:nvSpPr>
                  <p:spPr bwMode="auto">
                    <a:xfrm rot="10800000">
                      <a:off x="2792035" y="1807434"/>
                      <a:ext cx="1660466" cy="472788"/>
                    </a:xfrm>
                    <a:prstGeom prst="curvedUpArrow">
                      <a:avLst>
                        <a:gd name="adj1" fmla="val 45723"/>
                        <a:gd name="adj2" fmla="val 76526"/>
                        <a:gd name="adj3" fmla="val 25000"/>
                      </a:avLst>
                    </a:prstGeom>
                    <a:solidFill>
                      <a:srgbClr val="EBFFFF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rtlCol="0" anchor="ctr">
                      <a:noAutofit/>
                    </a:bodyPr>
                    <a:lstStyle/>
                    <a:p>
                      <a:pPr algn="ctr"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b="1" dirty="0"/>
                    </a:p>
                  </p:txBody>
                </p:sp>
                <p:sp>
                  <p:nvSpPr>
                    <p:cNvPr id="69" name="Curved Up Arrow 19">
                      <a:extLst>
                        <a:ext uri="{FF2B5EF4-FFF2-40B4-BE49-F238E27FC236}">
                          <a16:creationId xmlns:a16="http://schemas.microsoft.com/office/drawing/2014/main" id="{47EBF448-6AFD-4A61-B540-71CB204698F2}"/>
                        </a:ext>
                      </a:extLst>
                    </p:cNvPr>
                    <p:cNvSpPr/>
                    <p:nvPr/>
                  </p:nvSpPr>
                  <p:spPr bwMode="auto">
                    <a:xfrm rot="10800000">
                      <a:off x="932473" y="1807434"/>
                      <a:ext cx="1660466" cy="472788"/>
                    </a:xfrm>
                    <a:prstGeom prst="curvedUpArrow">
                      <a:avLst>
                        <a:gd name="adj1" fmla="val 45723"/>
                        <a:gd name="adj2" fmla="val 76526"/>
                        <a:gd name="adj3" fmla="val 25000"/>
                      </a:avLst>
                    </a:prstGeom>
                    <a:solidFill>
                      <a:srgbClr val="EBFFFF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rtlCol="0" anchor="ctr">
                      <a:noAutofit/>
                    </a:bodyPr>
                    <a:lstStyle/>
                    <a:p>
                      <a:pPr algn="ctr"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b="1" dirty="0"/>
                    </a:p>
                  </p:txBody>
                </p:sp>
              </p:grpSp>
            </p:grpSp>
            <p:pic>
              <p:nvPicPr>
                <p:cNvPr id="60" name="Picture 3">
                  <a:extLst>
                    <a:ext uri="{FF2B5EF4-FFF2-40B4-BE49-F238E27FC236}">
                      <a16:creationId xmlns:a16="http://schemas.microsoft.com/office/drawing/2014/main" id="{0C9C8EF9-F3E4-43B3-9803-33280A1F1A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7180" y="1565527"/>
                  <a:ext cx="1036320" cy="1036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7" name="Picture 2">
                <a:extLst>
                  <a:ext uri="{FF2B5EF4-FFF2-40B4-BE49-F238E27FC236}">
                    <a16:creationId xmlns:a16="http://schemas.microsoft.com/office/drawing/2014/main" id="{BAFD903A-CB1A-4484-9137-C8367C5B4A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2715" y="1613018"/>
                <a:ext cx="998220" cy="998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F4841116-03F9-4D13-B216-046BA55B6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9934" y="1565527"/>
                <a:ext cx="1351082" cy="133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9A144CD6-2C31-4DED-B6D9-EED74F9FC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895" y="3312634"/>
              <a:ext cx="659873" cy="5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9">
            <a:extLst>
              <a:ext uri="{FF2B5EF4-FFF2-40B4-BE49-F238E27FC236}">
                <a16:creationId xmlns:a16="http://schemas.microsoft.com/office/drawing/2014/main" id="{A8622C7F-D526-444F-8B3C-AD11EA70C2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975892B4-761F-4C94-9BE7-7C040FD16E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A9DBE648-1D39-4C02-BE81-FBF5CBF93F4F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429347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9" descr="Screen Shot 2017-11-02 at 12.44.16.png">
            <a:extLst>
              <a:ext uri="{FF2B5EF4-FFF2-40B4-BE49-F238E27FC236}">
                <a16:creationId xmlns:a16="http://schemas.microsoft.com/office/drawing/2014/main" id="{760729C4-B321-4011-AEDD-731395A24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pic>
        <p:nvPicPr>
          <p:cNvPr id="19" name="Bild 9" descr="Screen Shot 2017-11-02 at 12.44.16.png">
            <a:extLst>
              <a:ext uri="{FF2B5EF4-FFF2-40B4-BE49-F238E27FC236}">
                <a16:creationId xmlns:a16="http://schemas.microsoft.com/office/drawing/2014/main" id="{0A45F836-8C3E-42E8-A205-D6E91045B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846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3E0DE46-074F-4786-A166-45E253EB4F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44450"/>
            <a:ext cx="9144000" cy="5588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5pPr>
            <a:lvl6pPr marL="422026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6pPr>
            <a:lvl7pPr marL="844052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7pPr>
            <a:lvl8pPr marL="1266079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8pPr>
            <a:lvl9pPr marL="1688104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sz="4400" b="0" dirty="0"/>
          </a:p>
        </p:txBody>
      </p:sp>
      <p:pic>
        <p:nvPicPr>
          <p:cNvPr id="9" name="Picture 2" descr="Snapshot of an average Li-cobalt battery">
            <a:extLst>
              <a:ext uri="{FF2B5EF4-FFF2-40B4-BE49-F238E27FC236}">
                <a16:creationId xmlns:a16="http://schemas.microsoft.com/office/drawing/2014/main" id="{5939DDEE-869D-49C6-ABAE-B4E27B4A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97" y="963507"/>
            <a:ext cx="2428922" cy="22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34011-BB79-4937-906E-69C84918725A}"/>
              </a:ext>
            </a:extLst>
          </p:cNvPr>
          <p:cNvSpPr txBox="1"/>
          <p:nvPr/>
        </p:nvSpPr>
        <p:spPr>
          <a:xfrm>
            <a:off x="2549406" y="3127249"/>
            <a:ext cx="3004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Lithium Cobalt Oxide (LCO)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D4B0A-9999-487B-BAB5-0F4A51718C6D}"/>
              </a:ext>
            </a:extLst>
          </p:cNvPr>
          <p:cNvSpPr txBox="1"/>
          <p:nvPr/>
        </p:nvSpPr>
        <p:spPr>
          <a:xfrm>
            <a:off x="6554221" y="3218015"/>
            <a:ext cx="345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Lithium Manganese Oxide (LMO)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Snapshot of NMC">
            <a:extLst>
              <a:ext uri="{FF2B5EF4-FFF2-40B4-BE49-F238E27FC236}">
                <a16:creationId xmlns:a16="http://schemas.microsoft.com/office/drawing/2014/main" id="{C89ED2A0-8150-4B67-B607-A729107F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96" y="3542152"/>
            <a:ext cx="2411590" cy="22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AA8C9C-5AB7-4141-8973-E548B9EDF4BA}"/>
              </a:ext>
            </a:extLst>
          </p:cNvPr>
          <p:cNvSpPr/>
          <p:nvPr/>
        </p:nvSpPr>
        <p:spPr>
          <a:xfrm>
            <a:off x="5869262" y="5966533"/>
            <a:ext cx="6274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Source: http://batteryuniversity.com/learn/article/types_of_lithium_ion</a:t>
            </a:r>
          </a:p>
        </p:txBody>
      </p:sp>
      <p:pic>
        <p:nvPicPr>
          <p:cNvPr id="14" name="Picture 6" descr="Snapshot of a typical Li-manganese battery">
            <a:extLst>
              <a:ext uri="{FF2B5EF4-FFF2-40B4-BE49-F238E27FC236}">
                <a16:creationId xmlns:a16="http://schemas.microsoft.com/office/drawing/2014/main" id="{D51E301F-CEF6-4DB3-BE66-FEE8E594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72" y="983458"/>
            <a:ext cx="2407235" cy="22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3B74C7-A0A3-4080-ADCA-0347D0C8A337}"/>
              </a:ext>
            </a:extLst>
          </p:cNvPr>
          <p:cNvSpPr/>
          <p:nvPr/>
        </p:nvSpPr>
        <p:spPr>
          <a:xfrm>
            <a:off x="2368164" y="5770802"/>
            <a:ext cx="3666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</a:rPr>
              <a:t>Lithium Nickel Manganese Cobalt Oxide (LiNiMnCoO</a:t>
            </a:r>
            <a:r>
              <a:rPr lang="en-GB" sz="1600" b="1" baseline="-25000" dirty="0">
                <a:latin typeface="Arial" panose="020B0604020202020204" pitchFamily="34" charset="0"/>
              </a:rPr>
              <a:t>2</a:t>
            </a:r>
            <a:r>
              <a:rPr lang="en-GB" sz="1600" b="1" dirty="0">
                <a:latin typeface="Arial" panose="020B0604020202020204" pitchFamily="34" charset="0"/>
              </a:rPr>
              <a:t> or NMC)</a:t>
            </a:r>
          </a:p>
        </p:txBody>
      </p:sp>
      <p:pic>
        <p:nvPicPr>
          <p:cNvPr id="16" name="Picture 2" descr="Snapshot of a typical Li-phosphate battery">
            <a:extLst>
              <a:ext uri="{FF2B5EF4-FFF2-40B4-BE49-F238E27FC236}">
                <a16:creationId xmlns:a16="http://schemas.microsoft.com/office/drawing/2014/main" id="{8AF09F58-FDE2-4B5F-BB1C-2B596660A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72" y="3559096"/>
            <a:ext cx="2407235" cy="218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1B8065-C56B-4D31-B316-13215F902E0D}"/>
              </a:ext>
            </a:extLst>
          </p:cNvPr>
          <p:cNvSpPr/>
          <p:nvPr/>
        </p:nvSpPr>
        <p:spPr>
          <a:xfrm>
            <a:off x="6537682" y="5780980"/>
            <a:ext cx="3457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333333"/>
                </a:solidFill>
                <a:latin typeface="Arial" panose="020B0604020202020204" pitchFamily="34" charset="0"/>
              </a:rPr>
              <a:t>Lithium Ferrite Phosphate (LFP)</a:t>
            </a:r>
            <a:endParaRPr lang="en-GB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F5CBE-D216-4938-B1D8-703256798B20}"/>
              </a:ext>
            </a:extLst>
          </p:cNvPr>
          <p:cNvSpPr/>
          <p:nvPr/>
        </p:nvSpPr>
        <p:spPr>
          <a:xfrm>
            <a:off x="2234490" y="3435595"/>
            <a:ext cx="3521444" cy="2883653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238AD-5025-4629-B349-67254978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" y="149162"/>
            <a:ext cx="10515600" cy="1325563"/>
          </a:xfrm>
        </p:spPr>
        <p:txBody>
          <a:bodyPr/>
          <a:lstStyle/>
          <a:p>
            <a:r>
              <a:rPr lang="en-GB" dirty="0"/>
              <a:t>Li-ion types of batteries</a:t>
            </a:r>
            <a:br>
              <a:rPr lang="en-GB" dirty="0"/>
            </a:br>
            <a:endParaRPr lang="en-GB" dirty="0"/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7477667-C54E-42DE-8E9F-426D557FA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F69537A7-ECEE-4A23-AC1D-F1DE6E95D2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CEAF533-9F56-48A8-8CE6-C5B314FEF0E0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38856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9" descr="Screen Shot 2017-11-02 at 12.44.16.png">
            <a:extLst>
              <a:ext uri="{FF2B5EF4-FFF2-40B4-BE49-F238E27FC236}">
                <a16:creationId xmlns:a16="http://schemas.microsoft.com/office/drawing/2014/main" id="{0666936C-067A-4CC5-A35D-3101C584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83459"/>
          </a:xfrm>
          <a:prstGeom prst="rect">
            <a:avLst/>
          </a:prstGeom>
        </p:spPr>
      </p:pic>
      <p:pic>
        <p:nvPicPr>
          <p:cNvPr id="5" name="Bild 9" descr="Screen Shot 2017-11-02 at 12.44.16.png">
            <a:extLst>
              <a:ext uri="{FF2B5EF4-FFF2-40B4-BE49-F238E27FC236}">
                <a16:creationId xmlns:a16="http://schemas.microsoft.com/office/drawing/2014/main" id="{135097D6-5930-469E-A85A-275563EFE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0325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3E0DE46-074F-4786-A166-45E253EB4F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44450"/>
            <a:ext cx="9144000" cy="5588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tx1"/>
                </a:solidFill>
                <a:latin typeface="Arial" charset="0"/>
              </a:defRPr>
            </a:lvl5pPr>
            <a:lvl6pPr marL="422026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6pPr>
            <a:lvl7pPr marL="844052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7pPr>
            <a:lvl8pPr marL="1266079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8pPr>
            <a:lvl9pPr marL="1688104" algn="ctr" rtl="0" eaLnBrk="0" fontAlgn="base" hangingPunct="0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44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E1681-95EE-4C3F-85AF-EB963E66D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634" y="1683777"/>
            <a:ext cx="7037427" cy="47203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156915-05E2-45F9-8502-FCABDA2DF23D}"/>
              </a:ext>
            </a:extLst>
          </p:cNvPr>
          <p:cNvSpPr/>
          <p:nvPr/>
        </p:nvSpPr>
        <p:spPr>
          <a:xfrm>
            <a:off x="2525715" y="970972"/>
            <a:ext cx="7398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Specific power </a:t>
            </a:r>
            <a:r>
              <a:rPr lang="en-GB" sz="2400" dirty="0"/>
              <a:t>= power per mass, promotes </a:t>
            </a:r>
            <a:r>
              <a:rPr lang="en-GB" sz="2400" u="sng" dirty="0"/>
              <a:t>acceleration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Specific energy </a:t>
            </a:r>
            <a:r>
              <a:rPr lang="en-GB" sz="2400" dirty="0"/>
              <a:t>= stored energy per mass, promotes </a:t>
            </a:r>
            <a:r>
              <a:rPr lang="en-GB" sz="2400" u="sng" dirty="0"/>
              <a:t>range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C6CAF-B828-4B38-80FA-9A7EA222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7265"/>
            <a:ext cx="10515600" cy="452178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Battery performance</a:t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A95CAB25-4561-480A-B867-243E3C334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6344648"/>
            <a:ext cx="1449646" cy="49197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CE494688-B78B-470C-9FAC-C1AF06AE5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4" y="6360632"/>
            <a:ext cx="5423977" cy="4882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0F56585-FFBA-41B2-84B9-69C12819213C}"/>
              </a:ext>
            </a:extLst>
          </p:cNvPr>
          <p:cNvSpPr txBox="1"/>
          <p:nvPr/>
        </p:nvSpPr>
        <p:spPr>
          <a:xfrm>
            <a:off x="10346267" y="6129867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Vakhitova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Ashby, 2020</a:t>
            </a:r>
          </a:p>
        </p:txBody>
      </p:sp>
    </p:spTree>
    <p:extLst>
      <p:ext uri="{BB962C8B-B14F-4D97-AF65-F5344CB8AC3E}">
        <p14:creationId xmlns:p14="http://schemas.microsoft.com/office/powerpoint/2010/main" val="114966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1757</Words>
  <Application>Microsoft Office PowerPoint</Application>
  <PresentationFormat>Breitbild</PresentationFormat>
  <Paragraphs>233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Quicksand</vt:lpstr>
      <vt:lpstr>Quicksand Regular</vt:lpstr>
      <vt:lpstr>Arial</vt:lpstr>
      <vt:lpstr>Calibri</vt:lpstr>
      <vt:lpstr>Calibri Light</vt:lpstr>
      <vt:lpstr>Wingdings</vt:lpstr>
      <vt:lpstr>Office Theme</vt:lpstr>
      <vt:lpstr>PowerPoint-Präsentation</vt:lpstr>
      <vt:lpstr>5-step Methodology: Mission</vt:lpstr>
      <vt:lpstr>The three essential Capitals</vt:lpstr>
      <vt:lpstr>What are we trying to achieve?</vt:lpstr>
      <vt:lpstr>Defining Articulation</vt:lpstr>
      <vt:lpstr>5-step Methodology </vt:lpstr>
      <vt:lpstr>Which facts? </vt:lpstr>
      <vt:lpstr>Li-ion types of batteries </vt:lpstr>
      <vt:lpstr>Battery performance </vt:lpstr>
      <vt:lpstr>Battery performance </vt:lpstr>
      <vt:lpstr>ZOOMing in on Cobalt …</vt:lpstr>
      <vt:lpstr>Forming a Judgement</vt:lpstr>
      <vt:lpstr>Impact on the Three Capitals </vt:lpstr>
      <vt:lpstr>Reflection: the bigger picture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Andri Abbühl</cp:lastModifiedBy>
  <cp:revision>108</cp:revision>
  <cp:lastPrinted>2019-09-06T14:53:36Z</cp:lastPrinted>
  <dcterms:created xsi:type="dcterms:W3CDTF">2018-10-03T09:42:01Z</dcterms:created>
  <dcterms:modified xsi:type="dcterms:W3CDTF">2020-01-22T14:11:06Z</dcterms:modified>
</cp:coreProperties>
</file>