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0.xml" ContentType="application/vnd.openxmlformats-officedocument.presentationml.notesSlide+xml"/>
  <Override PartName="/ppt/tags/tag14.xml" ContentType="application/vnd.openxmlformats-officedocument.presentationml.tags+xml"/>
  <Override PartName="/ppt/notesSlides/notesSlide4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57"/>
  </p:notesMasterIdLst>
  <p:handoutMasterIdLst>
    <p:handoutMasterId r:id="rId58"/>
  </p:handoutMasterIdLst>
  <p:sldIdLst>
    <p:sldId id="256" r:id="rId3"/>
    <p:sldId id="343" r:id="rId4"/>
    <p:sldId id="258" r:id="rId5"/>
    <p:sldId id="260" r:id="rId6"/>
    <p:sldId id="337" r:id="rId7"/>
    <p:sldId id="297" r:id="rId8"/>
    <p:sldId id="298" r:id="rId9"/>
    <p:sldId id="813" r:id="rId10"/>
    <p:sldId id="847" r:id="rId11"/>
    <p:sldId id="849" r:id="rId12"/>
    <p:sldId id="850" r:id="rId13"/>
    <p:sldId id="848" r:id="rId14"/>
    <p:sldId id="812" r:id="rId15"/>
    <p:sldId id="852" r:id="rId16"/>
    <p:sldId id="259" r:id="rId17"/>
    <p:sldId id="263" r:id="rId18"/>
    <p:sldId id="335" r:id="rId19"/>
    <p:sldId id="264" r:id="rId20"/>
    <p:sldId id="344" r:id="rId21"/>
    <p:sldId id="367" r:id="rId22"/>
    <p:sldId id="368" r:id="rId23"/>
    <p:sldId id="369" r:id="rId24"/>
    <p:sldId id="851" r:id="rId25"/>
    <p:sldId id="374" r:id="rId26"/>
    <p:sldId id="313" r:id="rId27"/>
    <p:sldId id="266" r:id="rId28"/>
    <p:sldId id="341" r:id="rId29"/>
    <p:sldId id="371" r:id="rId30"/>
    <p:sldId id="372" r:id="rId31"/>
    <p:sldId id="339" r:id="rId32"/>
    <p:sldId id="269" r:id="rId33"/>
    <p:sldId id="853" r:id="rId34"/>
    <p:sldId id="318" r:id="rId35"/>
    <p:sldId id="811" r:id="rId36"/>
    <p:sldId id="320" r:id="rId37"/>
    <p:sldId id="422" r:id="rId38"/>
    <p:sldId id="423" r:id="rId39"/>
    <p:sldId id="425" r:id="rId40"/>
    <p:sldId id="429" r:id="rId41"/>
    <p:sldId id="375" r:id="rId42"/>
    <p:sldId id="378" r:id="rId43"/>
    <p:sldId id="442" r:id="rId44"/>
    <p:sldId id="441" r:id="rId45"/>
    <p:sldId id="434" r:id="rId46"/>
    <p:sldId id="379" r:id="rId47"/>
    <p:sldId id="302" r:id="rId48"/>
    <p:sldId id="312" r:id="rId49"/>
    <p:sldId id="305" r:id="rId50"/>
    <p:sldId id="306" r:id="rId51"/>
    <p:sldId id="307" r:id="rId52"/>
    <p:sldId id="345" r:id="rId53"/>
    <p:sldId id="373" r:id="rId54"/>
    <p:sldId id="286" r:id="rId55"/>
    <p:sldId id="360" r:id="rId56"/>
  </p:sldIdLst>
  <p:sldSz cx="12096750" cy="6802438"/>
  <p:notesSz cx="6858000" cy="9144000"/>
  <p:defaultTextStyle>
    <a:defPPr>
      <a:defRPr lang="en-US"/>
    </a:defPPr>
    <a:lvl1pPr marL="0" algn="l" defTabSz="604634" rtl="0" eaLnBrk="1" latinLnBrk="0" hangingPunct="1">
      <a:defRPr sz="2400" kern="1200">
        <a:solidFill>
          <a:schemeClr val="tx1"/>
        </a:solidFill>
        <a:latin typeface="+mn-lt"/>
        <a:ea typeface="+mn-ea"/>
        <a:cs typeface="+mn-cs"/>
      </a:defRPr>
    </a:lvl1pPr>
    <a:lvl2pPr marL="604634" algn="l" defTabSz="604634" rtl="0" eaLnBrk="1" latinLnBrk="0" hangingPunct="1">
      <a:defRPr sz="2400" kern="1200">
        <a:solidFill>
          <a:schemeClr val="tx1"/>
        </a:solidFill>
        <a:latin typeface="+mn-lt"/>
        <a:ea typeface="+mn-ea"/>
        <a:cs typeface="+mn-cs"/>
      </a:defRPr>
    </a:lvl2pPr>
    <a:lvl3pPr marL="1209271" algn="l" defTabSz="604634" rtl="0" eaLnBrk="1" latinLnBrk="0" hangingPunct="1">
      <a:defRPr sz="2400" kern="1200">
        <a:solidFill>
          <a:schemeClr val="tx1"/>
        </a:solidFill>
        <a:latin typeface="+mn-lt"/>
        <a:ea typeface="+mn-ea"/>
        <a:cs typeface="+mn-cs"/>
      </a:defRPr>
    </a:lvl3pPr>
    <a:lvl4pPr marL="1813904" algn="l" defTabSz="604634" rtl="0" eaLnBrk="1" latinLnBrk="0" hangingPunct="1">
      <a:defRPr sz="2400" kern="1200">
        <a:solidFill>
          <a:schemeClr val="tx1"/>
        </a:solidFill>
        <a:latin typeface="+mn-lt"/>
        <a:ea typeface="+mn-ea"/>
        <a:cs typeface="+mn-cs"/>
      </a:defRPr>
    </a:lvl4pPr>
    <a:lvl5pPr marL="2418540" algn="l" defTabSz="604634" rtl="0" eaLnBrk="1" latinLnBrk="0" hangingPunct="1">
      <a:defRPr sz="2400" kern="1200">
        <a:solidFill>
          <a:schemeClr val="tx1"/>
        </a:solidFill>
        <a:latin typeface="+mn-lt"/>
        <a:ea typeface="+mn-ea"/>
        <a:cs typeface="+mn-cs"/>
      </a:defRPr>
    </a:lvl5pPr>
    <a:lvl6pPr marL="3023175" algn="l" defTabSz="604634" rtl="0" eaLnBrk="1" latinLnBrk="0" hangingPunct="1">
      <a:defRPr sz="2400" kern="1200">
        <a:solidFill>
          <a:schemeClr val="tx1"/>
        </a:solidFill>
        <a:latin typeface="+mn-lt"/>
        <a:ea typeface="+mn-ea"/>
        <a:cs typeface="+mn-cs"/>
      </a:defRPr>
    </a:lvl6pPr>
    <a:lvl7pPr marL="3627810" algn="l" defTabSz="604634" rtl="0" eaLnBrk="1" latinLnBrk="0" hangingPunct="1">
      <a:defRPr sz="2400" kern="1200">
        <a:solidFill>
          <a:schemeClr val="tx1"/>
        </a:solidFill>
        <a:latin typeface="+mn-lt"/>
        <a:ea typeface="+mn-ea"/>
        <a:cs typeface="+mn-cs"/>
      </a:defRPr>
    </a:lvl7pPr>
    <a:lvl8pPr marL="4232444" algn="l" defTabSz="604634" rtl="0" eaLnBrk="1" latinLnBrk="0" hangingPunct="1">
      <a:defRPr sz="2400" kern="1200">
        <a:solidFill>
          <a:schemeClr val="tx1"/>
        </a:solidFill>
        <a:latin typeface="+mn-lt"/>
        <a:ea typeface="+mn-ea"/>
        <a:cs typeface="+mn-cs"/>
      </a:defRPr>
    </a:lvl8pPr>
    <a:lvl9pPr marL="4837081" algn="l" defTabSz="60463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0" userDrawn="1">
          <p15:clr>
            <a:srgbClr val="A4A3A4"/>
          </p15:clr>
        </p15:guide>
        <p15:guide id="2" pos="38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36"/>
    <p:restoredTop sz="75988" autoAdjust="0"/>
  </p:normalViewPr>
  <p:slideViewPr>
    <p:cSldViewPr snapToGrid="0" snapToObjects="1">
      <p:cViewPr varScale="1">
        <p:scale>
          <a:sx n="84" d="100"/>
          <a:sy n="84" d="100"/>
        </p:scale>
        <p:origin x="824" y="192"/>
      </p:cViewPr>
      <p:guideLst>
        <p:guide orient="horz" pos="2120"/>
        <p:guide pos="381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37DAC7-9B4C-6246-8144-6FF3F29B58FB}" type="datetimeFigureOut">
              <a:rPr lang="nl-NL" smtClean="0"/>
              <a:t>06-05-20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301336-897E-B843-92D1-243DD836D65F}" type="slidenum">
              <a:rPr lang="nl-NL" smtClean="0"/>
              <a:t>‹#›</a:t>
            </a:fld>
            <a:endParaRPr lang="nl-NL"/>
          </a:p>
        </p:txBody>
      </p:sp>
    </p:spTree>
    <p:extLst>
      <p:ext uri="{BB962C8B-B14F-4D97-AF65-F5344CB8AC3E}">
        <p14:creationId xmlns:p14="http://schemas.microsoft.com/office/powerpoint/2010/main" val="1949534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65F47-94EE-E140-9CC4-6EF231515F78}" type="datetimeFigureOut">
              <a:rPr lang="en-US" smtClean="0"/>
              <a:t>5/6/20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258DE-C01B-C04E-964E-ACCF51DB1E54}" type="slidenum">
              <a:rPr lang="en-US" smtClean="0"/>
              <a:t>‹#›</a:t>
            </a:fld>
            <a:endParaRPr lang="en-US"/>
          </a:p>
        </p:txBody>
      </p:sp>
    </p:spTree>
    <p:extLst>
      <p:ext uri="{BB962C8B-B14F-4D97-AF65-F5344CB8AC3E}">
        <p14:creationId xmlns:p14="http://schemas.microsoft.com/office/powerpoint/2010/main" val="3151082705"/>
      </p:ext>
    </p:extLst>
  </p:cSld>
  <p:clrMap bg1="lt1" tx1="dk1" bg2="lt2" tx2="dk2" accent1="accent1" accent2="accent2" accent3="accent3" accent4="accent4" accent5="accent5" accent6="accent6" hlink="hlink" folHlink="folHlink"/>
  <p:notesStyle>
    <a:lvl1pPr marL="0" algn="l" defTabSz="604634" rtl="0" eaLnBrk="1" latinLnBrk="0" hangingPunct="1">
      <a:defRPr sz="1600" kern="1200">
        <a:solidFill>
          <a:schemeClr val="tx1"/>
        </a:solidFill>
        <a:latin typeface="+mn-lt"/>
        <a:ea typeface="+mn-ea"/>
        <a:cs typeface="+mn-cs"/>
      </a:defRPr>
    </a:lvl1pPr>
    <a:lvl2pPr marL="604634" algn="l" defTabSz="604634" rtl="0" eaLnBrk="1" latinLnBrk="0" hangingPunct="1">
      <a:defRPr sz="1600" kern="1200">
        <a:solidFill>
          <a:schemeClr val="tx1"/>
        </a:solidFill>
        <a:latin typeface="+mn-lt"/>
        <a:ea typeface="+mn-ea"/>
        <a:cs typeface="+mn-cs"/>
      </a:defRPr>
    </a:lvl2pPr>
    <a:lvl3pPr marL="1209271" algn="l" defTabSz="604634" rtl="0" eaLnBrk="1" latinLnBrk="0" hangingPunct="1">
      <a:defRPr sz="1600" kern="1200">
        <a:solidFill>
          <a:schemeClr val="tx1"/>
        </a:solidFill>
        <a:latin typeface="+mn-lt"/>
        <a:ea typeface="+mn-ea"/>
        <a:cs typeface="+mn-cs"/>
      </a:defRPr>
    </a:lvl3pPr>
    <a:lvl4pPr marL="1813904" algn="l" defTabSz="604634" rtl="0" eaLnBrk="1" latinLnBrk="0" hangingPunct="1">
      <a:defRPr sz="1600" kern="1200">
        <a:solidFill>
          <a:schemeClr val="tx1"/>
        </a:solidFill>
        <a:latin typeface="+mn-lt"/>
        <a:ea typeface="+mn-ea"/>
        <a:cs typeface="+mn-cs"/>
      </a:defRPr>
    </a:lvl4pPr>
    <a:lvl5pPr marL="2418540" algn="l" defTabSz="604634" rtl="0" eaLnBrk="1" latinLnBrk="0" hangingPunct="1">
      <a:defRPr sz="1600" kern="1200">
        <a:solidFill>
          <a:schemeClr val="tx1"/>
        </a:solidFill>
        <a:latin typeface="+mn-lt"/>
        <a:ea typeface="+mn-ea"/>
        <a:cs typeface="+mn-cs"/>
      </a:defRPr>
    </a:lvl5pPr>
    <a:lvl6pPr marL="3023175" algn="l" defTabSz="604634" rtl="0" eaLnBrk="1" latinLnBrk="0" hangingPunct="1">
      <a:defRPr sz="1600" kern="1200">
        <a:solidFill>
          <a:schemeClr val="tx1"/>
        </a:solidFill>
        <a:latin typeface="+mn-lt"/>
        <a:ea typeface="+mn-ea"/>
        <a:cs typeface="+mn-cs"/>
      </a:defRPr>
    </a:lvl6pPr>
    <a:lvl7pPr marL="3627810" algn="l" defTabSz="604634" rtl="0" eaLnBrk="1" latinLnBrk="0" hangingPunct="1">
      <a:defRPr sz="1600" kern="1200">
        <a:solidFill>
          <a:schemeClr val="tx1"/>
        </a:solidFill>
        <a:latin typeface="+mn-lt"/>
        <a:ea typeface="+mn-ea"/>
        <a:cs typeface="+mn-cs"/>
      </a:defRPr>
    </a:lvl7pPr>
    <a:lvl8pPr marL="4232444" algn="l" defTabSz="604634" rtl="0" eaLnBrk="1" latinLnBrk="0" hangingPunct="1">
      <a:defRPr sz="1600" kern="1200">
        <a:solidFill>
          <a:schemeClr val="tx1"/>
        </a:solidFill>
        <a:latin typeface="+mn-lt"/>
        <a:ea typeface="+mn-ea"/>
        <a:cs typeface="+mn-cs"/>
      </a:defRPr>
    </a:lvl8pPr>
    <a:lvl9pPr marL="4837081" algn="l" defTabSz="60463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Transparent cover of rear light is damaged,</a:t>
            </a:r>
          </a:p>
          <a:p>
            <a:r>
              <a:rPr lang="en-GB" sz="1600" kern="1200" dirty="0">
                <a:solidFill>
                  <a:schemeClr val="tx1"/>
                </a:solidFill>
                <a:effectLst/>
                <a:latin typeface="+mn-lt"/>
                <a:ea typeface="+mn-ea"/>
                <a:cs typeface="+mn-cs"/>
              </a:rPr>
              <a:t>But an entirely new module is needed</a:t>
            </a:r>
          </a:p>
          <a:p>
            <a:r>
              <a:rPr lang="en-GB" sz="1600" kern="1200" dirty="0">
                <a:solidFill>
                  <a:schemeClr val="tx1"/>
                </a:solidFill>
                <a:effectLst/>
                <a:latin typeface="+mn-lt"/>
                <a:ea typeface="+mn-ea"/>
                <a:cs typeface="+mn-cs"/>
                <a:sym typeface="Wingdings" pitchFamily="2" charset="2"/>
              </a:rPr>
              <a:t> Avoidable loss of value, functionality, materials and energy</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5258DE-C01B-C04E-964E-ACCF51DB1E54}" type="slidenum">
              <a:rPr lang="en-US" smtClean="0"/>
              <a:t>3</a:t>
            </a:fld>
            <a:endParaRPr lang="en-US"/>
          </a:p>
        </p:txBody>
      </p:sp>
    </p:spTree>
    <p:extLst>
      <p:ext uri="{BB962C8B-B14F-4D97-AF65-F5344CB8AC3E}">
        <p14:creationId xmlns:p14="http://schemas.microsoft.com/office/powerpoint/2010/main" val="34148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Text self-explanatory</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12</a:t>
            </a:fld>
            <a:endParaRPr lang="en-US"/>
          </a:p>
        </p:txBody>
      </p:sp>
    </p:spTree>
    <p:extLst>
      <p:ext uri="{BB962C8B-B14F-4D97-AF65-F5344CB8AC3E}">
        <p14:creationId xmlns:p14="http://schemas.microsoft.com/office/powerpoint/2010/main" val="293974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This brings us to an entire set of ways to close the loop and maintain product integrity.</a:t>
            </a:r>
            <a:endParaRPr lang="de-CH"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The outer loop of recycling is a necessity to maintain materials, but also should be considered as a last resort, because product integrity is lost.</a:t>
            </a:r>
            <a:endParaRPr lang="de-CH"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It is important to realize that we cannot just consider this from the technological perspective, but that recovery strategies should also be part of business strategy, as there are many economic incentives for companies to limit the lifetime of their products. In a circular economy it is key to not only design products, but also business approaches hat incentivise avoiding obsolescence. Although not the core of the current presentation some business aspects will be addressed when discussing repair and product-service systems.</a:t>
            </a:r>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13</a:t>
            </a:fld>
            <a:endParaRPr lang="en-US"/>
          </a:p>
        </p:txBody>
      </p:sp>
    </p:spTree>
    <p:extLst>
      <p:ext uri="{BB962C8B-B14F-4D97-AF65-F5344CB8AC3E}">
        <p14:creationId xmlns:p14="http://schemas.microsoft.com/office/powerpoint/2010/main" val="2945048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Ellen MacArthur Foundation distinguishes bio-cycle and techno-cycle. Here we will mainly focus on the techno-cycle, which is especially useful to consider more durable and complicated products. But realize that the cascading way of dealing with renewable materials as depicted in the bio-cycle is a very interesting source of information for fast moving consumer goods.</a:t>
            </a:r>
          </a:p>
        </p:txBody>
      </p:sp>
      <p:sp>
        <p:nvSpPr>
          <p:cNvPr id="4" name="Slide Number Placeholder 3"/>
          <p:cNvSpPr>
            <a:spLocks noGrp="1"/>
          </p:cNvSpPr>
          <p:nvPr>
            <p:ph type="sldNum" sz="quarter" idx="5"/>
          </p:nvPr>
        </p:nvSpPr>
        <p:spPr/>
        <p:txBody>
          <a:bodyPr/>
          <a:lstStyle/>
          <a:p>
            <a:fld id="{905258DE-C01B-C04E-964E-ACCF51DB1E54}" type="slidenum">
              <a:rPr lang="en-US" smtClean="0"/>
              <a:t>14</a:t>
            </a:fld>
            <a:endParaRPr lang="en-US"/>
          </a:p>
        </p:txBody>
      </p:sp>
    </p:spTree>
    <p:extLst>
      <p:ext uri="{BB962C8B-B14F-4D97-AF65-F5344CB8AC3E}">
        <p14:creationId xmlns:p14="http://schemas.microsoft.com/office/powerpoint/2010/main" val="317794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step back and look at the principles underlying a circular economy.</a:t>
            </a:r>
          </a:p>
          <a:p>
            <a:r>
              <a:rPr lang="en-US" dirty="0"/>
              <a:t>These are based on the SDGs, and for design especially SDG 12 on responsible consumption and production is important.</a:t>
            </a:r>
          </a:p>
        </p:txBody>
      </p:sp>
      <p:sp>
        <p:nvSpPr>
          <p:cNvPr id="4" name="Slide Number Placeholder 3"/>
          <p:cNvSpPr>
            <a:spLocks noGrp="1"/>
          </p:cNvSpPr>
          <p:nvPr>
            <p:ph type="sldNum" sz="quarter" idx="10"/>
          </p:nvPr>
        </p:nvSpPr>
        <p:spPr/>
        <p:txBody>
          <a:bodyPr/>
          <a:lstStyle/>
          <a:p>
            <a:fld id="{905258DE-C01B-C04E-964E-ACCF51DB1E54}" type="slidenum">
              <a:rPr lang="en-US" smtClean="0"/>
              <a:t>15</a:t>
            </a:fld>
            <a:endParaRPr lang="en-US"/>
          </a:p>
        </p:txBody>
      </p:sp>
    </p:spTree>
    <p:extLst>
      <p:ext uri="{BB962C8B-B14F-4D97-AF65-F5344CB8AC3E}">
        <p14:creationId xmlns:p14="http://schemas.microsoft.com/office/powerpoint/2010/main" val="2938269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4738"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Basics can be found in the triple bottom line on sustainability, main challenges are to consider impact at system level, taking recovery into account and reaching a large scale. As designers we approach this by integrating human, societal, business and technological perspectives by  exploring solutions. </a:t>
            </a:r>
          </a:p>
          <a:p>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16</a:t>
            </a:fld>
            <a:endParaRPr lang="en-US"/>
          </a:p>
        </p:txBody>
      </p:sp>
    </p:spTree>
    <p:extLst>
      <p:ext uri="{BB962C8B-B14F-4D97-AF65-F5344CB8AC3E}">
        <p14:creationId xmlns:p14="http://schemas.microsoft.com/office/powerpoint/2010/main" val="2198836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a:solidFill>
                  <a:schemeClr val="tx1"/>
                </a:solidFill>
                <a:effectLst/>
                <a:latin typeface="+mn-lt"/>
                <a:ea typeface="+mn-ea"/>
                <a:cs typeface="+mn-cs"/>
              </a:rPr>
              <a:t>Circular Product Design</a:t>
            </a:r>
          </a:p>
          <a:p>
            <a:r>
              <a:rPr lang="en-US" sz="1600" kern="1200" dirty="0">
                <a:solidFill>
                  <a:schemeClr val="tx1"/>
                </a:solidFill>
                <a:effectLst/>
                <a:latin typeface="+mn-lt"/>
                <a:ea typeface="+mn-ea"/>
                <a:cs typeface="+mn-cs"/>
              </a:rPr>
              <a:t> </a:t>
            </a:r>
          </a:p>
          <a:p>
            <a:r>
              <a:rPr lang="en-GB" sz="1600" kern="1200" dirty="0">
                <a:solidFill>
                  <a:schemeClr val="tx1"/>
                </a:solidFill>
                <a:effectLst/>
                <a:latin typeface="+mn-lt"/>
                <a:ea typeface="+mn-ea"/>
                <a:cs typeface="+mn-cs"/>
              </a:rPr>
              <a:t>With user, business and technology, we have the three pillars of design as we distinguish them within our faculty. But our current way of designing misses out on sustainability. Therefore to me, the two basic questions are:</a:t>
            </a:r>
            <a:endParaRPr lang="en-US" sz="1600" kern="1200" dirty="0">
              <a:solidFill>
                <a:schemeClr val="tx1"/>
              </a:solidFill>
              <a:effectLst/>
              <a:latin typeface="+mn-lt"/>
              <a:ea typeface="+mn-ea"/>
              <a:cs typeface="+mn-cs"/>
            </a:endParaRPr>
          </a:p>
          <a:p>
            <a:pPr lvl="0"/>
            <a:r>
              <a:rPr lang="en-GB" sz="1600" kern="1200" dirty="0">
                <a:solidFill>
                  <a:schemeClr val="tx1"/>
                </a:solidFill>
                <a:effectLst/>
                <a:latin typeface="+mn-lt"/>
                <a:ea typeface="+mn-ea"/>
                <a:cs typeface="+mn-cs"/>
              </a:rPr>
              <a:t>What should we do differently in the design process of products and services to make sustainability considerations an integral part of design?</a:t>
            </a:r>
            <a:endParaRPr lang="en-US" sz="1600" kern="1200" dirty="0">
              <a:solidFill>
                <a:schemeClr val="tx1"/>
              </a:solidFill>
              <a:effectLst/>
              <a:latin typeface="+mn-lt"/>
              <a:ea typeface="+mn-ea"/>
              <a:cs typeface="+mn-cs"/>
            </a:endParaRPr>
          </a:p>
          <a:p>
            <a:pPr lvl="0"/>
            <a:r>
              <a:rPr lang="en-GB" sz="1600" kern="1200" dirty="0">
                <a:solidFill>
                  <a:schemeClr val="tx1"/>
                </a:solidFill>
                <a:effectLst/>
                <a:latin typeface="+mn-lt"/>
                <a:ea typeface="+mn-ea"/>
                <a:cs typeface="+mn-cs"/>
              </a:rPr>
              <a:t>And how can we implement this in the actual design process as it takes place within companies?</a:t>
            </a:r>
            <a:endParaRPr lang="en-US" sz="1600" kern="1200" dirty="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97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kern="1200" dirty="0">
                <a:solidFill>
                  <a:schemeClr val="tx1"/>
                </a:solidFill>
                <a:effectLst/>
                <a:latin typeface="+mn-lt"/>
                <a:ea typeface="+mn-ea"/>
                <a:cs typeface="+mn-cs"/>
              </a:rPr>
              <a:t>Explicitly address Recovery</a:t>
            </a:r>
          </a:p>
          <a:p>
            <a:r>
              <a:rPr lang="en-GB" sz="1600" kern="1200" dirty="0">
                <a:solidFill>
                  <a:schemeClr val="tx1"/>
                </a:solidFill>
                <a:effectLst/>
                <a:latin typeface="+mn-lt"/>
                <a:ea typeface="+mn-ea"/>
                <a:cs typeface="+mn-cs"/>
              </a:rPr>
              <a:t>To answer that, let’s look again at the design triangle. The focus is on how to design a product, applying technology, in such a way that it is interesting to manufacture and attractive to a user, considering things like the manufacturing process and cost, the performance, quality and price of a product. But what happens when the performance of a product is no longer desired by the user? In this model it is not considered how we can recover a product. So, we have to change our perspective and then we will see that this triangle is actually the face of a pyramid that also includes recovery, that is; all actions that might be needed after disposal of a product to reverse its obsolescence. What we should add to the design process is thus to explicitly take into account the treatments at the end of a product lifecycle, so that we can start a new lifecycle instead of wasting the product. </a:t>
            </a:r>
            <a:endParaRPr lang="en-US"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85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How can we achieve this? Here many answers and approaches are possible. I will in the following mainly focus on </a:t>
            </a:r>
            <a:r>
              <a:rPr lang="en-US" sz="1600" kern="1200" dirty="0">
                <a:solidFill>
                  <a:schemeClr val="tx1"/>
                </a:solidFill>
                <a:effectLst/>
                <a:latin typeface="+mn-lt"/>
                <a:ea typeface="+mn-ea"/>
                <a:cs typeface="+mn-cs"/>
              </a:rPr>
              <a:t>some different approaches</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19</a:t>
            </a:fld>
            <a:endParaRPr lang="en-US"/>
          </a:p>
        </p:txBody>
      </p:sp>
    </p:spTree>
    <p:extLst>
      <p:ext uri="{BB962C8B-B14F-4D97-AF65-F5344CB8AC3E}">
        <p14:creationId xmlns:p14="http://schemas.microsoft.com/office/powerpoint/2010/main" val="2683769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this with some quizzing;</a:t>
            </a:r>
          </a:p>
          <a:p>
            <a:r>
              <a:rPr lang="en-US" dirty="0"/>
              <a:t>Which lamp mis most sustainable: the left LED-lamp or the right incandescent lamp. (hand raising)</a:t>
            </a:r>
          </a:p>
          <a:p>
            <a:r>
              <a:rPr lang="en-US" dirty="0"/>
              <a:t>(Text provides benefits LEDs): in this case applying new technology was driver.</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20</a:t>
            </a:fld>
            <a:endParaRPr lang="en-US"/>
          </a:p>
        </p:txBody>
      </p:sp>
    </p:spTree>
    <p:extLst>
      <p:ext uri="{BB962C8B-B14F-4D97-AF65-F5344CB8AC3E}">
        <p14:creationId xmlns:p14="http://schemas.microsoft.com/office/powerpoint/2010/main" val="1325808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Left chair or right one. </a:t>
            </a:r>
          </a:p>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(Text provides benefits Herman </a:t>
            </a:r>
            <a:r>
              <a:rPr lang="en-US" dirty="0" err="1"/>
              <a:t>Milllar</a:t>
            </a:r>
            <a:r>
              <a:rPr lang="en-US" dirty="0"/>
              <a:t> chair): in this case design choices enabled recovery.</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21</a:t>
            </a:fld>
            <a:endParaRPr lang="en-US"/>
          </a:p>
        </p:txBody>
      </p:sp>
    </p:spTree>
    <p:extLst>
      <p:ext uri="{BB962C8B-B14F-4D97-AF65-F5344CB8AC3E}">
        <p14:creationId xmlns:p14="http://schemas.microsoft.com/office/powerpoint/2010/main" val="211104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Products are made from resources, usually taken from virgin resources. At the end of life products turn into waste. But product design should enable the reuse of products, thus avoiding extraction of resources and pollution of the environment.</a:t>
            </a:r>
            <a:endParaRPr lang="de-CH"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4</a:t>
            </a:fld>
            <a:endParaRPr lang="en-US"/>
          </a:p>
        </p:txBody>
      </p:sp>
    </p:spTree>
    <p:extLst>
      <p:ext uri="{BB962C8B-B14F-4D97-AF65-F5344CB8AC3E}">
        <p14:creationId xmlns:p14="http://schemas.microsoft.com/office/powerpoint/2010/main" val="3087508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Left or right pair of jeans?</a:t>
            </a:r>
          </a:p>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(Text provides benefits Mud Jeans): in this case attention to fair sourcing of materials, but main differentiator is the business model that  stimulates recovery.</a:t>
            </a:r>
          </a:p>
          <a:p>
            <a:pPr marL="0" marR="0" lvl="0" indent="0" algn="l" defTabSz="604634"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So, we have now seen  examples in which respectively technology, design choices and business model had emphasis, but in practice these 3 are usually closely related.</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22</a:t>
            </a:fld>
            <a:endParaRPr lang="en-US"/>
          </a:p>
        </p:txBody>
      </p:sp>
    </p:spTree>
    <p:extLst>
      <p:ext uri="{BB962C8B-B14F-4D97-AF65-F5344CB8AC3E}">
        <p14:creationId xmlns:p14="http://schemas.microsoft.com/office/powerpoint/2010/main" val="2516911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kern="1200" dirty="0">
                <a:solidFill>
                  <a:schemeClr val="tx1"/>
                </a:solidFill>
                <a:effectLst/>
                <a:latin typeface="+mn-lt"/>
                <a:ea typeface="+mn-ea"/>
                <a:cs typeface="+mn-cs"/>
              </a:rPr>
              <a:t>Let’s now go into some more detail and start by looking into recycling</a:t>
            </a:r>
            <a:endParaRPr lang="en-US" b="0" dirty="0"/>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593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flashlight with solar cell and the result after shredding. The fragments have mixed compositions and the value is then negative, as disposing the materials costs money. How can we improve on this?</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24</a:t>
            </a:fld>
            <a:endParaRPr lang="en-US"/>
          </a:p>
        </p:txBody>
      </p:sp>
    </p:spTree>
    <p:extLst>
      <p:ext uri="{BB962C8B-B14F-4D97-AF65-F5344CB8AC3E}">
        <p14:creationId xmlns:p14="http://schemas.microsoft.com/office/powerpoint/2010/main" val="2878530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Looking at the recycling process, we should first realize that recycling is a rough destructive  mechanical process [</a:t>
            </a:r>
            <a:r>
              <a:rPr lang="en-GB" sz="1600" i="1" kern="1200" dirty="0">
                <a:solidFill>
                  <a:schemeClr val="tx1"/>
                </a:solidFill>
                <a:effectLst/>
                <a:latin typeface="+mn-lt"/>
                <a:ea typeface="+mn-ea"/>
                <a:cs typeface="+mn-cs"/>
              </a:rPr>
              <a:t>movie</a:t>
            </a:r>
            <a:r>
              <a:rPr lang="en-GB" sz="1600" kern="1200" dirty="0">
                <a:solidFill>
                  <a:schemeClr val="tx1"/>
                </a:solidFill>
                <a:effectLst/>
                <a:latin typeface="+mn-lt"/>
                <a:ea typeface="+mn-ea"/>
                <a:cs typeface="+mn-cs"/>
              </a:rPr>
              <a:t>]. Almost all consumer goods, whether it is phone a hairdryer or a fridge, end in this way. So, designing for recycling means that we need to know what happens during the most likely recycling processes. </a:t>
            </a:r>
            <a:endParaRPr lang="en-US" dirty="0"/>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63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Let’s take an electronic product, in this case a lamp, and see what happens when it goes through a shredder. We get fragments that still contain many different materials that cannot be recycled simultaneously. The electronics largely remain fixed to the aluminium heat spreader and during separation will likely end in the aluminium fraction. This not only contaminates the aluminium stream, but also causes the loss of copper and other precious metals present in the electronics. With this specific product about 40% of the weight is recycled, mainly because we have quite a lot of aluminium, which is quite easily separated. </a:t>
            </a:r>
            <a:endParaRPr lang="en-US"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6537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Within Philips a number of different strategies was followed to achieve this. The most simple one, hardly involving any changes in the manufacturing process: fracture lines in the aluminium heat spreader. As the aluminium and electronics remained fixed due to a screw connection, an obvious line of thought is: breakdown the screw connection during shredding. Without compromising reliability of the lamp during its operating life, this can be done by introducing fracture lines in the heat spreader. The results in a shredding test are very convincing: almost all PCBs are released and can be separated and recycled. So, this is a great improvement at exactly the same cost in manufacturing. </a:t>
            </a:r>
          </a:p>
          <a:p>
            <a:r>
              <a:rPr lang="en-GB" sz="1600" kern="1200" dirty="0">
                <a:solidFill>
                  <a:schemeClr val="tx1"/>
                </a:solidFill>
                <a:effectLst/>
                <a:latin typeface="+mn-lt"/>
                <a:ea typeface="+mn-ea"/>
                <a:cs typeface="+mn-cs"/>
              </a:rPr>
              <a:t>By really redesigning the lamp, in one case removing all internal connections, in the other case by using a brittle housing and removing internal connection even better results are obtained. </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476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products are not made for recycling, using the recycled materials can be tricky. Here an example of tires which were grinded and used as a kind of additive on artificial lawn. When it became clear that these particles contain carcinogenic materials and that children playing on them, this became a big issue.  </a:t>
            </a:r>
          </a:p>
        </p:txBody>
      </p:sp>
      <p:sp>
        <p:nvSpPr>
          <p:cNvPr id="4" name="Slide Number Placeholder 3"/>
          <p:cNvSpPr>
            <a:spLocks noGrp="1"/>
          </p:cNvSpPr>
          <p:nvPr>
            <p:ph type="sldNum" sz="quarter" idx="5"/>
          </p:nvPr>
        </p:nvSpPr>
        <p:spPr/>
        <p:txBody>
          <a:bodyPr/>
          <a:lstStyle/>
          <a:p>
            <a:fld id="{905258DE-C01B-C04E-964E-ACCF51DB1E54}" type="slidenum">
              <a:rPr lang="en-US" smtClean="0"/>
              <a:t>28</a:t>
            </a:fld>
            <a:endParaRPr lang="en-US"/>
          </a:p>
        </p:txBody>
      </p:sp>
    </p:spTree>
    <p:extLst>
      <p:ext uri="{BB962C8B-B14F-4D97-AF65-F5344CB8AC3E}">
        <p14:creationId xmlns:p14="http://schemas.microsoft.com/office/powerpoint/2010/main" val="75918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recycled cardboard can be contaminated with chemicals, for instance from printing ink, that subsequently was shown to contaminate food.</a:t>
            </a:r>
          </a:p>
          <a:p>
            <a:endParaRPr lang="en-US" dirty="0"/>
          </a:p>
          <a:p>
            <a:r>
              <a:rPr lang="en-US" dirty="0"/>
              <a:t>This doesn’t show that we shouldn’t use recycled materials, but it demonstrates that we need to take the recyclability of materials into account already when we design  the original product.</a:t>
            </a:r>
          </a:p>
        </p:txBody>
      </p:sp>
      <p:sp>
        <p:nvSpPr>
          <p:cNvPr id="4" name="Slide Number Placeholder 3"/>
          <p:cNvSpPr>
            <a:spLocks noGrp="1"/>
          </p:cNvSpPr>
          <p:nvPr>
            <p:ph type="sldNum" sz="quarter" idx="5"/>
          </p:nvPr>
        </p:nvSpPr>
        <p:spPr/>
        <p:txBody>
          <a:bodyPr/>
          <a:lstStyle/>
          <a:p>
            <a:fld id="{905258DE-C01B-C04E-964E-ACCF51DB1E54}" type="slidenum">
              <a:rPr lang="en-US" smtClean="0"/>
              <a:t>29</a:t>
            </a:fld>
            <a:endParaRPr lang="en-US"/>
          </a:p>
        </p:txBody>
      </p:sp>
    </p:spTree>
    <p:extLst>
      <p:ext uri="{BB962C8B-B14F-4D97-AF65-F5344CB8AC3E}">
        <p14:creationId xmlns:p14="http://schemas.microsoft.com/office/powerpoint/2010/main" val="121731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1" kern="1200" dirty="0">
                <a:solidFill>
                  <a:schemeClr val="tx1"/>
                </a:solidFill>
                <a:effectLst/>
                <a:latin typeface="+mn-lt"/>
                <a:ea typeface="+mn-ea"/>
                <a:cs typeface="+mn-cs"/>
              </a:rPr>
              <a:t>Let’s  step from the outer loop to the inner loops</a:t>
            </a:r>
          </a:p>
          <a:p>
            <a:r>
              <a:rPr lang="en-GB" sz="1600" kern="1200" dirty="0">
                <a:solidFill>
                  <a:schemeClr val="tx1"/>
                </a:solidFill>
                <a:effectLst/>
                <a:latin typeface="+mn-lt"/>
                <a:ea typeface="+mn-ea"/>
                <a:cs typeface="+mn-cs"/>
              </a:rPr>
              <a:t>To recover not only materials, but also functionality and value, we need to close the loop at the level of the user, the level of a service provider or the level of the manufacturer. Although on a technological level repair and refurbishment can be enabled, for actual implementation combined action involving business approach and user behaviour is required. </a:t>
            </a:r>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05258DE-C01B-C04E-964E-ACCF51DB1E54}" type="slidenum">
              <a:rPr lang="en-US" smtClean="0"/>
              <a:t>30</a:t>
            </a:fld>
            <a:endParaRPr lang="en-US"/>
          </a:p>
        </p:txBody>
      </p:sp>
    </p:spTree>
    <p:extLst>
      <p:ext uri="{BB962C8B-B14F-4D97-AF65-F5344CB8AC3E}">
        <p14:creationId xmlns:p14="http://schemas.microsoft.com/office/powerpoint/2010/main" val="3617245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Apple </a:t>
            </a:r>
            <a:r>
              <a:rPr lang="en-US" sz="1600" kern="1200" dirty="0" err="1">
                <a:solidFill>
                  <a:schemeClr val="tx1"/>
                </a:solidFill>
                <a:effectLst/>
                <a:latin typeface="+mn-lt"/>
                <a:ea typeface="+mn-ea"/>
                <a:cs typeface="+mn-cs"/>
              </a:rPr>
              <a:t>vs</a:t>
            </a:r>
            <a:r>
              <a:rPr lang="en-US" sz="1600" kern="1200" dirty="0">
                <a:solidFill>
                  <a:schemeClr val="tx1"/>
                </a:solidFill>
                <a:effectLst/>
                <a:latin typeface="+mn-lt"/>
                <a:ea typeface="+mn-ea"/>
                <a:cs typeface="+mn-cs"/>
              </a:rPr>
              <a:t> Fairphone; robot </a:t>
            </a:r>
            <a:r>
              <a:rPr lang="en-US" sz="1600" kern="1200" dirty="0" err="1">
                <a:solidFill>
                  <a:schemeClr val="tx1"/>
                </a:solidFill>
                <a:effectLst/>
                <a:latin typeface="+mn-lt"/>
                <a:ea typeface="+mn-ea"/>
                <a:cs typeface="+mn-cs"/>
              </a:rPr>
              <a:t>vs</a:t>
            </a:r>
            <a:r>
              <a:rPr lang="en-US" sz="1600" kern="1200" dirty="0">
                <a:solidFill>
                  <a:schemeClr val="tx1"/>
                </a:solidFill>
                <a:effectLst/>
                <a:latin typeface="+mn-lt"/>
                <a:ea typeface="+mn-ea"/>
                <a:cs typeface="+mn-cs"/>
              </a:rPr>
              <a:t> manual; company </a:t>
            </a:r>
            <a:r>
              <a:rPr lang="en-US" sz="1600" kern="1200" dirty="0" err="1">
                <a:solidFill>
                  <a:schemeClr val="tx1"/>
                </a:solidFill>
                <a:effectLst/>
                <a:latin typeface="+mn-lt"/>
                <a:ea typeface="+mn-ea"/>
                <a:cs typeface="+mn-cs"/>
              </a:rPr>
              <a:t>vs</a:t>
            </a:r>
            <a:r>
              <a:rPr lang="en-US" sz="1600" kern="1200" dirty="0">
                <a:solidFill>
                  <a:schemeClr val="tx1"/>
                </a:solidFill>
                <a:effectLst/>
                <a:latin typeface="+mn-lt"/>
                <a:ea typeface="+mn-ea"/>
                <a:cs typeface="+mn-cs"/>
              </a:rPr>
              <a:t> user</a:t>
            </a:r>
          </a:p>
          <a:p>
            <a:r>
              <a:rPr lang="en-GB" sz="1600" kern="1200" dirty="0">
                <a:solidFill>
                  <a:schemeClr val="tx1"/>
                </a:solidFill>
                <a:effectLst/>
                <a:latin typeface="+mn-lt"/>
                <a:ea typeface="+mn-ea"/>
                <a:cs typeface="+mn-cs"/>
              </a:rPr>
              <a:t>Let’s take as an example two different smart phones. Fairphone pays special attention to the sourcing of its materials, thus emphasising a social aspect of sustainability. The phone is further built in a modular way, with a relatively low level of integration and easy accessibility of all modules. This allows easy repair or even upgrading of parts by the user. This should allow the phone to be used for at least 4 years, which is about twice the average for smart phones. Apple also has a durable design, to a lower extent even modular, but accessibility of inner pats is made very difficult.</a:t>
            </a:r>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31</a:t>
            </a:fld>
            <a:endParaRPr lang="en-US"/>
          </a:p>
        </p:txBody>
      </p:sp>
    </p:spTree>
    <p:extLst>
      <p:ext uri="{BB962C8B-B14F-4D97-AF65-F5344CB8AC3E}">
        <p14:creationId xmlns:p14="http://schemas.microsoft.com/office/powerpoint/2010/main" val="294152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Sequence typical for linear economy: take, make, use, waste.</a:t>
            </a:r>
            <a:endParaRPr lang="de-CH"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This is directly related to the way products are designed and the business models that are used to put them in the market.</a:t>
            </a:r>
            <a:endParaRPr lang="de-CH"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Although some recycling of materials occurs, this is largely coincidental from a design perspective as the ability to separate the materials from which the product is made are not considered during the design stage.</a:t>
            </a:r>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5</a:t>
            </a:fld>
            <a:endParaRPr lang="en-US"/>
          </a:p>
        </p:txBody>
      </p:sp>
    </p:spTree>
    <p:extLst>
      <p:ext uri="{BB962C8B-B14F-4D97-AF65-F5344CB8AC3E}">
        <p14:creationId xmlns:p14="http://schemas.microsoft.com/office/powerpoint/2010/main" val="193634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200" dirty="0">
                <a:solidFill>
                  <a:schemeClr val="tx1"/>
                </a:solidFill>
                <a:effectLst/>
                <a:latin typeface="+mn-lt"/>
                <a:ea typeface="+mn-ea"/>
                <a:cs typeface="+mn-cs"/>
              </a:rPr>
              <a:t>(disassembly) movie. However, the interior of the product is almost inaccessible unless you take special actions that are beyond the abilities of an ordinary user. Even if you get to the interior level, integration and the way in which modules are connected make this product almost impossible to repair for the user. However, due to the high quality of its built and the parts used, as well as the appeal of its design to users, the product is durable and also considered attractive as refurbished product in a second life. From a technological perspective both companies have followed completely different routes towards a longer than average product lifetime. Which approach is preferable from a sustainability point of view? </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5258DE-C01B-C04E-964E-ACCF51DB1E54}" type="slidenum">
              <a:rPr lang="en-US" smtClean="0"/>
              <a:t>32</a:t>
            </a:fld>
            <a:endParaRPr lang="en-US"/>
          </a:p>
        </p:txBody>
      </p:sp>
    </p:spTree>
    <p:extLst>
      <p:ext uri="{BB962C8B-B14F-4D97-AF65-F5344CB8AC3E}">
        <p14:creationId xmlns:p14="http://schemas.microsoft.com/office/powerpoint/2010/main" val="689665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kern="1200" dirty="0">
                <a:solidFill>
                  <a:schemeClr val="tx1"/>
                </a:solidFill>
                <a:effectLst/>
                <a:latin typeface="+mn-lt"/>
                <a:ea typeface="+mn-ea"/>
                <a:cs typeface="+mn-cs"/>
              </a:rPr>
              <a:t>Responsibility and empowerment</a:t>
            </a:r>
          </a:p>
          <a:p>
            <a:r>
              <a:rPr lang="en-GB" sz="1600" kern="1200" dirty="0">
                <a:solidFill>
                  <a:schemeClr val="tx1"/>
                </a:solidFill>
                <a:effectLst/>
                <a:latin typeface="+mn-lt"/>
                <a:ea typeface="+mn-ea"/>
                <a:cs typeface="+mn-cs"/>
              </a:rPr>
              <a:t>Interestingly, both approaches can be valid. It will depend on the business model as well as on the behaviour of the user. </a:t>
            </a:r>
            <a:r>
              <a:rPr lang="en-GB" sz="1600" kern="1200" dirty="0" err="1">
                <a:solidFill>
                  <a:schemeClr val="tx1"/>
                </a:solidFill>
                <a:effectLst/>
                <a:latin typeface="+mn-lt"/>
                <a:ea typeface="+mn-ea"/>
                <a:cs typeface="+mn-cs"/>
              </a:rPr>
              <a:t>Fairphone</a:t>
            </a:r>
            <a:r>
              <a:rPr lang="en-GB" sz="1600" kern="1200" dirty="0">
                <a:solidFill>
                  <a:schemeClr val="tx1"/>
                </a:solidFill>
                <a:effectLst/>
                <a:latin typeface="+mn-lt"/>
                <a:ea typeface="+mn-ea"/>
                <a:cs typeface="+mn-cs"/>
              </a:rPr>
              <a:t> targets users that are motivated and enables those users to prolong the lifetime of their products. </a:t>
            </a:r>
            <a:r>
              <a:rPr lang="en-GB" sz="1600" kern="1200" dirty="0" err="1">
                <a:solidFill>
                  <a:schemeClr val="tx1"/>
                </a:solidFill>
                <a:effectLst/>
                <a:latin typeface="+mn-lt"/>
                <a:ea typeface="+mn-ea"/>
                <a:cs typeface="+mn-cs"/>
              </a:rPr>
              <a:t>Fairphone</a:t>
            </a:r>
            <a:r>
              <a:rPr lang="en-GB" sz="1600" kern="1200" dirty="0">
                <a:solidFill>
                  <a:schemeClr val="tx1"/>
                </a:solidFill>
                <a:effectLst/>
                <a:latin typeface="+mn-lt"/>
                <a:ea typeface="+mn-ea"/>
                <a:cs typeface="+mn-cs"/>
              </a:rPr>
              <a:t> enables users who want to take responsibility. But basically, products that are built in this way can and probably will be repaired by most users. The disadvantage might be that consumers can tweak the phone, thus risking performance issues. Also in heavy-duty situations the easy accessibility might conflict with reliability. But anyhow, </a:t>
            </a:r>
            <a:r>
              <a:rPr lang="en-GB" sz="1600" kern="1200" dirty="0" err="1">
                <a:solidFill>
                  <a:schemeClr val="tx1"/>
                </a:solidFill>
                <a:effectLst/>
                <a:latin typeface="+mn-lt"/>
                <a:ea typeface="+mn-ea"/>
                <a:cs typeface="+mn-cs"/>
              </a:rPr>
              <a:t>Fairphone</a:t>
            </a:r>
            <a:r>
              <a:rPr lang="en-GB" sz="1600" kern="1200" dirty="0">
                <a:solidFill>
                  <a:schemeClr val="tx1"/>
                </a:solidFill>
                <a:effectLst/>
                <a:latin typeface="+mn-lt"/>
                <a:ea typeface="+mn-ea"/>
                <a:cs typeface="+mn-cs"/>
              </a:rPr>
              <a:t> explicitly has taken into account in its design what actions to enable when a product becomes obsolete. This also creates awareness with users.</a:t>
            </a:r>
            <a:endParaRPr lang="en-US"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Apple targets users that go for a slick high-end phone, which is built for performance. In many cases the product will be used for 1-2 years and then be transferred to another user for a similar time. However, when the product breaks down and needs repair after expiration of the warranty period the only thing that is clear, is that repair will probably be very expensive. So users dispose of their phone and only a limited number will be refurbished. The users are not triggered to awareness of sustainability and Apple doesn’t empower their users to prolong the phone’s lifetime. It is not clear to the user which action needs to be taken to extend the product lifetime when the product becomes obsolete. The user is made responsible, but has no means to determine the most appropriate actions. Apple therefore should take that responsibility, which for instance could imply prolonging the warranty period to e.g. 5 years or to make the phone part of a service systems, in which Apple keeps the final responsibility. Such steps, by the way, will probably lead to some changes in the design of the product to enable e.g. easier repair and refurbishment. </a:t>
            </a:r>
          </a:p>
          <a:p>
            <a:pPr marL="0" marR="0" indent="0" algn="l" defTabSz="604738" rtl="0" eaLnBrk="1" fontAlgn="auto" latinLnBrk="0" hangingPunct="1">
              <a:lnSpc>
                <a:spcPct val="100000"/>
              </a:lnSpc>
              <a:spcBef>
                <a:spcPts val="0"/>
              </a:spcBef>
              <a:spcAft>
                <a:spcPts val="0"/>
              </a:spcAft>
              <a:buClrTx/>
              <a:buSzTx/>
              <a:buFontTx/>
              <a:buNone/>
              <a:tabLst/>
              <a:defRPr/>
            </a:pPr>
            <a:endParaRPr lang="en-GB" sz="1600" kern="1200" dirty="0">
              <a:solidFill>
                <a:schemeClr val="tx1"/>
              </a:solidFill>
              <a:effectLst/>
              <a:latin typeface="+mn-lt"/>
              <a:ea typeface="+mn-ea"/>
              <a:cs typeface="+mn-cs"/>
            </a:endParaRPr>
          </a:p>
          <a:p>
            <a:pPr marL="0" marR="0" indent="0" algn="l" defTabSz="604738"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effectLst/>
                <a:latin typeface="+mn-lt"/>
                <a:ea typeface="+mn-ea"/>
                <a:cs typeface="+mn-cs"/>
              </a:rPr>
              <a:t>Two completely different design approaches, both can be successful from the perspective of lifetime extension. But to be successful, they should both explicitly take into account the recovery opportunities for recovery at the end-of-life of the product. And that does not only mean technological feasibility, but also enabling those who are responsible for the recovery process, either through enable self-repair, or by enabling transparent and affordable professional repair.</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33</a:t>
            </a:fld>
            <a:endParaRPr lang="en-US"/>
          </a:p>
        </p:txBody>
      </p:sp>
    </p:spTree>
    <p:extLst>
      <p:ext uri="{BB962C8B-B14F-4D97-AF65-F5344CB8AC3E}">
        <p14:creationId xmlns:p14="http://schemas.microsoft.com/office/powerpoint/2010/main" val="343036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two phone examples shown we recognize different strategies towards a more sustainable design.</a:t>
            </a:r>
            <a:br>
              <a:rPr lang="en-US" dirty="0"/>
            </a:br>
            <a:r>
              <a:rPr lang="en-US" dirty="0" err="1"/>
              <a:t>Fairphone</a:t>
            </a:r>
            <a:r>
              <a:rPr lang="en-US" dirty="0"/>
              <a:t> aims for ease of maintenance and repair, focuses on dis- and reassembly and the design benefits from standardization and compatibility.</a:t>
            </a:r>
          </a:p>
          <a:p>
            <a:r>
              <a:rPr lang="en-US" dirty="0"/>
              <a:t>Apple makes a relatively robust and product, focusing on durability and through its iconic design creates attachment.</a:t>
            </a:r>
          </a:p>
          <a:p>
            <a:r>
              <a:rPr lang="en-US" dirty="0"/>
              <a:t>It will be dependent on the user target group and the business model which strategies are most useful.</a:t>
            </a:r>
          </a:p>
        </p:txBody>
      </p:sp>
      <p:sp>
        <p:nvSpPr>
          <p:cNvPr id="4" name="Slide Number Placeholder 3"/>
          <p:cNvSpPr>
            <a:spLocks noGrp="1"/>
          </p:cNvSpPr>
          <p:nvPr>
            <p:ph type="sldNum" sz="quarter" idx="5"/>
          </p:nvPr>
        </p:nvSpPr>
        <p:spPr/>
        <p:txBody>
          <a:bodyPr/>
          <a:lstStyle/>
          <a:p>
            <a:fld id="{905258DE-C01B-C04E-964E-ACCF51DB1E54}" type="slidenum">
              <a:rPr lang="en-US" smtClean="0"/>
              <a:t>34</a:t>
            </a:fld>
            <a:endParaRPr lang="en-US"/>
          </a:p>
        </p:txBody>
      </p:sp>
    </p:spTree>
    <p:extLst>
      <p:ext uri="{BB962C8B-B14F-4D97-AF65-F5344CB8AC3E}">
        <p14:creationId xmlns:p14="http://schemas.microsoft.com/office/powerpoint/2010/main" val="3065028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3D printing is often claimed to be a solution for CE. However, things like local production and personalization do not automatically lead to a reduced environmental impact. </a:t>
            </a:r>
            <a:endParaRPr lang="de-CH"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But 3D printing does offer interesting possibilities for repair as in that case the ability to take local action makes sense, e.g. by </a:t>
            </a:r>
            <a:r>
              <a:rPr lang="en-GB" sz="1600" kern="1200" dirty="0">
                <a:solidFill>
                  <a:schemeClr val="tx1"/>
                </a:solidFill>
                <a:effectLst/>
                <a:latin typeface="+mn-lt"/>
                <a:ea typeface="+mn-ea"/>
                <a:cs typeface="+mn-cs"/>
              </a:rPr>
              <a:t>the opportunity to locally print spare parts. Different design approaches are needed for professional parts (via certified partners) and non-professional repair (with potential liability issues). In the latter case design enabling such repair should take into account safety aspects. Currently this </a:t>
            </a:r>
            <a:r>
              <a:rPr lang="en-GB" sz="1600" kern="1200" dirty="0" err="1">
                <a:solidFill>
                  <a:schemeClr val="tx1"/>
                </a:solidFill>
                <a:effectLst/>
                <a:latin typeface="+mn-lt"/>
                <a:ea typeface="+mn-ea"/>
                <a:cs typeface="+mn-cs"/>
              </a:rPr>
              <a:t>isstill</a:t>
            </a:r>
            <a:r>
              <a:rPr lang="en-GB" sz="1600" kern="1200" dirty="0">
                <a:solidFill>
                  <a:schemeClr val="tx1"/>
                </a:solidFill>
                <a:effectLst/>
                <a:latin typeface="+mn-lt"/>
                <a:ea typeface="+mn-ea"/>
                <a:cs typeface="+mn-cs"/>
              </a:rPr>
              <a:t> explorative, but demonstrating high potential versatility. The examples in the next </a:t>
            </a:r>
            <a:r>
              <a:rPr lang="en-GB" sz="1600" kern="1200" dirty="0" err="1">
                <a:solidFill>
                  <a:schemeClr val="tx1"/>
                </a:solidFill>
                <a:effectLst/>
                <a:latin typeface="+mn-lt"/>
                <a:ea typeface="+mn-ea"/>
                <a:cs typeface="+mn-cs"/>
              </a:rPr>
              <a:t>sidesd</a:t>
            </a:r>
            <a:r>
              <a:rPr lang="en-GB" sz="1600" kern="1200" dirty="0">
                <a:solidFill>
                  <a:schemeClr val="tx1"/>
                </a:solidFill>
                <a:effectLst/>
                <a:latin typeface="+mn-lt"/>
                <a:ea typeface="+mn-ea"/>
                <a:cs typeface="+mn-cs"/>
              </a:rPr>
              <a:t> have been taken from a series of repaired products demonstrated by Marcel den Hollander and Conny Bakker under the name ‘Value Added Repair’.</a:t>
            </a:r>
            <a:endParaRPr lang="de-CH" sz="1600" kern="1200" dirty="0">
              <a:solidFill>
                <a:schemeClr val="tx1"/>
              </a:solidFill>
              <a:effectLst/>
              <a:latin typeface="+mn-lt"/>
              <a:ea typeface="+mn-ea"/>
              <a:cs typeface="+mn-cs"/>
            </a:endParaRPr>
          </a:p>
          <a:p>
            <a:endParaRPr lang="en-GB" sz="1600" kern="1200" dirty="0">
              <a:solidFill>
                <a:schemeClr val="tx1"/>
              </a:solidFill>
              <a:effectLst/>
              <a:latin typeface="+mn-lt"/>
              <a:ea typeface="+mn-ea"/>
              <a:cs typeface="+mn-cs"/>
            </a:endParaRPr>
          </a:p>
          <a:p>
            <a:endParaRPr lang="en-GB"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04634" rtl="0" eaLnBrk="1" fontAlgn="auto" latinLnBrk="0" hangingPunct="1">
              <a:lnSpc>
                <a:spcPct val="100000"/>
              </a:lnSpc>
              <a:spcBef>
                <a:spcPts val="0"/>
              </a:spcBef>
              <a:spcAft>
                <a:spcPts val="0"/>
              </a:spcAft>
              <a:buClrTx/>
              <a:buSzTx/>
              <a:buFontTx/>
              <a:buNone/>
              <a:tabLst/>
              <a:defRPr/>
            </a:pPr>
            <a:fld id="{905258DE-C01B-C04E-964E-ACCF51DB1E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463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993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Broken handle.</a:t>
            </a:r>
          </a:p>
        </p:txBody>
      </p:sp>
      <p:sp>
        <p:nvSpPr>
          <p:cNvPr id="4" name="Slide Number Placeholder 3"/>
          <p:cNvSpPr>
            <a:spLocks noGrp="1"/>
          </p:cNvSpPr>
          <p:nvPr>
            <p:ph type="sldNum" sz="quarter" idx="5"/>
          </p:nvPr>
        </p:nvSpPr>
        <p:spPr/>
        <p:txBody>
          <a:bodyPr/>
          <a:lstStyle/>
          <a:p>
            <a:fld id="{905258DE-C01B-C04E-964E-ACCF51DB1E54}" type="slidenum">
              <a:rPr lang="en-US" smtClean="0"/>
              <a:t>36</a:t>
            </a:fld>
            <a:endParaRPr lang="en-US"/>
          </a:p>
        </p:txBody>
      </p:sp>
    </p:spTree>
    <p:extLst>
      <p:ext uri="{BB962C8B-B14F-4D97-AF65-F5344CB8AC3E}">
        <p14:creationId xmlns:p14="http://schemas.microsoft.com/office/powerpoint/2010/main" val="779889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handle in this case is not just repaired, but also has improved grip. This illustrates that 3D printed repair can also be used to improve or customize a product</a:t>
            </a:r>
          </a:p>
        </p:txBody>
      </p:sp>
      <p:sp>
        <p:nvSpPr>
          <p:cNvPr id="4" name="Slide Number Placeholder 3"/>
          <p:cNvSpPr>
            <a:spLocks noGrp="1"/>
          </p:cNvSpPr>
          <p:nvPr>
            <p:ph type="sldNum" sz="quarter" idx="5"/>
          </p:nvPr>
        </p:nvSpPr>
        <p:spPr/>
        <p:txBody>
          <a:bodyPr/>
          <a:lstStyle/>
          <a:p>
            <a:fld id="{905258DE-C01B-C04E-964E-ACCF51DB1E54}" type="slidenum">
              <a:rPr lang="en-US" smtClean="0"/>
              <a:t>37</a:t>
            </a:fld>
            <a:endParaRPr lang="en-US"/>
          </a:p>
        </p:txBody>
      </p:sp>
    </p:spTree>
    <p:extLst>
      <p:ext uri="{BB962C8B-B14F-4D97-AF65-F5344CB8AC3E}">
        <p14:creationId xmlns:p14="http://schemas.microsoft.com/office/powerpoint/2010/main" val="2825185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from the same series with the broken grip from a lid, were the grip has been replaced by a grip that also holds a spoon</a:t>
            </a:r>
          </a:p>
        </p:txBody>
      </p:sp>
      <p:sp>
        <p:nvSpPr>
          <p:cNvPr id="4" name="Slide Number Placeholder 3"/>
          <p:cNvSpPr>
            <a:spLocks noGrp="1"/>
          </p:cNvSpPr>
          <p:nvPr>
            <p:ph type="sldNum" sz="quarter" idx="5"/>
          </p:nvPr>
        </p:nvSpPr>
        <p:spPr/>
        <p:txBody>
          <a:bodyPr/>
          <a:lstStyle/>
          <a:p>
            <a:fld id="{905258DE-C01B-C04E-964E-ACCF51DB1E54}" type="slidenum">
              <a:rPr lang="en-US" smtClean="0"/>
              <a:t>39</a:t>
            </a:fld>
            <a:endParaRPr lang="en-US"/>
          </a:p>
        </p:txBody>
      </p:sp>
    </p:spTree>
    <p:extLst>
      <p:ext uri="{BB962C8B-B14F-4D97-AF65-F5344CB8AC3E}">
        <p14:creationId xmlns:p14="http://schemas.microsoft.com/office/powerpoint/2010/main" val="520026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part we focused on  tangible products, but it is very worthwhile to expand our view from products to product-service </a:t>
            </a:r>
            <a:r>
              <a:rPr lang="en-US" dirty="0" err="1"/>
              <a:t>systemns</a:t>
            </a:r>
            <a:r>
              <a:rPr lang="en-US" dirty="0"/>
              <a:t>.</a:t>
            </a:r>
          </a:p>
          <a:p>
            <a:r>
              <a:rPr lang="en-US" dirty="0"/>
              <a:t>If the pure product would be a car, the product oriented service might be a maintenance contract, a use oriented service would be leasing or renting a car, while a taxi-service would be result </a:t>
            </a:r>
            <a:r>
              <a:rPr lang="en-US" dirty="0" err="1"/>
              <a:t>otriented</a:t>
            </a:r>
            <a:r>
              <a:rPr lang="en-US" dirty="0"/>
              <a:t>. The pure service would just be transportation from A to B.</a:t>
            </a:r>
          </a:p>
        </p:txBody>
      </p:sp>
      <p:sp>
        <p:nvSpPr>
          <p:cNvPr id="4" name="Slide Number Placeholder 3"/>
          <p:cNvSpPr>
            <a:spLocks noGrp="1"/>
          </p:cNvSpPr>
          <p:nvPr>
            <p:ph type="sldNum" sz="quarter" idx="5"/>
          </p:nvPr>
        </p:nvSpPr>
        <p:spPr/>
        <p:txBody>
          <a:bodyPr/>
          <a:lstStyle/>
          <a:p>
            <a:fld id="{905258DE-C01B-C04E-964E-ACCF51DB1E54}" type="slidenum">
              <a:rPr lang="en-US" smtClean="0"/>
              <a:t>40</a:t>
            </a:fld>
            <a:endParaRPr lang="en-US"/>
          </a:p>
        </p:txBody>
      </p:sp>
    </p:spTree>
    <p:extLst>
      <p:ext uri="{BB962C8B-B14F-4D97-AF65-F5344CB8AC3E}">
        <p14:creationId xmlns:p14="http://schemas.microsoft.com/office/powerpoint/2010/main" val="970253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is Light-as-a-Service, in which the manufacturer keeps ownership, is responsible for maintenance and end-of-life treatment and even the energy bill.</a:t>
            </a:r>
          </a:p>
          <a:p>
            <a:r>
              <a:rPr lang="en-US" dirty="0"/>
              <a:t>This shift of responsibility during and after use, leads to different design incentives. </a:t>
            </a:r>
          </a:p>
          <a:p>
            <a:endParaRPr lang="en-US" dirty="0"/>
          </a:p>
          <a:p>
            <a:r>
              <a:rPr lang="en-US" dirty="0"/>
              <a:t>First example office of architect Thomas Rau. Now also a departure hall at Schiphol Airport. </a:t>
            </a:r>
          </a:p>
        </p:txBody>
      </p:sp>
      <p:sp>
        <p:nvSpPr>
          <p:cNvPr id="4" name="Slide Number Placeholder 3"/>
          <p:cNvSpPr>
            <a:spLocks noGrp="1"/>
          </p:cNvSpPr>
          <p:nvPr>
            <p:ph type="sldNum" sz="quarter" idx="5"/>
          </p:nvPr>
        </p:nvSpPr>
        <p:spPr/>
        <p:txBody>
          <a:bodyPr/>
          <a:lstStyle/>
          <a:p>
            <a:fld id="{905258DE-C01B-C04E-964E-ACCF51DB1E54}" type="slidenum">
              <a:rPr lang="en-US" smtClean="0"/>
              <a:t>41</a:t>
            </a:fld>
            <a:endParaRPr lang="en-US"/>
          </a:p>
        </p:txBody>
      </p:sp>
    </p:spTree>
    <p:extLst>
      <p:ext uri="{BB962C8B-B14F-4D97-AF65-F5344CB8AC3E}">
        <p14:creationId xmlns:p14="http://schemas.microsoft.com/office/powerpoint/2010/main" val="3814799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text)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1528E5-64E6-4F0A-80CE-FC1EB6BDC8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24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loss is depicted in the value hill: </a:t>
            </a:r>
          </a:p>
          <a:p>
            <a:r>
              <a:rPr lang="en-US" dirty="0"/>
              <a:t>At the end of the use phase almost all value that was initially generated is lost at once</a:t>
            </a:r>
          </a:p>
        </p:txBody>
      </p:sp>
      <p:sp>
        <p:nvSpPr>
          <p:cNvPr id="4" name="Slide Number Placeholder 3"/>
          <p:cNvSpPr>
            <a:spLocks noGrp="1"/>
          </p:cNvSpPr>
          <p:nvPr>
            <p:ph type="sldNum" sz="quarter" idx="5"/>
          </p:nvPr>
        </p:nvSpPr>
        <p:spPr/>
        <p:txBody>
          <a:bodyPr/>
          <a:lstStyle/>
          <a:p>
            <a:fld id="{905258DE-C01B-C04E-964E-ACCF51DB1E54}" type="slidenum">
              <a:rPr lang="en-US" smtClean="0"/>
              <a:t>6</a:t>
            </a:fld>
            <a:endParaRPr lang="en-US"/>
          </a:p>
        </p:txBody>
      </p:sp>
    </p:spTree>
    <p:extLst>
      <p:ext uri="{BB962C8B-B14F-4D97-AF65-F5344CB8AC3E}">
        <p14:creationId xmlns:p14="http://schemas.microsoft.com/office/powerpoint/2010/main" val="170190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Customers want Philips to ensure hassle-free operation of their lighting equipment, with a lower operating expense and a guarantee of current technology without capital investment.</a:t>
            </a:r>
          </a:p>
          <a:p>
            <a:r>
              <a:rPr lang="en-US" sz="1200" b="0" kern="1200" dirty="0">
                <a:solidFill>
                  <a:schemeClr val="tx1"/>
                </a:solidFill>
                <a:effectLst/>
                <a:latin typeface="+mn-lt"/>
                <a:ea typeface="+mn-ea"/>
                <a:cs typeface="+mn-cs"/>
              </a:rPr>
              <a:t>Clients are very interested in achieving certain business outcomes and want Philips to be ‘in the game’ sharing risk and assuring positive returns.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Many customers have challenging sustainability targets. Philips can support them by adding a Circular Economy dimension through the concept of ‘Light as a Service’.</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81DF3B-0367-A54A-BA69-A045D325A87D}" type="slidenum">
              <a:rPr kumimoji="0"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638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design incentives for the light sources. Shown here is a concept product that illustrates this.</a:t>
            </a:r>
          </a:p>
          <a:p>
            <a:endParaRPr lang="en-US" dirty="0"/>
          </a:p>
          <a:p>
            <a:r>
              <a:rPr lang="en-US" dirty="0"/>
              <a:t>Different materials: recyclable or renewable</a:t>
            </a:r>
          </a:p>
          <a:p>
            <a:r>
              <a:rPr lang="en-US" dirty="0"/>
              <a:t>Energy efficient LEDs</a:t>
            </a:r>
          </a:p>
          <a:p>
            <a:r>
              <a:rPr lang="en-US" dirty="0"/>
              <a:t>Modular built with most vulnerable parts easy accessible for repair</a:t>
            </a:r>
          </a:p>
          <a:p>
            <a:r>
              <a:rPr lang="en-US" dirty="0"/>
              <a:t>Longer lifetime, mainly through higher performance electronics</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44</a:t>
            </a:fld>
            <a:endParaRPr lang="en-US"/>
          </a:p>
        </p:txBody>
      </p:sp>
    </p:spTree>
    <p:extLst>
      <p:ext uri="{BB962C8B-B14F-4D97-AF65-F5344CB8AC3E}">
        <p14:creationId xmlns:p14="http://schemas.microsoft.com/office/powerpoint/2010/main" val="332809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Resulting concept lamp. </a:t>
            </a:r>
            <a:r>
              <a:rPr lang="en-GB" sz="1600" kern="1200" dirty="0">
                <a:solidFill>
                  <a:schemeClr val="tx1"/>
                </a:solidFill>
                <a:effectLst/>
                <a:latin typeface="+mn-lt"/>
                <a:ea typeface="+mn-ea"/>
                <a:cs typeface="+mn-cs"/>
              </a:rPr>
              <a:t>This lamp is modular in build, with even the ability to replace just the LED-strip for one with other colour temperature or a higher efficiency </a:t>
            </a:r>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45</a:t>
            </a:fld>
            <a:endParaRPr lang="en-US"/>
          </a:p>
        </p:txBody>
      </p:sp>
    </p:spTree>
    <p:extLst>
      <p:ext uri="{BB962C8B-B14F-4D97-AF65-F5344CB8AC3E}">
        <p14:creationId xmlns:p14="http://schemas.microsoft.com/office/powerpoint/2010/main" val="34202308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a product-service system: easy access to </a:t>
            </a:r>
            <a:r>
              <a:rPr lang="en-US" dirty="0" err="1"/>
              <a:t>bicyles</a:t>
            </a:r>
            <a:r>
              <a:rPr lang="en-US" dirty="0"/>
              <a:t> that are widely available all over a city. </a:t>
            </a:r>
            <a:r>
              <a:rPr lang="en-US" dirty="0" err="1"/>
              <a:t>Especiually</a:t>
            </a:r>
            <a:r>
              <a:rPr lang="en-US" dirty="0"/>
              <a:t> very popular with students who don’t need to care about parking their bike, which is too often stolen.</a:t>
            </a:r>
          </a:p>
          <a:p>
            <a:endParaRPr lang="en-US" dirty="0"/>
          </a:p>
          <a:p>
            <a:r>
              <a:rPr lang="en-US" dirty="0"/>
              <a:t>The bikes should be robust and also other aspects of the design are tweaked, like the luggage carrier at the front instead of at the rear, which prevent overloading by dual occupancy</a:t>
            </a:r>
          </a:p>
        </p:txBody>
      </p:sp>
      <p:sp>
        <p:nvSpPr>
          <p:cNvPr id="4" name="Slide Number Placeholder 3"/>
          <p:cNvSpPr>
            <a:spLocks noGrp="1"/>
          </p:cNvSpPr>
          <p:nvPr>
            <p:ph type="sldNum" sz="quarter" idx="5"/>
          </p:nvPr>
        </p:nvSpPr>
        <p:spPr/>
        <p:txBody>
          <a:bodyPr/>
          <a:lstStyle/>
          <a:p>
            <a:fld id="{905258DE-C01B-C04E-964E-ACCF51DB1E54}" type="slidenum">
              <a:rPr lang="en-US" smtClean="0"/>
              <a:t>46</a:t>
            </a:fld>
            <a:endParaRPr lang="en-US"/>
          </a:p>
        </p:txBody>
      </p:sp>
    </p:spTree>
    <p:extLst>
      <p:ext uri="{BB962C8B-B14F-4D97-AF65-F5344CB8AC3E}">
        <p14:creationId xmlns:p14="http://schemas.microsoft.com/office/powerpoint/2010/main" val="1952752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service is not necessary  sustainable. Often too cheap bicycles are used with a life time just sufficient to make a nice profit. Then this type of service can actually become rather wasteful. Again, business model and design should have circularity at the core of their strategy to make this a worthwhile proposition from a sustainability perspective.</a:t>
            </a:r>
          </a:p>
        </p:txBody>
      </p:sp>
      <p:sp>
        <p:nvSpPr>
          <p:cNvPr id="4" name="Slide Number Placeholder 3"/>
          <p:cNvSpPr>
            <a:spLocks noGrp="1"/>
          </p:cNvSpPr>
          <p:nvPr>
            <p:ph type="sldNum" sz="quarter" idx="5"/>
          </p:nvPr>
        </p:nvSpPr>
        <p:spPr/>
        <p:txBody>
          <a:bodyPr/>
          <a:lstStyle/>
          <a:p>
            <a:fld id="{905258DE-C01B-C04E-964E-ACCF51DB1E54}" type="slidenum">
              <a:rPr lang="en-US" smtClean="0"/>
              <a:t>47</a:t>
            </a:fld>
            <a:endParaRPr lang="en-US"/>
          </a:p>
        </p:txBody>
      </p:sp>
    </p:spTree>
    <p:extLst>
      <p:ext uri="{BB962C8B-B14F-4D97-AF65-F5344CB8AC3E}">
        <p14:creationId xmlns:p14="http://schemas.microsoft.com/office/powerpoint/2010/main" val="3514246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recovery and preferably continued functional performance as a key strategic principle leads to a new design challenge that needs further exploration: considering the behavior of a product over time, taking into account that products should have multiple life cycles. This poses challenges at different level. Here highlight one.</a:t>
            </a:r>
          </a:p>
        </p:txBody>
      </p:sp>
      <p:sp>
        <p:nvSpPr>
          <p:cNvPr id="4" name="Slide Number Placeholder 3"/>
          <p:cNvSpPr>
            <a:spLocks noGrp="1"/>
          </p:cNvSpPr>
          <p:nvPr>
            <p:ph type="sldNum" sz="quarter" idx="5"/>
          </p:nvPr>
        </p:nvSpPr>
        <p:spPr/>
        <p:txBody>
          <a:bodyPr/>
          <a:lstStyle/>
          <a:p>
            <a:fld id="{905258DE-C01B-C04E-964E-ACCF51DB1E54}" type="slidenum">
              <a:rPr lang="en-US" smtClean="0"/>
              <a:t>48</a:t>
            </a:fld>
            <a:endParaRPr lang="en-US"/>
          </a:p>
        </p:txBody>
      </p:sp>
    </p:spTree>
    <p:extLst>
      <p:ext uri="{BB962C8B-B14F-4D97-AF65-F5344CB8AC3E}">
        <p14:creationId xmlns:p14="http://schemas.microsoft.com/office/powerpoint/2010/main" val="3933028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we will take a stroller. This product consists of many different parts, al with their own aging behavior and lifetime.</a:t>
            </a:r>
          </a:p>
        </p:txBody>
      </p:sp>
      <p:sp>
        <p:nvSpPr>
          <p:cNvPr id="4" name="Slide Number Placeholder 3"/>
          <p:cNvSpPr>
            <a:spLocks noGrp="1"/>
          </p:cNvSpPr>
          <p:nvPr>
            <p:ph type="sldNum" sz="quarter" idx="5"/>
          </p:nvPr>
        </p:nvSpPr>
        <p:spPr/>
        <p:txBody>
          <a:bodyPr/>
          <a:lstStyle/>
          <a:p>
            <a:fld id="{905258DE-C01B-C04E-964E-ACCF51DB1E54}" type="slidenum">
              <a:rPr lang="en-US" smtClean="0"/>
              <a:t>49</a:t>
            </a:fld>
            <a:endParaRPr lang="en-US"/>
          </a:p>
        </p:txBody>
      </p:sp>
    </p:spTree>
    <p:extLst>
      <p:ext uri="{BB962C8B-B14F-4D97-AF65-F5344CB8AC3E}">
        <p14:creationId xmlns:p14="http://schemas.microsoft.com/office/powerpoint/2010/main" val="3168145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multiple lifecycles not just look at the product, but also at the service. As n example, in this case we could choose for a cascading business model: high-end product during first use, and then cascading to lower-end in subsequent leases. At every lease some parts need to be replaces and some refurbishment might be necessary. To optimize this from a business perspective, lifetimes should be matched to (multiple of) lease period.</a:t>
            </a:r>
          </a:p>
        </p:txBody>
      </p:sp>
      <p:sp>
        <p:nvSpPr>
          <p:cNvPr id="4" name="Slide Number Placeholder 3"/>
          <p:cNvSpPr>
            <a:spLocks noGrp="1"/>
          </p:cNvSpPr>
          <p:nvPr>
            <p:ph type="sldNum" sz="quarter" idx="5"/>
          </p:nvPr>
        </p:nvSpPr>
        <p:spPr/>
        <p:txBody>
          <a:bodyPr/>
          <a:lstStyle/>
          <a:p>
            <a:fld id="{905258DE-C01B-C04E-964E-ACCF51DB1E54}" type="slidenum">
              <a:rPr lang="en-US" smtClean="0"/>
              <a:t>50</a:t>
            </a:fld>
            <a:endParaRPr lang="en-US"/>
          </a:p>
        </p:txBody>
      </p:sp>
    </p:spTree>
    <p:extLst>
      <p:ext uri="{BB962C8B-B14F-4D97-AF65-F5344CB8AC3E}">
        <p14:creationId xmlns:p14="http://schemas.microsoft.com/office/powerpoint/2010/main" val="1886342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Aligning business model with design strategies and technological approaches is key to circ.</a:t>
            </a:r>
            <a:r>
              <a:rPr lang="en-US" sz="1600" kern="1200" dirty="0">
                <a:solidFill>
                  <a:schemeClr val="tx1"/>
                </a:solidFill>
                <a:effectLst/>
                <a:latin typeface="+mn-lt"/>
                <a:ea typeface="+mn-ea"/>
                <a:cs typeface="+mn-cs"/>
              </a:rPr>
              <a:t> As this is not an easy thing, this slides actually stresses that experimenting, exploring and learning is key. Learn through small scale experiments.</a:t>
            </a:r>
            <a:endParaRPr lang="de-CH"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Crucially for designers: take multiple lifecycle into account through the entire design </a:t>
            </a:r>
            <a:r>
              <a:rPr lang="en-US" sz="1600" kern="1200">
                <a:solidFill>
                  <a:schemeClr val="tx1"/>
                </a:solidFill>
                <a:effectLst/>
                <a:latin typeface="+mn-lt"/>
                <a:ea typeface="+mn-ea"/>
                <a:cs typeface="+mn-cs"/>
              </a:rPr>
              <a:t>process.</a:t>
            </a:r>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51</a:t>
            </a:fld>
            <a:endParaRPr lang="en-US"/>
          </a:p>
        </p:txBody>
      </p:sp>
    </p:spTree>
    <p:extLst>
      <p:ext uri="{BB962C8B-B14F-4D97-AF65-F5344CB8AC3E}">
        <p14:creationId xmlns:p14="http://schemas.microsoft.com/office/powerpoint/2010/main" val="1002443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is not an easy thing, this slides actually stresses that experimenting, exploring and learning is key. Learn through small scale experiments.</a:t>
            </a:r>
          </a:p>
          <a:p>
            <a:r>
              <a:rPr lang="en-US" dirty="0"/>
              <a:t>Crucially for designers: take multiple lifecycle into account  through the entire design process.</a:t>
            </a:r>
          </a:p>
        </p:txBody>
      </p:sp>
      <p:sp>
        <p:nvSpPr>
          <p:cNvPr id="4" name="Slide Number Placeholder 3"/>
          <p:cNvSpPr>
            <a:spLocks noGrp="1"/>
          </p:cNvSpPr>
          <p:nvPr>
            <p:ph type="sldNum" sz="quarter" idx="5"/>
          </p:nvPr>
        </p:nvSpPr>
        <p:spPr/>
        <p:txBody>
          <a:bodyPr/>
          <a:lstStyle/>
          <a:p>
            <a:fld id="{905258DE-C01B-C04E-964E-ACCF51DB1E54}" type="slidenum">
              <a:rPr lang="en-US" smtClean="0"/>
              <a:t>52</a:t>
            </a:fld>
            <a:endParaRPr lang="en-US"/>
          </a:p>
        </p:txBody>
      </p:sp>
    </p:spTree>
    <p:extLst>
      <p:ext uri="{BB962C8B-B14F-4D97-AF65-F5344CB8AC3E}">
        <p14:creationId xmlns:p14="http://schemas.microsoft.com/office/powerpoint/2010/main" val="264424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alternative is that we keep products alive, by reusing, repairing, refurbishing and remanufacturing and eventually that we at least recover the materials through recycling.</a:t>
            </a:r>
          </a:p>
        </p:txBody>
      </p:sp>
      <p:sp>
        <p:nvSpPr>
          <p:cNvPr id="4" name="Slide Number Placeholder 3"/>
          <p:cNvSpPr>
            <a:spLocks noGrp="1"/>
          </p:cNvSpPr>
          <p:nvPr>
            <p:ph type="sldNum" sz="quarter" idx="5"/>
          </p:nvPr>
        </p:nvSpPr>
        <p:spPr/>
        <p:txBody>
          <a:bodyPr/>
          <a:lstStyle/>
          <a:p>
            <a:fld id="{905258DE-C01B-C04E-964E-ACCF51DB1E54}" type="slidenum">
              <a:rPr lang="en-US" smtClean="0"/>
              <a:t>7</a:t>
            </a:fld>
            <a:endParaRPr lang="en-US"/>
          </a:p>
        </p:txBody>
      </p:sp>
    </p:spTree>
    <p:extLst>
      <p:ext uri="{BB962C8B-B14F-4D97-AF65-F5344CB8AC3E}">
        <p14:creationId xmlns:p14="http://schemas.microsoft.com/office/powerpoint/2010/main" val="3142979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258DE-C01B-C04E-964E-ACCF51DB1E54}" type="slidenum">
              <a:rPr lang="en-US" smtClean="0"/>
              <a:t>53</a:t>
            </a:fld>
            <a:endParaRPr lang="en-US"/>
          </a:p>
        </p:txBody>
      </p:sp>
    </p:spTree>
    <p:extLst>
      <p:ext uri="{BB962C8B-B14F-4D97-AF65-F5344CB8AC3E}">
        <p14:creationId xmlns:p14="http://schemas.microsoft.com/office/powerpoint/2010/main" val="867719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AF2A0EF-FCA5-054E-BC9B-F4CD1D666A3B}" type="slidenum">
              <a:rPr lang="en-GB" smtClean="0"/>
              <a:t>54</a:t>
            </a:fld>
            <a:endParaRPr lang="en-GB"/>
          </a:p>
        </p:txBody>
      </p:sp>
    </p:spTree>
    <p:extLst>
      <p:ext uri="{BB962C8B-B14F-4D97-AF65-F5344CB8AC3E}">
        <p14:creationId xmlns:p14="http://schemas.microsoft.com/office/powerpoint/2010/main" val="4140264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mn-ea"/>
                <a:cs typeface="+mn-cs"/>
              </a:rPr>
              <a:t>This basically comes down to the Inertia Principle as formulated by Walter </a:t>
            </a:r>
            <a:r>
              <a:rPr lang="en-US" sz="1600" kern="1200" dirty="0" err="1">
                <a:solidFill>
                  <a:schemeClr val="tx1"/>
                </a:solidFill>
                <a:effectLst/>
                <a:latin typeface="+mn-lt"/>
                <a:ea typeface="+mn-ea"/>
                <a:cs typeface="+mn-cs"/>
              </a:rPr>
              <a:t>Stahel</a:t>
            </a:r>
            <a:r>
              <a:rPr lang="en-US" sz="1600" kern="1200" dirty="0">
                <a:solidFill>
                  <a:schemeClr val="tx1"/>
                </a:solidFill>
                <a:effectLst/>
                <a:latin typeface="+mn-lt"/>
                <a:ea typeface="+mn-ea"/>
                <a:cs typeface="+mn-cs"/>
              </a:rPr>
              <a:t> (read).</a:t>
            </a:r>
          </a:p>
          <a:p>
            <a:endParaRPr lang="de-CH"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Maintaining product integrity at the lowest environmental and energy cost is crucial.</a:t>
            </a:r>
          </a:p>
          <a:p>
            <a:endParaRPr lang="de-CH" sz="1600" kern="1200" dirty="0">
              <a:solidFill>
                <a:schemeClr val="tx1"/>
              </a:solidFill>
              <a:effectLst/>
              <a:latin typeface="+mn-lt"/>
              <a:ea typeface="+mn-ea"/>
              <a:cs typeface="+mn-cs"/>
            </a:endParaRPr>
          </a:p>
          <a:p>
            <a:r>
              <a:rPr lang="en-GB" sz="1600" kern="1200" dirty="0">
                <a:solidFill>
                  <a:schemeClr val="tx1"/>
                </a:solidFill>
                <a:effectLst/>
                <a:latin typeface="+mn-lt"/>
                <a:ea typeface="+mn-ea"/>
                <a:cs typeface="+mn-cs"/>
              </a:rPr>
              <a:t>Product integrity can be maintained by resisting, postponing or reversing obsolescence. </a:t>
            </a:r>
          </a:p>
          <a:p>
            <a:endParaRPr lang="de-CH"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Let’s zoom into the various steps and briefly discuss what this implies for design (next slides).</a:t>
            </a:r>
            <a:endParaRPr lang="de-CH"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8</a:t>
            </a:fld>
            <a:endParaRPr lang="en-US"/>
          </a:p>
        </p:txBody>
      </p:sp>
    </p:spTree>
    <p:extLst>
      <p:ext uri="{BB962C8B-B14F-4D97-AF65-F5344CB8AC3E}">
        <p14:creationId xmlns:p14="http://schemas.microsoft.com/office/powerpoint/2010/main" val="420500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self-explanatory</a:t>
            </a:r>
          </a:p>
        </p:txBody>
      </p:sp>
      <p:sp>
        <p:nvSpPr>
          <p:cNvPr id="4" name="Slide Number Placeholder 3"/>
          <p:cNvSpPr>
            <a:spLocks noGrp="1"/>
          </p:cNvSpPr>
          <p:nvPr>
            <p:ph type="sldNum" sz="quarter" idx="5"/>
          </p:nvPr>
        </p:nvSpPr>
        <p:spPr/>
        <p:txBody>
          <a:bodyPr/>
          <a:lstStyle/>
          <a:p>
            <a:fld id="{905258DE-C01B-C04E-964E-ACCF51DB1E54}" type="slidenum">
              <a:rPr lang="en-US" smtClean="0"/>
              <a:t>9</a:t>
            </a:fld>
            <a:endParaRPr lang="en-US"/>
          </a:p>
        </p:txBody>
      </p:sp>
    </p:spTree>
    <p:extLst>
      <p:ext uri="{BB962C8B-B14F-4D97-AF65-F5344CB8AC3E}">
        <p14:creationId xmlns:p14="http://schemas.microsoft.com/office/powerpoint/2010/main" val="29078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Text self-explanatory</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10</a:t>
            </a:fld>
            <a:endParaRPr lang="en-US"/>
          </a:p>
        </p:txBody>
      </p:sp>
    </p:spTree>
    <p:extLst>
      <p:ext uri="{BB962C8B-B14F-4D97-AF65-F5344CB8AC3E}">
        <p14:creationId xmlns:p14="http://schemas.microsoft.com/office/powerpoint/2010/main" val="4051262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lang="en-US" dirty="0"/>
              <a:t>Text self-explanatory</a:t>
            </a:r>
          </a:p>
          <a:p>
            <a:endParaRPr lang="en-US" dirty="0"/>
          </a:p>
        </p:txBody>
      </p:sp>
      <p:sp>
        <p:nvSpPr>
          <p:cNvPr id="4" name="Slide Number Placeholder 3"/>
          <p:cNvSpPr>
            <a:spLocks noGrp="1"/>
          </p:cNvSpPr>
          <p:nvPr>
            <p:ph type="sldNum" sz="quarter" idx="5"/>
          </p:nvPr>
        </p:nvSpPr>
        <p:spPr/>
        <p:txBody>
          <a:bodyPr/>
          <a:lstStyle/>
          <a:p>
            <a:fld id="{905258DE-C01B-C04E-964E-ACCF51DB1E54}" type="slidenum">
              <a:rPr lang="en-US" smtClean="0"/>
              <a:t>11</a:t>
            </a:fld>
            <a:endParaRPr lang="en-US"/>
          </a:p>
        </p:txBody>
      </p:sp>
    </p:spTree>
    <p:extLst>
      <p:ext uri="{BB962C8B-B14F-4D97-AF65-F5344CB8AC3E}">
        <p14:creationId xmlns:p14="http://schemas.microsoft.com/office/powerpoint/2010/main" val="3465134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254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351" y="1695886"/>
            <a:ext cx="10433447" cy="2829625"/>
          </a:xfrm>
        </p:spPr>
        <p:txBody>
          <a:bodyPr anchor="b"/>
          <a:lstStyle>
            <a:lvl1pPr>
              <a:defRPr sz="5951"/>
            </a:lvl1pPr>
          </a:lstStyle>
          <a:p>
            <a:r>
              <a:rPr lang="de-CH"/>
              <a:t>Click to edit Master title style</a:t>
            </a:r>
            <a:endParaRPr lang="en-GB"/>
          </a:p>
        </p:txBody>
      </p:sp>
      <p:sp>
        <p:nvSpPr>
          <p:cNvPr id="3" name="Text Placeholder 2"/>
          <p:cNvSpPr>
            <a:spLocks noGrp="1"/>
          </p:cNvSpPr>
          <p:nvPr>
            <p:ph type="body" idx="1"/>
          </p:nvPr>
        </p:nvSpPr>
        <p:spPr>
          <a:xfrm>
            <a:off x="825351" y="4552281"/>
            <a:ext cx="10433447" cy="1488033"/>
          </a:xfrm>
        </p:spPr>
        <p:txBody>
          <a:bodyPr/>
          <a:lstStyle>
            <a:lvl1pPr marL="0" indent="0">
              <a:buNone/>
              <a:defRPr sz="2381">
                <a:solidFill>
                  <a:schemeClr val="tx1">
                    <a:tint val="75000"/>
                  </a:schemeClr>
                </a:solidFill>
              </a:defRPr>
            </a:lvl1pPr>
            <a:lvl2pPr marL="453497" indent="0">
              <a:buNone/>
              <a:defRPr sz="1984">
                <a:solidFill>
                  <a:schemeClr val="tx1">
                    <a:tint val="75000"/>
                  </a:schemeClr>
                </a:solidFill>
              </a:defRPr>
            </a:lvl2pPr>
            <a:lvl3pPr marL="906993" indent="0">
              <a:buNone/>
              <a:defRPr sz="1785">
                <a:solidFill>
                  <a:schemeClr val="tx1">
                    <a:tint val="75000"/>
                  </a:schemeClr>
                </a:solidFill>
              </a:defRPr>
            </a:lvl3pPr>
            <a:lvl4pPr marL="1360490" indent="0">
              <a:buNone/>
              <a:defRPr sz="1587">
                <a:solidFill>
                  <a:schemeClr val="tx1">
                    <a:tint val="75000"/>
                  </a:schemeClr>
                </a:solidFill>
              </a:defRPr>
            </a:lvl4pPr>
            <a:lvl5pPr marL="1813987" indent="0">
              <a:buNone/>
              <a:defRPr sz="1587">
                <a:solidFill>
                  <a:schemeClr val="tx1">
                    <a:tint val="75000"/>
                  </a:schemeClr>
                </a:solidFill>
              </a:defRPr>
            </a:lvl5pPr>
            <a:lvl6pPr marL="2267483" indent="0">
              <a:buNone/>
              <a:defRPr sz="1587">
                <a:solidFill>
                  <a:schemeClr val="tx1">
                    <a:tint val="75000"/>
                  </a:schemeClr>
                </a:solidFill>
              </a:defRPr>
            </a:lvl6pPr>
            <a:lvl7pPr marL="2720980" indent="0">
              <a:buNone/>
              <a:defRPr sz="1587">
                <a:solidFill>
                  <a:schemeClr val="tx1">
                    <a:tint val="75000"/>
                  </a:schemeClr>
                </a:solidFill>
              </a:defRPr>
            </a:lvl7pPr>
            <a:lvl8pPr marL="3174477" indent="0">
              <a:buNone/>
              <a:defRPr sz="1587">
                <a:solidFill>
                  <a:schemeClr val="tx1">
                    <a:tint val="75000"/>
                  </a:schemeClr>
                </a:solidFill>
              </a:defRPr>
            </a:lvl8pPr>
            <a:lvl9pPr marL="3627973" indent="0">
              <a:buNone/>
              <a:defRPr sz="1587">
                <a:solidFill>
                  <a:schemeClr val="tx1">
                    <a:tint val="75000"/>
                  </a:schemeClr>
                </a:solidFill>
              </a:defRPr>
            </a:lvl9pPr>
          </a:lstStyle>
          <a:p>
            <a:pPr lvl="0"/>
            <a:r>
              <a:rPr lang="de-CH"/>
              <a:t>Click to edit Master text styles</a:t>
            </a:r>
          </a:p>
        </p:txBody>
      </p:sp>
      <p:sp>
        <p:nvSpPr>
          <p:cNvPr id="4" name="Date Placeholder 3"/>
          <p:cNvSpPr>
            <a:spLocks noGrp="1"/>
          </p:cNvSpPr>
          <p:nvPr>
            <p:ph type="dt" sz="half" idx="10"/>
          </p:nvPr>
        </p:nvSpPr>
        <p:spPr/>
        <p:txBody>
          <a:bodyPr/>
          <a:lstStyle/>
          <a:p>
            <a:fld id="{24D57804-1B0A-7F43-827F-DFED7FED9C8C}"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291579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GB"/>
          </a:p>
        </p:txBody>
      </p:sp>
      <p:sp>
        <p:nvSpPr>
          <p:cNvPr id="3" name="Content Placeholder 2"/>
          <p:cNvSpPr>
            <a:spLocks noGrp="1"/>
          </p:cNvSpPr>
          <p:nvPr>
            <p:ph sz="half" idx="1"/>
          </p:nvPr>
        </p:nvSpPr>
        <p:spPr>
          <a:xfrm>
            <a:off x="831651" y="1810834"/>
            <a:ext cx="5141119" cy="4316084"/>
          </a:xfrm>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4" name="Content Placeholder 3"/>
          <p:cNvSpPr>
            <a:spLocks noGrp="1"/>
          </p:cNvSpPr>
          <p:nvPr>
            <p:ph sz="half" idx="2"/>
          </p:nvPr>
        </p:nvSpPr>
        <p:spPr>
          <a:xfrm>
            <a:off x="6123980" y="1810834"/>
            <a:ext cx="5141119" cy="4316084"/>
          </a:xfrm>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5" name="Date Placeholder 4"/>
          <p:cNvSpPr>
            <a:spLocks noGrp="1"/>
          </p:cNvSpPr>
          <p:nvPr>
            <p:ph type="dt" sz="half" idx="10"/>
          </p:nvPr>
        </p:nvSpPr>
        <p:spPr/>
        <p:txBody>
          <a:bodyPr/>
          <a:lstStyle/>
          <a:p>
            <a:fld id="{24D57804-1B0A-7F43-827F-DFED7FED9C8C}"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3468159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3227" y="362167"/>
            <a:ext cx="10433447" cy="1314824"/>
          </a:xfrm>
        </p:spPr>
        <p:txBody>
          <a:bodyPr/>
          <a:lstStyle/>
          <a:p>
            <a:r>
              <a:rPr lang="de-CH"/>
              <a:t>Click to edit Master title style</a:t>
            </a:r>
            <a:endParaRPr lang="en-GB"/>
          </a:p>
        </p:txBody>
      </p:sp>
      <p:sp>
        <p:nvSpPr>
          <p:cNvPr id="3" name="Text Placeholder 2"/>
          <p:cNvSpPr>
            <a:spLocks noGrp="1"/>
          </p:cNvSpPr>
          <p:nvPr>
            <p:ph type="body" idx="1"/>
          </p:nvPr>
        </p:nvSpPr>
        <p:spPr>
          <a:xfrm>
            <a:off x="833228" y="1667543"/>
            <a:ext cx="5117492" cy="817237"/>
          </a:xfrm>
        </p:spPr>
        <p:txBody>
          <a:bodyPr anchor="b"/>
          <a:lstStyle>
            <a:lvl1pPr marL="0" indent="0">
              <a:buNone/>
              <a:defRPr sz="2381" b="1"/>
            </a:lvl1pPr>
            <a:lvl2pPr marL="453497" indent="0">
              <a:buNone/>
              <a:defRPr sz="1984" b="1"/>
            </a:lvl2pPr>
            <a:lvl3pPr marL="906993" indent="0">
              <a:buNone/>
              <a:defRPr sz="1785" b="1"/>
            </a:lvl3pPr>
            <a:lvl4pPr marL="1360490" indent="0">
              <a:buNone/>
              <a:defRPr sz="1587" b="1"/>
            </a:lvl4pPr>
            <a:lvl5pPr marL="1813987" indent="0">
              <a:buNone/>
              <a:defRPr sz="1587" b="1"/>
            </a:lvl5pPr>
            <a:lvl6pPr marL="2267483" indent="0">
              <a:buNone/>
              <a:defRPr sz="1587" b="1"/>
            </a:lvl6pPr>
            <a:lvl7pPr marL="2720980" indent="0">
              <a:buNone/>
              <a:defRPr sz="1587" b="1"/>
            </a:lvl7pPr>
            <a:lvl8pPr marL="3174477" indent="0">
              <a:buNone/>
              <a:defRPr sz="1587" b="1"/>
            </a:lvl8pPr>
            <a:lvl9pPr marL="3627973" indent="0">
              <a:buNone/>
              <a:defRPr sz="1587" b="1"/>
            </a:lvl9pPr>
          </a:lstStyle>
          <a:p>
            <a:pPr lvl="0"/>
            <a:r>
              <a:rPr lang="de-CH"/>
              <a:t>Click to edit Master text styles</a:t>
            </a:r>
          </a:p>
        </p:txBody>
      </p:sp>
      <p:sp>
        <p:nvSpPr>
          <p:cNvPr id="4" name="Content Placeholder 3"/>
          <p:cNvSpPr>
            <a:spLocks noGrp="1"/>
          </p:cNvSpPr>
          <p:nvPr>
            <p:ph sz="half" idx="2"/>
          </p:nvPr>
        </p:nvSpPr>
        <p:spPr>
          <a:xfrm>
            <a:off x="833228" y="2484780"/>
            <a:ext cx="5117492" cy="3654736"/>
          </a:xfrm>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5" name="Text Placeholder 4"/>
          <p:cNvSpPr>
            <a:spLocks noGrp="1"/>
          </p:cNvSpPr>
          <p:nvPr>
            <p:ph type="body" sz="quarter" idx="3"/>
          </p:nvPr>
        </p:nvSpPr>
        <p:spPr>
          <a:xfrm>
            <a:off x="6123980" y="1667543"/>
            <a:ext cx="5142694" cy="817237"/>
          </a:xfrm>
        </p:spPr>
        <p:txBody>
          <a:bodyPr anchor="b"/>
          <a:lstStyle>
            <a:lvl1pPr marL="0" indent="0">
              <a:buNone/>
              <a:defRPr sz="2381" b="1"/>
            </a:lvl1pPr>
            <a:lvl2pPr marL="453497" indent="0">
              <a:buNone/>
              <a:defRPr sz="1984" b="1"/>
            </a:lvl2pPr>
            <a:lvl3pPr marL="906993" indent="0">
              <a:buNone/>
              <a:defRPr sz="1785" b="1"/>
            </a:lvl3pPr>
            <a:lvl4pPr marL="1360490" indent="0">
              <a:buNone/>
              <a:defRPr sz="1587" b="1"/>
            </a:lvl4pPr>
            <a:lvl5pPr marL="1813987" indent="0">
              <a:buNone/>
              <a:defRPr sz="1587" b="1"/>
            </a:lvl5pPr>
            <a:lvl6pPr marL="2267483" indent="0">
              <a:buNone/>
              <a:defRPr sz="1587" b="1"/>
            </a:lvl6pPr>
            <a:lvl7pPr marL="2720980" indent="0">
              <a:buNone/>
              <a:defRPr sz="1587" b="1"/>
            </a:lvl7pPr>
            <a:lvl8pPr marL="3174477" indent="0">
              <a:buNone/>
              <a:defRPr sz="1587" b="1"/>
            </a:lvl8pPr>
            <a:lvl9pPr marL="3627973" indent="0">
              <a:buNone/>
              <a:defRPr sz="1587" b="1"/>
            </a:lvl9pPr>
          </a:lstStyle>
          <a:p>
            <a:pPr lvl="0"/>
            <a:r>
              <a:rPr lang="de-CH"/>
              <a:t>Click to edit Master text styles</a:t>
            </a:r>
          </a:p>
        </p:txBody>
      </p:sp>
      <p:sp>
        <p:nvSpPr>
          <p:cNvPr id="6" name="Content Placeholder 5"/>
          <p:cNvSpPr>
            <a:spLocks noGrp="1"/>
          </p:cNvSpPr>
          <p:nvPr>
            <p:ph sz="quarter" idx="4"/>
          </p:nvPr>
        </p:nvSpPr>
        <p:spPr>
          <a:xfrm>
            <a:off x="6123980" y="2484780"/>
            <a:ext cx="5142694" cy="3654736"/>
          </a:xfrm>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7" name="Date Placeholder 6"/>
          <p:cNvSpPr>
            <a:spLocks noGrp="1"/>
          </p:cNvSpPr>
          <p:nvPr>
            <p:ph type="dt" sz="half" idx="10"/>
          </p:nvPr>
        </p:nvSpPr>
        <p:spPr/>
        <p:txBody>
          <a:bodyPr/>
          <a:lstStyle/>
          <a:p>
            <a:fld id="{24D57804-1B0A-7F43-827F-DFED7FED9C8C}" type="datetimeFigureOut">
              <a:rPr lang="en-GB" smtClean="0"/>
              <a:t>06/05/2020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28357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GB"/>
          </a:p>
        </p:txBody>
      </p:sp>
      <p:sp>
        <p:nvSpPr>
          <p:cNvPr id="3" name="Date Placeholder 2"/>
          <p:cNvSpPr>
            <a:spLocks noGrp="1"/>
          </p:cNvSpPr>
          <p:nvPr>
            <p:ph type="dt" sz="half" idx="10"/>
          </p:nvPr>
        </p:nvSpPr>
        <p:spPr/>
        <p:txBody>
          <a:bodyPr/>
          <a:lstStyle/>
          <a:p>
            <a:fld id="{24D57804-1B0A-7F43-827F-DFED7FED9C8C}" type="datetimeFigureOut">
              <a:rPr lang="en-GB" smtClean="0"/>
              <a:t>06/05/2020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3787398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7804-1B0A-7F43-827F-DFED7FED9C8C}" type="datetimeFigureOut">
              <a:rPr lang="en-GB" smtClean="0"/>
              <a:t>06/05/2020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657228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3228" y="453496"/>
            <a:ext cx="3901516" cy="1587236"/>
          </a:xfrm>
        </p:spPr>
        <p:txBody>
          <a:bodyPr anchor="b"/>
          <a:lstStyle>
            <a:lvl1pPr>
              <a:defRPr sz="3174"/>
            </a:lvl1pPr>
          </a:lstStyle>
          <a:p>
            <a:r>
              <a:rPr lang="de-CH"/>
              <a:t>Click to edit Master title style</a:t>
            </a:r>
            <a:endParaRPr lang="en-GB"/>
          </a:p>
        </p:txBody>
      </p:sp>
      <p:sp>
        <p:nvSpPr>
          <p:cNvPr id="3" name="Content Placeholder 2"/>
          <p:cNvSpPr>
            <a:spLocks noGrp="1"/>
          </p:cNvSpPr>
          <p:nvPr>
            <p:ph idx="1"/>
          </p:nvPr>
        </p:nvSpPr>
        <p:spPr>
          <a:xfrm>
            <a:off x="5142694" y="979426"/>
            <a:ext cx="6123980" cy="4834140"/>
          </a:xfrm>
        </p:spPr>
        <p:txBody>
          <a:bodyPr/>
          <a:lstStyle>
            <a:lvl1pPr>
              <a:defRPr sz="3174"/>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4" name="Text Placeholder 3"/>
          <p:cNvSpPr>
            <a:spLocks noGrp="1"/>
          </p:cNvSpPr>
          <p:nvPr>
            <p:ph type="body" sz="half" idx="2"/>
          </p:nvPr>
        </p:nvSpPr>
        <p:spPr>
          <a:xfrm>
            <a:off x="833228" y="2040732"/>
            <a:ext cx="3901516" cy="3780707"/>
          </a:xfrm>
        </p:spPr>
        <p:txBody>
          <a:bodyPr/>
          <a:lstStyle>
            <a:lvl1pPr marL="0" indent="0">
              <a:buNone/>
              <a:defRPr sz="1587"/>
            </a:lvl1pPr>
            <a:lvl2pPr marL="453497" indent="0">
              <a:buNone/>
              <a:defRPr sz="1389"/>
            </a:lvl2pPr>
            <a:lvl3pPr marL="906993" indent="0">
              <a:buNone/>
              <a:defRPr sz="1190"/>
            </a:lvl3pPr>
            <a:lvl4pPr marL="1360490" indent="0">
              <a:buNone/>
              <a:defRPr sz="992"/>
            </a:lvl4pPr>
            <a:lvl5pPr marL="1813987" indent="0">
              <a:buNone/>
              <a:defRPr sz="992"/>
            </a:lvl5pPr>
            <a:lvl6pPr marL="2267483" indent="0">
              <a:buNone/>
              <a:defRPr sz="992"/>
            </a:lvl6pPr>
            <a:lvl7pPr marL="2720980" indent="0">
              <a:buNone/>
              <a:defRPr sz="992"/>
            </a:lvl7pPr>
            <a:lvl8pPr marL="3174477" indent="0">
              <a:buNone/>
              <a:defRPr sz="992"/>
            </a:lvl8pPr>
            <a:lvl9pPr marL="3627973" indent="0">
              <a:buNone/>
              <a:defRPr sz="992"/>
            </a:lvl9pPr>
          </a:lstStyle>
          <a:p>
            <a:pPr lvl="0"/>
            <a:r>
              <a:rPr lang="de-CH"/>
              <a:t>Click to edit Master text styles</a:t>
            </a:r>
          </a:p>
        </p:txBody>
      </p:sp>
      <p:sp>
        <p:nvSpPr>
          <p:cNvPr id="5" name="Date Placeholder 4"/>
          <p:cNvSpPr>
            <a:spLocks noGrp="1"/>
          </p:cNvSpPr>
          <p:nvPr>
            <p:ph type="dt" sz="half" idx="10"/>
          </p:nvPr>
        </p:nvSpPr>
        <p:spPr/>
        <p:txBody>
          <a:bodyPr/>
          <a:lstStyle/>
          <a:p>
            <a:fld id="{24D57804-1B0A-7F43-827F-DFED7FED9C8C}"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4251146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3228" y="453496"/>
            <a:ext cx="3901516" cy="1587236"/>
          </a:xfrm>
        </p:spPr>
        <p:txBody>
          <a:bodyPr anchor="b"/>
          <a:lstStyle>
            <a:lvl1pPr>
              <a:defRPr sz="3174"/>
            </a:lvl1pPr>
          </a:lstStyle>
          <a:p>
            <a:r>
              <a:rPr lang="de-CH"/>
              <a:t>Click to edit Master title style</a:t>
            </a:r>
            <a:endParaRPr lang="en-GB"/>
          </a:p>
        </p:txBody>
      </p:sp>
      <p:sp>
        <p:nvSpPr>
          <p:cNvPr id="3" name="Picture Placeholder 2"/>
          <p:cNvSpPr>
            <a:spLocks noGrp="1"/>
          </p:cNvSpPr>
          <p:nvPr>
            <p:ph type="pic" idx="1"/>
          </p:nvPr>
        </p:nvSpPr>
        <p:spPr>
          <a:xfrm>
            <a:off x="5142694" y="979426"/>
            <a:ext cx="6123980" cy="4834140"/>
          </a:xfrm>
        </p:spPr>
        <p:txBody>
          <a:bodyPr/>
          <a:lstStyle>
            <a:lvl1pPr marL="0" indent="0">
              <a:buNone/>
              <a:defRPr sz="3174"/>
            </a:lvl1pPr>
            <a:lvl2pPr marL="453497" indent="0">
              <a:buNone/>
              <a:defRPr sz="2777"/>
            </a:lvl2pPr>
            <a:lvl3pPr marL="906993" indent="0">
              <a:buNone/>
              <a:defRPr sz="2381"/>
            </a:lvl3pPr>
            <a:lvl4pPr marL="1360490" indent="0">
              <a:buNone/>
              <a:defRPr sz="1984"/>
            </a:lvl4pPr>
            <a:lvl5pPr marL="1813987" indent="0">
              <a:buNone/>
              <a:defRPr sz="1984"/>
            </a:lvl5pPr>
            <a:lvl6pPr marL="2267483" indent="0">
              <a:buNone/>
              <a:defRPr sz="1984"/>
            </a:lvl6pPr>
            <a:lvl7pPr marL="2720980" indent="0">
              <a:buNone/>
              <a:defRPr sz="1984"/>
            </a:lvl7pPr>
            <a:lvl8pPr marL="3174477" indent="0">
              <a:buNone/>
              <a:defRPr sz="1984"/>
            </a:lvl8pPr>
            <a:lvl9pPr marL="3627973" indent="0">
              <a:buNone/>
              <a:defRPr sz="1984"/>
            </a:lvl9pPr>
          </a:lstStyle>
          <a:p>
            <a:endParaRPr lang="en-GB"/>
          </a:p>
        </p:txBody>
      </p:sp>
      <p:sp>
        <p:nvSpPr>
          <p:cNvPr id="4" name="Text Placeholder 3"/>
          <p:cNvSpPr>
            <a:spLocks noGrp="1"/>
          </p:cNvSpPr>
          <p:nvPr>
            <p:ph type="body" sz="half" idx="2"/>
          </p:nvPr>
        </p:nvSpPr>
        <p:spPr>
          <a:xfrm>
            <a:off x="833228" y="2040732"/>
            <a:ext cx="3901516" cy="3780707"/>
          </a:xfrm>
        </p:spPr>
        <p:txBody>
          <a:bodyPr/>
          <a:lstStyle>
            <a:lvl1pPr marL="0" indent="0">
              <a:buNone/>
              <a:defRPr sz="1587"/>
            </a:lvl1pPr>
            <a:lvl2pPr marL="453497" indent="0">
              <a:buNone/>
              <a:defRPr sz="1389"/>
            </a:lvl2pPr>
            <a:lvl3pPr marL="906993" indent="0">
              <a:buNone/>
              <a:defRPr sz="1190"/>
            </a:lvl3pPr>
            <a:lvl4pPr marL="1360490" indent="0">
              <a:buNone/>
              <a:defRPr sz="992"/>
            </a:lvl4pPr>
            <a:lvl5pPr marL="1813987" indent="0">
              <a:buNone/>
              <a:defRPr sz="992"/>
            </a:lvl5pPr>
            <a:lvl6pPr marL="2267483" indent="0">
              <a:buNone/>
              <a:defRPr sz="992"/>
            </a:lvl6pPr>
            <a:lvl7pPr marL="2720980" indent="0">
              <a:buNone/>
              <a:defRPr sz="992"/>
            </a:lvl7pPr>
            <a:lvl8pPr marL="3174477" indent="0">
              <a:buNone/>
              <a:defRPr sz="992"/>
            </a:lvl8pPr>
            <a:lvl9pPr marL="3627973" indent="0">
              <a:buNone/>
              <a:defRPr sz="992"/>
            </a:lvl9pPr>
          </a:lstStyle>
          <a:p>
            <a:pPr lvl="0"/>
            <a:r>
              <a:rPr lang="de-CH"/>
              <a:t>Click to edit Master text styles</a:t>
            </a:r>
          </a:p>
        </p:txBody>
      </p:sp>
      <p:sp>
        <p:nvSpPr>
          <p:cNvPr id="5" name="Date Placeholder 4"/>
          <p:cNvSpPr>
            <a:spLocks noGrp="1"/>
          </p:cNvSpPr>
          <p:nvPr>
            <p:ph type="dt" sz="half" idx="10"/>
          </p:nvPr>
        </p:nvSpPr>
        <p:spPr/>
        <p:txBody>
          <a:bodyPr/>
          <a:lstStyle/>
          <a:p>
            <a:fld id="{24D57804-1B0A-7F43-827F-DFED7FED9C8C}"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384966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4" name="Date Placeholder 3"/>
          <p:cNvSpPr>
            <a:spLocks noGrp="1"/>
          </p:cNvSpPr>
          <p:nvPr>
            <p:ph type="dt" sz="half" idx="10"/>
          </p:nvPr>
        </p:nvSpPr>
        <p:spPr/>
        <p:txBody>
          <a:bodyPr/>
          <a:lstStyle/>
          <a:p>
            <a:fld id="{24D57804-1B0A-7F43-827F-DFED7FED9C8C}"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4166664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6737" y="362167"/>
            <a:ext cx="2608362" cy="5764752"/>
          </a:xfrm>
        </p:spPr>
        <p:txBody>
          <a:bodyPr vert="eaVert"/>
          <a:lstStyle/>
          <a:p>
            <a:r>
              <a:rPr lang="de-CH"/>
              <a:t>Click to edit Master title style</a:t>
            </a:r>
            <a:endParaRPr lang="en-GB"/>
          </a:p>
        </p:txBody>
      </p:sp>
      <p:sp>
        <p:nvSpPr>
          <p:cNvPr id="3" name="Vertical Text Placeholder 2"/>
          <p:cNvSpPr>
            <a:spLocks noGrp="1"/>
          </p:cNvSpPr>
          <p:nvPr>
            <p:ph type="body" orient="vert" idx="1"/>
          </p:nvPr>
        </p:nvSpPr>
        <p:spPr>
          <a:xfrm>
            <a:off x="831651" y="362167"/>
            <a:ext cx="7673876" cy="5764752"/>
          </a:xfrm>
        </p:spPr>
        <p:txBody>
          <a:bodyPr vert="eaVert"/>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4" name="Date Placeholder 3"/>
          <p:cNvSpPr>
            <a:spLocks noGrp="1"/>
          </p:cNvSpPr>
          <p:nvPr>
            <p:ph type="dt" sz="half" idx="10"/>
          </p:nvPr>
        </p:nvSpPr>
        <p:spPr/>
        <p:txBody>
          <a:bodyPr/>
          <a:lstStyle/>
          <a:p>
            <a:fld id="{24D57804-1B0A-7F43-827F-DFED7FED9C8C}"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2444805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27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095380" y="2035382"/>
            <a:ext cx="9905995" cy="1606874"/>
          </a:xfrm>
          <a:prstGeom prst="rect">
            <a:avLst/>
          </a:prstGeom>
          <a:ln w="0"/>
          <a:effectLst/>
          <a:extLst>
            <a:ext uri="{53640926-AAD7-44d8-BBD7-CCE9431645EC}">
              <a14:shadowObscured xmlns:a14="http://schemas.microsoft.com/office/drawing/2010/main" xmlns=""/>
            </a:ext>
          </a:extLst>
        </p:spPr>
        <p:txBody>
          <a:bodyPr wrap="square" lIns="0" tIns="0" rIns="0" bIns="0" anchor="t"/>
          <a:lstStyle>
            <a:lvl1pPr algn="l" rtl="0" eaLnBrk="1" fontAlgn="base" hangingPunct="1">
              <a:spcBef>
                <a:spcPts val="0"/>
              </a:spcBef>
              <a:spcAft>
                <a:spcPts val="0"/>
              </a:spcAft>
              <a:buNone/>
              <a:defRPr sz="6300">
                <a:solidFill>
                  <a:srgbClr val="FFFFFF"/>
                </a:solidFill>
              </a:defRPr>
            </a:lvl1pPr>
          </a:lstStyle>
          <a:p>
            <a:r>
              <a:rPr lang="en-US"/>
              <a:t>Click to edit Master title style</a:t>
            </a:r>
          </a:p>
        </p:txBody>
      </p:sp>
      <p:sp>
        <p:nvSpPr>
          <p:cNvPr id="3" name="Subtitle 2" hidden="1"/>
          <p:cNvSpPr>
            <a:spLocks noGrp="1"/>
          </p:cNvSpPr>
          <p:nvPr>
            <p:ph type="subTitle" idx="1"/>
            <p:custDataLst>
              <p:tags r:id="rId2"/>
            </p:custDataLst>
          </p:nvPr>
        </p:nvSpPr>
        <p:spPr>
          <a:xfrm>
            <a:off x="1092067" y="6298557"/>
            <a:ext cx="1008063" cy="138568"/>
          </a:xfrm>
          <a:prstGeom prst="rect">
            <a:avLst/>
          </a:prstGeom>
          <a:ln w="0"/>
          <a:effectLst/>
          <a:extLst>
            <a:ext uri="{53640926-AAD7-44d8-BBD7-CCE9431645EC}">
              <a14:shadowObscured xmlns:a14="http://schemas.microsoft.com/office/drawing/2010/main" xmlns=""/>
            </a:ext>
          </a:extLst>
        </p:spPr>
        <p:txBody>
          <a:bodyPr wrap="square" lIns="0" tIns="0" rIns="0" bIns="0"/>
          <a:lstStyle>
            <a:lvl1pPr marL="377897" indent="-377897" algn="l" rtl="0" eaLnBrk="1" fontAlgn="base" hangingPunct="1">
              <a:spcBef>
                <a:spcPct val="0"/>
              </a:spcBef>
              <a:spcAft>
                <a:spcPct val="0"/>
              </a:spcAft>
              <a:buClrTx/>
              <a:buSzPct val="100000"/>
              <a:buFont typeface="Calibri"/>
              <a:buNone/>
              <a:defRPr sz="2400" b="0" i="0" u="none">
                <a:solidFill>
                  <a:srgbClr val="FFFFFF"/>
                </a:solidFill>
                <a:latin typeface="Calibri"/>
              </a:defRPr>
            </a:lvl1pPr>
            <a:lvl2pPr marL="604634" indent="0" algn="ctr">
              <a:buNone/>
              <a:defRPr>
                <a:solidFill>
                  <a:schemeClr val="tx1">
                    <a:tint val="75000"/>
                  </a:schemeClr>
                </a:solidFill>
              </a:defRPr>
            </a:lvl2pPr>
            <a:lvl3pPr marL="1209271" indent="0" algn="ctr">
              <a:buNone/>
              <a:defRPr>
                <a:solidFill>
                  <a:schemeClr val="tx1">
                    <a:tint val="75000"/>
                  </a:schemeClr>
                </a:solidFill>
              </a:defRPr>
            </a:lvl3pPr>
            <a:lvl4pPr marL="1813904" indent="0" algn="ctr">
              <a:buNone/>
              <a:defRPr>
                <a:solidFill>
                  <a:schemeClr val="tx1">
                    <a:tint val="75000"/>
                  </a:schemeClr>
                </a:solidFill>
              </a:defRPr>
            </a:lvl4pPr>
            <a:lvl5pPr marL="2418540" indent="0" algn="ctr">
              <a:buNone/>
              <a:defRPr>
                <a:solidFill>
                  <a:schemeClr val="tx1">
                    <a:tint val="75000"/>
                  </a:schemeClr>
                </a:solidFill>
              </a:defRPr>
            </a:lvl5pPr>
            <a:lvl6pPr marL="3023175" indent="0" algn="ctr">
              <a:buNone/>
              <a:defRPr>
                <a:solidFill>
                  <a:schemeClr val="tx1">
                    <a:tint val="75000"/>
                  </a:schemeClr>
                </a:solidFill>
              </a:defRPr>
            </a:lvl6pPr>
            <a:lvl7pPr marL="3627810" indent="0" algn="ctr">
              <a:buNone/>
              <a:defRPr>
                <a:solidFill>
                  <a:schemeClr val="tx1">
                    <a:tint val="75000"/>
                  </a:schemeClr>
                </a:solidFill>
              </a:defRPr>
            </a:lvl7pPr>
            <a:lvl8pPr marL="4232444" indent="0" algn="ctr">
              <a:buNone/>
              <a:defRPr>
                <a:solidFill>
                  <a:schemeClr val="tx1">
                    <a:tint val="75000"/>
                  </a:schemeClr>
                </a:solidFill>
              </a:defRPr>
            </a:lvl8pPr>
            <a:lvl9pPr marL="4837081" indent="0" algn="ctr">
              <a:buNone/>
              <a:defRPr>
                <a:solidFill>
                  <a:schemeClr val="tx1">
                    <a:tint val="75000"/>
                  </a:schemeClr>
                </a:solidFill>
              </a:defRPr>
            </a:lvl9pPr>
          </a:lstStyle>
          <a:p>
            <a:r>
              <a:rPr lang="en-US"/>
              <a:t>Click to edit Master subtitle style</a:t>
            </a:r>
          </a:p>
        </p:txBody>
      </p:sp>
      <p:sp>
        <p:nvSpPr>
          <p:cNvPr id="4" name="Footer Placeholder 3" hidden="1"/>
          <p:cNvSpPr>
            <a:spLocks noGrp="1"/>
          </p:cNvSpPr>
          <p:nvPr>
            <p:ph type="ftr" sz="quarter" idx="10"/>
            <p:custDataLst>
              <p:tags r:id="rId3"/>
            </p:custDataLst>
          </p:nvPr>
        </p:nvSpPr>
        <p:spPr>
          <a:xfrm>
            <a:off x="1092067" y="6449721"/>
            <a:ext cx="1008063" cy="138568"/>
          </a:xfrm>
          <a:prstGeom prst="rect">
            <a:avLst/>
          </a:prstGeom>
          <a:ln w="0"/>
          <a:effectLst/>
          <a:extLst>
            <a:ext uri="{53640926-AAD7-44d8-BBD7-CCE9431645EC}">
              <a14:shadowObscured xmlns:a14="http://schemas.microsoft.com/office/drawing/2010/main" xmlns=""/>
            </a:ext>
          </a:extLst>
        </p:spPr>
        <p:txBody>
          <a:bodyPr wrap="square" lIns="0" tIns="0" rIns="0" bIns="0" anchor="b"/>
          <a:lstStyle>
            <a:lvl1pPr>
              <a:defRPr>
                <a:solidFill>
                  <a:srgbClr val="FFFFFF"/>
                </a:solidFill>
              </a:defRPr>
            </a:lvl1pPr>
          </a:lstStyle>
          <a:p>
            <a:pPr defTabSz="1209271"/>
            <a:endParaRPr lang="en-US">
              <a:latin typeface="Calibri"/>
            </a:endParaRPr>
          </a:p>
        </p:txBody>
      </p:sp>
      <p:sp>
        <p:nvSpPr>
          <p:cNvPr id="6" name="Slide Number Placeholder 5" hidden="1"/>
          <p:cNvSpPr>
            <a:spLocks noGrp="1"/>
          </p:cNvSpPr>
          <p:nvPr>
            <p:ph type="sldNum" sz="quarter" idx="12"/>
            <p:custDataLst>
              <p:tags r:id="rId4"/>
            </p:custDataLst>
          </p:nvPr>
        </p:nvSpPr>
        <p:spPr>
          <a:xfrm>
            <a:off x="277217" y="6411933"/>
            <a:ext cx="672042" cy="182659"/>
          </a:xfrm>
          <a:prstGeom prst="rect">
            <a:avLst/>
          </a:prstGeom>
          <a:ln w="0"/>
          <a:effectLst/>
          <a:extLst>
            <a:ext uri="{53640926-AAD7-44d8-BBD7-CCE9431645EC}">
              <a14:shadowObscured xmlns:a14="http://schemas.microsoft.com/office/drawing/2010/main" xmlns=""/>
            </a:ext>
          </a:extLst>
        </p:spPr>
        <p:txBody>
          <a:bodyPr wrap="square" lIns="0" tIns="0" rIns="0" bIns="0"/>
          <a:lstStyle>
            <a:lvl1pPr>
              <a:defRPr>
                <a:solidFill>
                  <a:srgbClr val="FFFFFF"/>
                </a:solidFill>
              </a:defRPr>
            </a:lvl1pPr>
          </a:lstStyle>
          <a:p>
            <a:pPr defTabSz="1209271"/>
            <a:fld id="{7AB3DF85-E34D-4150-8DD4-2F6284669B54}" type="slidenum">
              <a:rPr lang="en-US" smtClean="0">
                <a:latin typeface="Calibri"/>
              </a:rPr>
              <a:pPr defTabSz="1209271"/>
              <a:t>‹#›</a:t>
            </a:fld>
            <a:endParaRPr lang="en-US">
              <a:latin typeface="Calibri"/>
            </a:endParaRPr>
          </a:p>
        </p:txBody>
      </p:sp>
      <p:sp>
        <p:nvSpPr>
          <p:cNvPr id="7" name="Date Placeholder 6" hidden="1"/>
          <p:cNvSpPr>
            <a:spLocks noGrp="1"/>
          </p:cNvSpPr>
          <p:nvPr>
            <p:ph type="dt" sz="half" idx="13"/>
            <p:custDataLst>
              <p:tags r:id="rId5"/>
            </p:custDataLst>
          </p:nvPr>
        </p:nvSpPr>
        <p:spPr>
          <a:xfrm>
            <a:off x="2100130" y="6449721"/>
            <a:ext cx="5208323" cy="138568"/>
          </a:xfrm>
          <a:prstGeom prst="rect">
            <a:avLst/>
          </a:prstGeom>
          <a:ln w="0"/>
          <a:effectLst/>
          <a:extLst>
            <a:ext uri="{53640926-AAD7-44d8-BBD7-CCE9431645EC}">
              <a14:shadowObscured xmlns:a14="http://schemas.microsoft.com/office/drawing/2010/main" xmlns=""/>
            </a:ext>
          </a:extLst>
        </p:spPr>
        <p:txBody>
          <a:bodyPr wrap="square" lIns="0" tIns="0" rIns="0" bIns="0"/>
          <a:lstStyle>
            <a:lvl1pPr>
              <a:defRPr>
                <a:solidFill>
                  <a:srgbClr val="FFFFFF"/>
                </a:solidFill>
              </a:defRPr>
            </a:lvl1pPr>
          </a:lstStyle>
          <a:p>
            <a:pPr defTabSz="1209271"/>
            <a:endParaRPr lang="en-US">
              <a:latin typeface="Calibri"/>
            </a:endParaRPr>
          </a:p>
        </p:txBody>
      </p:sp>
    </p:spTree>
    <p:extLst>
      <p:ext uri="{BB962C8B-B14F-4D97-AF65-F5344CB8AC3E}">
        <p14:creationId xmlns:p14="http://schemas.microsoft.com/office/powerpoint/2010/main" val="430028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4845" y="1024656"/>
            <a:ext cx="11057373" cy="5051875"/>
          </a:xfrm>
          <a:prstGeom prst="rect">
            <a:avLst/>
          </a:prstGeom>
        </p:spPr>
        <p:txBody>
          <a:bodyPr lIns="120928" tIns="60463" rIns="120928" bIns="6046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4840" y="6304857"/>
            <a:ext cx="2822575" cy="362167"/>
          </a:xfrm>
          <a:prstGeom prst="rect">
            <a:avLst/>
          </a:prstGeom>
        </p:spPr>
        <p:txBody>
          <a:bodyPr lIns="120928" tIns="60463" rIns="120928" bIns="60463"/>
          <a:lstStyle/>
          <a:p>
            <a:pPr defTabSz="1209271"/>
            <a:fld id="{462A2416-1570-3849-86F9-07F78746E1B2}" type="datetimeFigureOut">
              <a:rPr lang="en-US" smtClean="0">
                <a:solidFill>
                  <a:prstClr val="black"/>
                </a:solidFill>
                <a:latin typeface="Calibri"/>
              </a:rPr>
              <a:pPr defTabSz="1209271"/>
              <a:t>5/6/20</a:t>
            </a:fld>
            <a:endParaRPr lang="en-US" dirty="0">
              <a:solidFill>
                <a:prstClr val="black"/>
              </a:solidFill>
              <a:latin typeface="Calibri"/>
            </a:endParaRPr>
          </a:p>
        </p:txBody>
      </p:sp>
      <p:sp>
        <p:nvSpPr>
          <p:cNvPr id="5" name="Footer Placeholder 4"/>
          <p:cNvSpPr>
            <a:spLocks noGrp="1"/>
          </p:cNvSpPr>
          <p:nvPr>
            <p:ph type="ftr" sz="quarter" idx="11"/>
          </p:nvPr>
        </p:nvSpPr>
        <p:spPr>
          <a:xfrm>
            <a:off x="4133056" y="6304857"/>
            <a:ext cx="3830638" cy="362167"/>
          </a:xfrm>
          <a:prstGeom prst="rect">
            <a:avLst/>
          </a:prstGeom>
        </p:spPr>
        <p:txBody>
          <a:bodyPr lIns="120928" tIns="60463" rIns="120928" bIns="60463"/>
          <a:lstStyle/>
          <a:p>
            <a:pPr defTabSz="1209271"/>
            <a:endParaRPr lang="en-US" dirty="0">
              <a:solidFill>
                <a:prstClr val="black"/>
              </a:solidFill>
              <a:latin typeface="Calibri"/>
            </a:endParaRPr>
          </a:p>
        </p:txBody>
      </p:sp>
      <p:sp>
        <p:nvSpPr>
          <p:cNvPr id="6" name="Slide Number Placeholder 5"/>
          <p:cNvSpPr>
            <a:spLocks noGrp="1"/>
          </p:cNvSpPr>
          <p:nvPr>
            <p:ph type="sldNum" sz="quarter" idx="12"/>
          </p:nvPr>
        </p:nvSpPr>
        <p:spPr>
          <a:xfrm>
            <a:off x="8669340" y="6304857"/>
            <a:ext cx="2822575" cy="362167"/>
          </a:xfrm>
          <a:prstGeom prst="rect">
            <a:avLst/>
          </a:prstGeom>
        </p:spPr>
        <p:txBody>
          <a:bodyPr lIns="120928" tIns="60463" rIns="120928" bIns="60463"/>
          <a:lstStyle/>
          <a:p>
            <a:pPr defTabSz="1209271"/>
            <a:fld id="{A832CF66-B496-874C-8E08-71A5E0622B6E}" type="slidenum">
              <a:rPr lang="en-US" smtClean="0">
                <a:solidFill>
                  <a:prstClr val="black"/>
                </a:solidFill>
                <a:latin typeface="Calibri"/>
              </a:rPr>
              <a:pPr defTabSz="1209271"/>
              <a:t>‹#›</a:t>
            </a:fld>
            <a:endParaRPr lang="en-US" dirty="0">
              <a:solidFill>
                <a:prstClr val="black"/>
              </a:solidFill>
              <a:latin typeface="Calibri"/>
            </a:endParaRPr>
          </a:p>
        </p:txBody>
      </p:sp>
    </p:spTree>
    <p:extLst>
      <p:ext uri="{BB962C8B-B14F-4D97-AF65-F5344CB8AC3E}">
        <p14:creationId xmlns:p14="http://schemas.microsoft.com/office/powerpoint/2010/main" val="139660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10"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689113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8669338" y="6304853"/>
            <a:ext cx="2822575" cy="362167"/>
          </a:xfrm>
          <a:prstGeom prst="rect">
            <a:avLst/>
          </a:prstGeom>
        </p:spPr>
        <p:txBody>
          <a:bodyPr/>
          <a:lstStyle/>
          <a:p>
            <a:fld id="{4A292B80-DF4F-421F-9C22-93DBC5D8A7FF}" type="slidenum">
              <a:rPr lang="en-US" smtClean="0"/>
              <a:pPr/>
              <a:t>‹#›</a:t>
            </a:fld>
            <a:endParaRPr lang="en-US"/>
          </a:p>
        </p:txBody>
      </p:sp>
      <p:sp>
        <p:nvSpPr>
          <p:cNvPr id="5" name="Date Placeholder 4"/>
          <p:cNvSpPr>
            <a:spLocks noGrp="1"/>
          </p:cNvSpPr>
          <p:nvPr>
            <p:ph type="dt" sz="half" idx="11"/>
          </p:nvPr>
        </p:nvSpPr>
        <p:spPr>
          <a:xfrm>
            <a:off x="604838" y="6304853"/>
            <a:ext cx="2822575" cy="362167"/>
          </a:xfrm>
          <a:prstGeom prst="rect">
            <a:avLst/>
          </a:prstGeom>
        </p:spPr>
        <p:txBody>
          <a:bodyPr/>
          <a:lstStyle/>
          <a:p>
            <a:endParaRPr lang="en-US"/>
          </a:p>
        </p:txBody>
      </p:sp>
    </p:spTree>
    <p:extLst>
      <p:ext uri="{BB962C8B-B14F-4D97-AF65-F5344CB8AC3E}">
        <p14:creationId xmlns:p14="http://schemas.microsoft.com/office/powerpoint/2010/main" val="424233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4662"/>
              <a:t>Titeltekst</a:t>
            </a:r>
          </a:p>
        </p:txBody>
      </p:sp>
    </p:spTree>
    <p:extLst>
      <p:ext uri="{BB962C8B-B14F-4D97-AF65-F5344CB8AC3E}">
        <p14:creationId xmlns:p14="http://schemas.microsoft.com/office/powerpoint/2010/main" val="239091207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2094" y="1113270"/>
            <a:ext cx="9072563" cy="2368256"/>
          </a:xfrm>
        </p:spPr>
        <p:txBody>
          <a:bodyPr anchor="b"/>
          <a:lstStyle>
            <a:lvl1pPr algn="ctr">
              <a:defRPr sz="5951"/>
            </a:lvl1pPr>
          </a:lstStyle>
          <a:p>
            <a:r>
              <a:rPr lang="de-CH"/>
              <a:t>Click to edit Master title style</a:t>
            </a:r>
            <a:endParaRPr lang="en-GB"/>
          </a:p>
        </p:txBody>
      </p:sp>
      <p:sp>
        <p:nvSpPr>
          <p:cNvPr id="3" name="Subtitle 2"/>
          <p:cNvSpPr>
            <a:spLocks noGrp="1"/>
          </p:cNvSpPr>
          <p:nvPr>
            <p:ph type="subTitle" idx="1"/>
          </p:nvPr>
        </p:nvSpPr>
        <p:spPr>
          <a:xfrm>
            <a:off x="1512094" y="3572855"/>
            <a:ext cx="9072563" cy="1642347"/>
          </a:xfrm>
        </p:spPr>
        <p:txBody>
          <a:bodyPr/>
          <a:lstStyle>
            <a:lvl1pPr marL="0" indent="0" algn="ctr">
              <a:buNone/>
              <a:defRPr sz="2381"/>
            </a:lvl1pPr>
            <a:lvl2pPr marL="453497" indent="0" algn="ctr">
              <a:buNone/>
              <a:defRPr sz="1984"/>
            </a:lvl2pPr>
            <a:lvl3pPr marL="906993" indent="0" algn="ctr">
              <a:buNone/>
              <a:defRPr sz="1785"/>
            </a:lvl3pPr>
            <a:lvl4pPr marL="1360490" indent="0" algn="ctr">
              <a:buNone/>
              <a:defRPr sz="1587"/>
            </a:lvl4pPr>
            <a:lvl5pPr marL="1813987" indent="0" algn="ctr">
              <a:buNone/>
              <a:defRPr sz="1587"/>
            </a:lvl5pPr>
            <a:lvl6pPr marL="2267483" indent="0" algn="ctr">
              <a:buNone/>
              <a:defRPr sz="1587"/>
            </a:lvl6pPr>
            <a:lvl7pPr marL="2720980" indent="0" algn="ctr">
              <a:buNone/>
              <a:defRPr sz="1587"/>
            </a:lvl7pPr>
            <a:lvl8pPr marL="3174477" indent="0" algn="ctr">
              <a:buNone/>
              <a:defRPr sz="1587"/>
            </a:lvl8pPr>
            <a:lvl9pPr marL="3627973" indent="0" algn="ctr">
              <a:buNone/>
              <a:defRPr sz="1587"/>
            </a:lvl9pPr>
          </a:lstStyle>
          <a:p>
            <a:r>
              <a:rPr lang="de-CH"/>
              <a:t>Click to edit Master subtitle style</a:t>
            </a:r>
            <a:endParaRPr lang="en-GB"/>
          </a:p>
        </p:txBody>
      </p:sp>
      <p:sp>
        <p:nvSpPr>
          <p:cNvPr id="4" name="Date Placeholder 3"/>
          <p:cNvSpPr>
            <a:spLocks noGrp="1"/>
          </p:cNvSpPr>
          <p:nvPr>
            <p:ph type="dt" sz="half" idx="10"/>
          </p:nvPr>
        </p:nvSpPr>
        <p:spPr/>
        <p:txBody>
          <a:bodyPr/>
          <a:lstStyle/>
          <a:p>
            <a:fld id="{24D57804-1B0A-7F43-827F-DFED7FED9C8C}"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992924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Click to edit Master title style</a:t>
            </a:r>
            <a:endParaRPr lang="en-GB"/>
          </a:p>
        </p:txBody>
      </p:sp>
      <p:sp>
        <p:nvSpPr>
          <p:cNvPr id="3" name="Content Placeholder 2"/>
          <p:cNvSpPr>
            <a:spLocks noGrp="1"/>
          </p:cNvSpPr>
          <p:nvPr>
            <p:ph idx="1"/>
          </p:nvPr>
        </p:nvSpPr>
        <p:spPr/>
        <p:txBody>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4" name="Date Placeholder 3"/>
          <p:cNvSpPr>
            <a:spLocks noGrp="1"/>
          </p:cNvSpPr>
          <p:nvPr>
            <p:ph type="dt" sz="half" idx="10"/>
          </p:nvPr>
        </p:nvSpPr>
        <p:spPr/>
        <p:txBody>
          <a:bodyPr/>
          <a:lstStyle/>
          <a:p>
            <a:fld id="{24D57804-1B0A-7F43-827F-DFED7FED9C8C}"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2944AC-5FFF-054E-BE76-33E6794DC4E2}" type="slidenum">
              <a:rPr lang="en-GB" smtClean="0"/>
              <a:t>‹#›</a:t>
            </a:fld>
            <a:endParaRPr lang="en-GB"/>
          </a:p>
        </p:txBody>
      </p:sp>
    </p:spTree>
    <p:extLst>
      <p:ext uri="{BB962C8B-B14F-4D97-AF65-F5344CB8AC3E}">
        <p14:creationId xmlns:p14="http://schemas.microsoft.com/office/powerpoint/2010/main" val="428154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4840" y="272417"/>
            <a:ext cx="10887075" cy="623781"/>
          </a:xfrm>
          <a:prstGeom prst="rect">
            <a:avLst/>
          </a:prstGeom>
        </p:spPr>
        <p:txBody>
          <a:bodyPr vert="horz" lIns="120928" tIns="60463" rIns="120928" bIns="60463" rtlCol="0" anchor="ctr">
            <a:normAutofit/>
          </a:bodyPr>
          <a:lstStyle/>
          <a:p>
            <a:r>
              <a:rPr lang="en-US" dirty="0"/>
              <a:t>Click to edit Master title style</a:t>
            </a:r>
          </a:p>
        </p:txBody>
      </p:sp>
    </p:spTree>
    <p:extLst>
      <p:ext uri="{BB962C8B-B14F-4D97-AF65-F5344CB8AC3E}">
        <p14:creationId xmlns:p14="http://schemas.microsoft.com/office/powerpoint/2010/main" val="4101449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9" r:id="rId6"/>
    <p:sldLayoutId id="2147483680" r:id="rId7"/>
  </p:sldLayoutIdLst>
  <p:txStyles>
    <p:titleStyle>
      <a:lvl1pPr algn="l" defTabSz="1209271" rtl="0" eaLnBrk="1" latinLnBrk="0" hangingPunct="1">
        <a:spcBef>
          <a:spcPct val="0"/>
        </a:spcBef>
        <a:buNone/>
        <a:defRPr sz="5300" kern="1200">
          <a:solidFill>
            <a:schemeClr val="tx1"/>
          </a:solidFill>
          <a:latin typeface="+mj-lt"/>
          <a:ea typeface="+mj-ea"/>
          <a:cs typeface="+mj-cs"/>
        </a:defRPr>
      </a:lvl1pPr>
    </p:titleStyle>
    <p:bodyStyle>
      <a:lvl1pPr marL="453476" indent="-453476" algn="l" defTabSz="1209271"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1pPr>
      <a:lvl2pPr marL="982532" indent="-377897" algn="l" defTabSz="1209271"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11587" indent="-302318" algn="l" defTabSz="120927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16223" indent="-302318" algn="l" defTabSz="1209271"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4pPr>
      <a:lvl5pPr marL="2720857" indent="-302318" algn="l" defTabSz="1209271"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5pPr>
      <a:lvl6pPr marL="3325493" indent="-302318" algn="l" defTabSz="1209271"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6pPr>
      <a:lvl7pPr marL="3930128" indent="-302318" algn="l" defTabSz="1209271"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7pPr>
      <a:lvl8pPr marL="4534762" indent="-302318" algn="l" defTabSz="1209271"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8pPr>
      <a:lvl9pPr marL="5139397" indent="-302318" algn="l" defTabSz="1209271"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209271" rtl="0" eaLnBrk="1" latinLnBrk="0" hangingPunct="1">
        <a:defRPr sz="2400" kern="1200">
          <a:solidFill>
            <a:schemeClr val="tx1"/>
          </a:solidFill>
          <a:latin typeface="+mn-lt"/>
          <a:ea typeface="+mn-ea"/>
          <a:cs typeface="+mn-cs"/>
        </a:defRPr>
      </a:lvl1pPr>
      <a:lvl2pPr marL="604634" algn="l" defTabSz="1209271" rtl="0" eaLnBrk="1" latinLnBrk="0" hangingPunct="1">
        <a:defRPr sz="2400" kern="1200">
          <a:solidFill>
            <a:schemeClr val="tx1"/>
          </a:solidFill>
          <a:latin typeface="+mn-lt"/>
          <a:ea typeface="+mn-ea"/>
          <a:cs typeface="+mn-cs"/>
        </a:defRPr>
      </a:lvl2pPr>
      <a:lvl3pPr marL="1209271" algn="l" defTabSz="1209271" rtl="0" eaLnBrk="1" latinLnBrk="0" hangingPunct="1">
        <a:defRPr sz="2400" kern="1200">
          <a:solidFill>
            <a:schemeClr val="tx1"/>
          </a:solidFill>
          <a:latin typeface="+mn-lt"/>
          <a:ea typeface="+mn-ea"/>
          <a:cs typeface="+mn-cs"/>
        </a:defRPr>
      </a:lvl3pPr>
      <a:lvl4pPr marL="1813904" algn="l" defTabSz="1209271" rtl="0" eaLnBrk="1" latinLnBrk="0" hangingPunct="1">
        <a:defRPr sz="2400" kern="1200">
          <a:solidFill>
            <a:schemeClr val="tx1"/>
          </a:solidFill>
          <a:latin typeface="+mn-lt"/>
          <a:ea typeface="+mn-ea"/>
          <a:cs typeface="+mn-cs"/>
        </a:defRPr>
      </a:lvl4pPr>
      <a:lvl5pPr marL="2418540" algn="l" defTabSz="1209271" rtl="0" eaLnBrk="1" latinLnBrk="0" hangingPunct="1">
        <a:defRPr sz="2400" kern="1200">
          <a:solidFill>
            <a:schemeClr val="tx1"/>
          </a:solidFill>
          <a:latin typeface="+mn-lt"/>
          <a:ea typeface="+mn-ea"/>
          <a:cs typeface="+mn-cs"/>
        </a:defRPr>
      </a:lvl5pPr>
      <a:lvl6pPr marL="3023175" algn="l" defTabSz="1209271" rtl="0" eaLnBrk="1" latinLnBrk="0" hangingPunct="1">
        <a:defRPr sz="2400" kern="1200">
          <a:solidFill>
            <a:schemeClr val="tx1"/>
          </a:solidFill>
          <a:latin typeface="+mn-lt"/>
          <a:ea typeface="+mn-ea"/>
          <a:cs typeface="+mn-cs"/>
        </a:defRPr>
      </a:lvl6pPr>
      <a:lvl7pPr marL="3627810" algn="l" defTabSz="1209271" rtl="0" eaLnBrk="1" latinLnBrk="0" hangingPunct="1">
        <a:defRPr sz="2400" kern="1200">
          <a:solidFill>
            <a:schemeClr val="tx1"/>
          </a:solidFill>
          <a:latin typeface="+mn-lt"/>
          <a:ea typeface="+mn-ea"/>
          <a:cs typeface="+mn-cs"/>
        </a:defRPr>
      </a:lvl7pPr>
      <a:lvl8pPr marL="4232444" algn="l" defTabSz="1209271" rtl="0" eaLnBrk="1" latinLnBrk="0" hangingPunct="1">
        <a:defRPr sz="2400" kern="1200">
          <a:solidFill>
            <a:schemeClr val="tx1"/>
          </a:solidFill>
          <a:latin typeface="+mn-lt"/>
          <a:ea typeface="+mn-ea"/>
          <a:cs typeface="+mn-cs"/>
        </a:defRPr>
      </a:lvl8pPr>
      <a:lvl9pPr marL="4837081" algn="l" defTabSz="1209271"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1652" y="362167"/>
            <a:ext cx="10433447" cy="1314824"/>
          </a:xfrm>
          <a:prstGeom prst="rect">
            <a:avLst/>
          </a:prstGeom>
        </p:spPr>
        <p:txBody>
          <a:bodyPr vert="horz" lIns="91440" tIns="45720" rIns="91440" bIns="45720" rtlCol="0" anchor="ctr">
            <a:normAutofit/>
          </a:bodyPr>
          <a:lstStyle/>
          <a:p>
            <a:r>
              <a:rPr lang="de-CH"/>
              <a:t>Click to edit Master title style</a:t>
            </a:r>
            <a:endParaRPr lang="en-GB"/>
          </a:p>
        </p:txBody>
      </p:sp>
      <p:sp>
        <p:nvSpPr>
          <p:cNvPr id="3" name="Text Placeholder 2"/>
          <p:cNvSpPr>
            <a:spLocks noGrp="1"/>
          </p:cNvSpPr>
          <p:nvPr>
            <p:ph type="body" idx="1"/>
          </p:nvPr>
        </p:nvSpPr>
        <p:spPr>
          <a:xfrm>
            <a:off x="831652" y="1810834"/>
            <a:ext cx="10433447" cy="4316084"/>
          </a:xfrm>
          <a:prstGeom prst="rect">
            <a:avLst/>
          </a:prstGeom>
        </p:spPr>
        <p:txBody>
          <a:bodyPr vert="horz" lIns="91440" tIns="45720" rIns="91440" bIns="45720" rtlCol="0">
            <a:normAutofit/>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endParaRPr lang="en-GB"/>
          </a:p>
        </p:txBody>
      </p:sp>
      <p:sp>
        <p:nvSpPr>
          <p:cNvPr id="4" name="Date Placeholder 3"/>
          <p:cNvSpPr>
            <a:spLocks noGrp="1"/>
          </p:cNvSpPr>
          <p:nvPr>
            <p:ph type="dt" sz="half" idx="2"/>
          </p:nvPr>
        </p:nvSpPr>
        <p:spPr>
          <a:xfrm>
            <a:off x="831651" y="6304853"/>
            <a:ext cx="2721769" cy="362167"/>
          </a:xfrm>
          <a:prstGeom prst="rect">
            <a:avLst/>
          </a:prstGeom>
        </p:spPr>
        <p:txBody>
          <a:bodyPr vert="horz" lIns="91440" tIns="45720" rIns="91440" bIns="45720" rtlCol="0" anchor="ctr"/>
          <a:lstStyle>
            <a:lvl1pPr algn="l">
              <a:defRPr sz="1190">
                <a:solidFill>
                  <a:schemeClr val="tx1">
                    <a:tint val="75000"/>
                  </a:schemeClr>
                </a:solidFill>
              </a:defRPr>
            </a:lvl1pPr>
          </a:lstStyle>
          <a:p>
            <a:fld id="{24D57804-1B0A-7F43-827F-DFED7FED9C8C}" type="datetimeFigureOut">
              <a:rPr lang="en-GB" smtClean="0"/>
              <a:t>06/05/2020</a:t>
            </a:fld>
            <a:endParaRPr lang="en-GB"/>
          </a:p>
        </p:txBody>
      </p:sp>
      <p:sp>
        <p:nvSpPr>
          <p:cNvPr id="5" name="Footer Placeholder 4"/>
          <p:cNvSpPr>
            <a:spLocks noGrp="1"/>
          </p:cNvSpPr>
          <p:nvPr>
            <p:ph type="ftr" sz="quarter" idx="3"/>
          </p:nvPr>
        </p:nvSpPr>
        <p:spPr>
          <a:xfrm>
            <a:off x="4007049" y="6304853"/>
            <a:ext cx="4082653" cy="362167"/>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43330" y="6304853"/>
            <a:ext cx="2721769" cy="362167"/>
          </a:xfrm>
          <a:prstGeom prst="rect">
            <a:avLst/>
          </a:prstGeom>
        </p:spPr>
        <p:txBody>
          <a:bodyPr vert="horz" lIns="91440" tIns="45720" rIns="91440" bIns="45720" rtlCol="0" anchor="ctr"/>
          <a:lstStyle>
            <a:lvl1pPr algn="r">
              <a:defRPr sz="1190">
                <a:solidFill>
                  <a:schemeClr val="tx1">
                    <a:tint val="75000"/>
                  </a:schemeClr>
                </a:solidFill>
              </a:defRPr>
            </a:lvl1pPr>
          </a:lstStyle>
          <a:p>
            <a:fld id="{782944AC-5FFF-054E-BE76-33E6794DC4E2}" type="slidenum">
              <a:rPr lang="en-GB" smtClean="0"/>
              <a:t>‹#›</a:t>
            </a:fld>
            <a:endParaRPr lang="en-GB"/>
          </a:p>
        </p:txBody>
      </p:sp>
    </p:spTree>
    <p:extLst>
      <p:ext uri="{BB962C8B-B14F-4D97-AF65-F5344CB8AC3E}">
        <p14:creationId xmlns:p14="http://schemas.microsoft.com/office/powerpoint/2010/main" val="13076914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06993" rtl="0" eaLnBrk="1" latinLnBrk="0" hangingPunct="1">
        <a:lnSpc>
          <a:spcPct val="90000"/>
        </a:lnSpc>
        <a:spcBef>
          <a:spcPct val="0"/>
        </a:spcBef>
        <a:buNone/>
        <a:defRPr sz="4364" kern="1200">
          <a:solidFill>
            <a:schemeClr val="tx1"/>
          </a:solidFill>
          <a:latin typeface="+mj-lt"/>
          <a:ea typeface="+mj-ea"/>
          <a:cs typeface="+mj-cs"/>
        </a:defRPr>
      </a:lvl1pPr>
    </p:titleStyle>
    <p:bodyStyle>
      <a:lvl1pPr marL="226748" indent="-226748" algn="l" defTabSz="906993" rtl="0" eaLnBrk="1" latinLnBrk="0" hangingPunct="1">
        <a:lnSpc>
          <a:spcPct val="90000"/>
        </a:lnSpc>
        <a:spcBef>
          <a:spcPts val="992"/>
        </a:spcBef>
        <a:buFont typeface="Arial"/>
        <a:buChar char="•"/>
        <a:defRPr sz="2777" kern="1200">
          <a:solidFill>
            <a:schemeClr val="tx1"/>
          </a:solidFill>
          <a:latin typeface="+mn-lt"/>
          <a:ea typeface="+mn-ea"/>
          <a:cs typeface="+mn-cs"/>
        </a:defRPr>
      </a:lvl1pPr>
      <a:lvl2pPr marL="680245" indent="-226748" algn="l" defTabSz="906993" rtl="0" eaLnBrk="1" latinLnBrk="0" hangingPunct="1">
        <a:lnSpc>
          <a:spcPct val="90000"/>
        </a:lnSpc>
        <a:spcBef>
          <a:spcPts val="496"/>
        </a:spcBef>
        <a:buFont typeface="Arial"/>
        <a:buChar char="•"/>
        <a:defRPr sz="2381" kern="1200">
          <a:solidFill>
            <a:schemeClr val="tx1"/>
          </a:solidFill>
          <a:latin typeface="+mn-lt"/>
          <a:ea typeface="+mn-ea"/>
          <a:cs typeface="+mn-cs"/>
        </a:defRPr>
      </a:lvl2pPr>
      <a:lvl3pPr marL="1133742" indent="-226748" algn="l" defTabSz="906993" rtl="0" eaLnBrk="1" latinLnBrk="0" hangingPunct="1">
        <a:lnSpc>
          <a:spcPct val="90000"/>
        </a:lnSpc>
        <a:spcBef>
          <a:spcPts val="496"/>
        </a:spcBef>
        <a:buFont typeface="Arial"/>
        <a:buChar char="•"/>
        <a:defRPr sz="1984" kern="1200">
          <a:solidFill>
            <a:schemeClr val="tx1"/>
          </a:solidFill>
          <a:latin typeface="+mn-lt"/>
          <a:ea typeface="+mn-ea"/>
          <a:cs typeface="+mn-cs"/>
        </a:defRPr>
      </a:lvl3pPr>
      <a:lvl4pPr marL="1587238" indent="-226748" algn="l" defTabSz="906993" rtl="0" eaLnBrk="1" latinLnBrk="0" hangingPunct="1">
        <a:lnSpc>
          <a:spcPct val="90000"/>
        </a:lnSpc>
        <a:spcBef>
          <a:spcPts val="496"/>
        </a:spcBef>
        <a:buFont typeface="Arial"/>
        <a:buChar char="•"/>
        <a:defRPr sz="1785" kern="1200">
          <a:solidFill>
            <a:schemeClr val="tx1"/>
          </a:solidFill>
          <a:latin typeface="+mn-lt"/>
          <a:ea typeface="+mn-ea"/>
          <a:cs typeface="+mn-cs"/>
        </a:defRPr>
      </a:lvl4pPr>
      <a:lvl5pPr marL="2040735" indent="-226748" algn="l" defTabSz="906993" rtl="0" eaLnBrk="1" latinLnBrk="0" hangingPunct="1">
        <a:lnSpc>
          <a:spcPct val="90000"/>
        </a:lnSpc>
        <a:spcBef>
          <a:spcPts val="496"/>
        </a:spcBef>
        <a:buFont typeface="Arial"/>
        <a:buChar char="•"/>
        <a:defRPr sz="1785" kern="1200">
          <a:solidFill>
            <a:schemeClr val="tx1"/>
          </a:solidFill>
          <a:latin typeface="+mn-lt"/>
          <a:ea typeface="+mn-ea"/>
          <a:cs typeface="+mn-cs"/>
        </a:defRPr>
      </a:lvl5pPr>
      <a:lvl6pPr marL="2494232" indent="-226748" algn="l" defTabSz="906993" rtl="0" eaLnBrk="1" latinLnBrk="0" hangingPunct="1">
        <a:lnSpc>
          <a:spcPct val="90000"/>
        </a:lnSpc>
        <a:spcBef>
          <a:spcPts val="496"/>
        </a:spcBef>
        <a:buFont typeface="Arial"/>
        <a:buChar char="•"/>
        <a:defRPr sz="1785" kern="1200">
          <a:solidFill>
            <a:schemeClr val="tx1"/>
          </a:solidFill>
          <a:latin typeface="+mn-lt"/>
          <a:ea typeface="+mn-ea"/>
          <a:cs typeface="+mn-cs"/>
        </a:defRPr>
      </a:lvl6pPr>
      <a:lvl7pPr marL="2947728" indent="-226748" algn="l" defTabSz="906993" rtl="0" eaLnBrk="1" latinLnBrk="0" hangingPunct="1">
        <a:lnSpc>
          <a:spcPct val="90000"/>
        </a:lnSpc>
        <a:spcBef>
          <a:spcPts val="496"/>
        </a:spcBef>
        <a:buFont typeface="Arial"/>
        <a:buChar char="•"/>
        <a:defRPr sz="1785" kern="1200">
          <a:solidFill>
            <a:schemeClr val="tx1"/>
          </a:solidFill>
          <a:latin typeface="+mn-lt"/>
          <a:ea typeface="+mn-ea"/>
          <a:cs typeface="+mn-cs"/>
        </a:defRPr>
      </a:lvl7pPr>
      <a:lvl8pPr marL="3401225" indent="-226748" algn="l" defTabSz="906993" rtl="0" eaLnBrk="1" latinLnBrk="0" hangingPunct="1">
        <a:lnSpc>
          <a:spcPct val="90000"/>
        </a:lnSpc>
        <a:spcBef>
          <a:spcPts val="496"/>
        </a:spcBef>
        <a:buFont typeface="Arial"/>
        <a:buChar char="•"/>
        <a:defRPr sz="1785" kern="1200">
          <a:solidFill>
            <a:schemeClr val="tx1"/>
          </a:solidFill>
          <a:latin typeface="+mn-lt"/>
          <a:ea typeface="+mn-ea"/>
          <a:cs typeface="+mn-cs"/>
        </a:defRPr>
      </a:lvl8pPr>
      <a:lvl9pPr marL="3854722" indent="-226748" algn="l" defTabSz="906993" rtl="0" eaLnBrk="1" latinLnBrk="0" hangingPunct="1">
        <a:lnSpc>
          <a:spcPct val="90000"/>
        </a:lnSpc>
        <a:spcBef>
          <a:spcPts val="496"/>
        </a:spcBef>
        <a:buFont typeface="Arial"/>
        <a:buChar char="•"/>
        <a:defRPr sz="1785" kern="1200">
          <a:solidFill>
            <a:schemeClr val="tx1"/>
          </a:solidFill>
          <a:latin typeface="+mn-lt"/>
          <a:ea typeface="+mn-ea"/>
          <a:cs typeface="+mn-cs"/>
        </a:defRPr>
      </a:lvl9pPr>
    </p:bodyStyle>
    <p:otherStyle>
      <a:defPPr>
        <a:defRPr lang="en-US"/>
      </a:defPPr>
      <a:lvl1pPr marL="0" algn="l" defTabSz="906993" rtl="0" eaLnBrk="1" latinLnBrk="0" hangingPunct="1">
        <a:defRPr sz="1785" kern="1200">
          <a:solidFill>
            <a:schemeClr val="tx1"/>
          </a:solidFill>
          <a:latin typeface="+mn-lt"/>
          <a:ea typeface="+mn-ea"/>
          <a:cs typeface="+mn-cs"/>
        </a:defRPr>
      </a:lvl1pPr>
      <a:lvl2pPr marL="453497" algn="l" defTabSz="906993" rtl="0" eaLnBrk="1" latinLnBrk="0" hangingPunct="1">
        <a:defRPr sz="1785" kern="1200">
          <a:solidFill>
            <a:schemeClr val="tx1"/>
          </a:solidFill>
          <a:latin typeface="+mn-lt"/>
          <a:ea typeface="+mn-ea"/>
          <a:cs typeface="+mn-cs"/>
        </a:defRPr>
      </a:lvl2pPr>
      <a:lvl3pPr marL="906993" algn="l" defTabSz="906993" rtl="0" eaLnBrk="1" latinLnBrk="0" hangingPunct="1">
        <a:defRPr sz="1785" kern="1200">
          <a:solidFill>
            <a:schemeClr val="tx1"/>
          </a:solidFill>
          <a:latin typeface="+mn-lt"/>
          <a:ea typeface="+mn-ea"/>
          <a:cs typeface="+mn-cs"/>
        </a:defRPr>
      </a:lvl3pPr>
      <a:lvl4pPr marL="1360490" algn="l" defTabSz="906993" rtl="0" eaLnBrk="1" latinLnBrk="0" hangingPunct="1">
        <a:defRPr sz="1785" kern="1200">
          <a:solidFill>
            <a:schemeClr val="tx1"/>
          </a:solidFill>
          <a:latin typeface="+mn-lt"/>
          <a:ea typeface="+mn-ea"/>
          <a:cs typeface="+mn-cs"/>
        </a:defRPr>
      </a:lvl4pPr>
      <a:lvl5pPr marL="1813987" algn="l" defTabSz="906993" rtl="0" eaLnBrk="1" latinLnBrk="0" hangingPunct="1">
        <a:defRPr sz="1785" kern="1200">
          <a:solidFill>
            <a:schemeClr val="tx1"/>
          </a:solidFill>
          <a:latin typeface="+mn-lt"/>
          <a:ea typeface="+mn-ea"/>
          <a:cs typeface="+mn-cs"/>
        </a:defRPr>
      </a:lvl5pPr>
      <a:lvl6pPr marL="2267483" algn="l" defTabSz="906993" rtl="0" eaLnBrk="1" latinLnBrk="0" hangingPunct="1">
        <a:defRPr sz="1785" kern="1200">
          <a:solidFill>
            <a:schemeClr val="tx1"/>
          </a:solidFill>
          <a:latin typeface="+mn-lt"/>
          <a:ea typeface="+mn-ea"/>
          <a:cs typeface="+mn-cs"/>
        </a:defRPr>
      </a:lvl6pPr>
      <a:lvl7pPr marL="2720980" algn="l" defTabSz="906993" rtl="0" eaLnBrk="1" latinLnBrk="0" hangingPunct="1">
        <a:defRPr sz="1785" kern="1200">
          <a:solidFill>
            <a:schemeClr val="tx1"/>
          </a:solidFill>
          <a:latin typeface="+mn-lt"/>
          <a:ea typeface="+mn-ea"/>
          <a:cs typeface="+mn-cs"/>
        </a:defRPr>
      </a:lvl7pPr>
      <a:lvl8pPr marL="3174477" algn="l" defTabSz="906993" rtl="0" eaLnBrk="1" latinLnBrk="0" hangingPunct="1">
        <a:defRPr sz="1785" kern="1200">
          <a:solidFill>
            <a:schemeClr val="tx1"/>
          </a:solidFill>
          <a:latin typeface="+mn-lt"/>
          <a:ea typeface="+mn-ea"/>
          <a:cs typeface="+mn-cs"/>
        </a:defRPr>
      </a:lvl8pPr>
      <a:lvl9pPr marL="3627973" algn="l" defTabSz="906993" rtl="0" eaLnBrk="1" latinLnBrk="0" hangingPunct="1">
        <a:defRPr sz="17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4.jpg"/><Relationship Id="rId5" Type="http://schemas.openxmlformats.org/officeDocument/2006/relationships/image" Target="../media/image20.png"/><Relationship Id="rId10" Type="http://schemas.openxmlformats.org/officeDocument/2006/relationships/image" Target="../media/image3.jpeg"/><Relationship Id="rId4" Type="http://schemas.openxmlformats.org/officeDocument/2006/relationships/image" Target="../media/image19.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3.tif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5.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jp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49.png"/><Relationship Id="rId7"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5.tif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4.tiff"/><Relationship Id="rId5" Type="http://schemas.openxmlformats.org/officeDocument/2006/relationships/image" Target="../media/image2.pn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57.tiff"/></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xml"/><Relationship Id="rId7" Type="http://schemas.openxmlformats.org/officeDocument/2006/relationships/notesSlide" Target="../notesSlides/notesSlide39.xml"/><Relationship Id="rId12" Type="http://schemas.openxmlformats.org/officeDocument/2006/relationships/image" Target="../media/image4.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tags" Target="../tags/tag10.xml"/><Relationship Id="rId10" Type="http://schemas.openxmlformats.org/officeDocument/2006/relationships/image" Target="../media/image68.png"/><Relationship Id="rId4" Type="http://schemas.openxmlformats.org/officeDocument/2006/relationships/tags" Target="../tags/tag9.xml"/><Relationship Id="rId9" Type="http://schemas.openxmlformats.org/officeDocument/2006/relationships/image" Target="../media/image67.emf"/></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3.xml"/><Relationship Id="rId7" Type="http://schemas.openxmlformats.org/officeDocument/2006/relationships/image" Target="../media/image6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7.emf"/><Relationship Id="rId5" Type="http://schemas.openxmlformats.org/officeDocument/2006/relationships/notesSlide" Target="../notesSlides/notesSlide40.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4.jpg"/></Relationships>
</file>

<file path=ppt/slides/_rels/slide4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notesSlide" Target="../notesSlides/notesSlide41.xml"/><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2.png"/><Relationship Id="rId3" Type="http://schemas.openxmlformats.org/officeDocument/2006/relationships/tags" Target="../tags/tag17.xml"/><Relationship Id="rId7" Type="http://schemas.openxmlformats.org/officeDocument/2006/relationships/image" Target="../media/image73.png"/><Relationship Id="rId12" Type="http://schemas.openxmlformats.org/officeDocument/2006/relationships/image" Target="../media/image4.jp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72.png"/><Relationship Id="rId11" Type="http://schemas.openxmlformats.org/officeDocument/2006/relationships/image" Target="../media/image3.jpeg"/><Relationship Id="rId5" Type="http://schemas.openxmlformats.org/officeDocument/2006/relationships/notesSlide" Target="../notesSlides/notesSlide42.xml"/><Relationship Id="rId10" Type="http://schemas.openxmlformats.org/officeDocument/2006/relationships/image" Target="../media/image76.png"/><Relationship Id="rId4" Type="http://schemas.openxmlformats.org/officeDocument/2006/relationships/slideLayout" Target="../slideLayouts/slideLayout2.xml"/><Relationship Id="rId9"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jp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4.jpg"/><Relationship Id="rId5" Type="http://schemas.openxmlformats.org/officeDocument/2006/relationships/image" Target="../media/image84.png"/><Relationship Id="rId10" Type="http://schemas.openxmlformats.org/officeDocument/2006/relationships/image" Target="../media/image3.jpeg"/><Relationship Id="rId4" Type="http://schemas.openxmlformats.org/officeDocument/2006/relationships/image" Target="../media/image83.png"/><Relationship Id="rId9"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jpeg"/><Relationship Id="rId18" Type="http://schemas.openxmlformats.org/officeDocument/2006/relationships/image" Target="../media/image105.png"/><Relationship Id="rId3" Type="http://schemas.openxmlformats.org/officeDocument/2006/relationships/image" Target="../media/image90.jpe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51.xml"/><Relationship Id="rId16" Type="http://schemas.openxmlformats.org/officeDocument/2006/relationships/image" Target="../media/image103.jpeg"/><Relationship Id="rId20" Type="http://schemas.openxmlformats.org/officeDocument/2006/relationships/image" Target="../media/image107.jpeg"/><Relationship Id="rId1" Type="http://schemas.openxmlformats.org/officeDocument/2006/relationships/slideLayout" Target="../slideLayouts/slideLayout13.xml"/><Relationship Id="rId6" Type="http://schemas.openxmlformats.org/officeDocument/2006/relationships/image" Target="../media/image93.png"/><Relationship Id="rId11" Type="http://schemas.openxmlformats.org/officeDocument/2006/relationships/image" Target="../media/image98.emf"/><Relationship Id="rId24" Type="http://schemas.openxmlformats.org/officeDocument/2006/relationships/image" Target="../media/image2.png"/><Relationship Id="rId5" Type="http://schemas.openxmlformats.org/officeDocument/2006/relationships/image" Target="../media/image92.jpeg"/><Relationship Id="rId15" Type="http://schemas.openxmlformats.org/officeDocument/2006/relationships/image" Target="../media/image102.png"/><Relationship Id="rId23" Type="http://schemas.openxmlformats.org/officeDocument/2006/relationships/image" Target="../media/image4.jpg"/><Relationship Id="rId10" Type="http://schemas.openxmlformats.org/officeDocument/2006/relationships/image" Target="../media/image97.jpe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jpg"/><Relationship Id="rId14" Type="http://schemas.openxmlformats.org/officeDocument/2006/relationships/image" Target="../media/image101.png"/><Relationship Id="rId22"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629565" y="1754148"/>
            <a:ext cx="7785012" cy="1911611"/>
          </a:xfrm>
          <a:prstGeom prst="rect">
            <a:avLst/>
          </a:prstGeom>
        </p:spPr>
        <p:txBody>
          <a:bodyPr vert="horz" lIns="90699" tIns="45350" rIns="90699" bIns="4535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3497" rtl="0" eaLnBrk="1" fontAlgn="auto" latinLnBrk="0" hangingPunct="1">
              <a:lnSpc>
                <a:spcPct val="100000"/>
              </a:lnSpc>
              <a:spcBef>
                <a:spcPct val="0"/>
              </a:spcBef>
              <a:spcAft>
                <a:spcPts val="0"/>
              </a:spcAft>
              <a:buClrTx/>
              <a:buSzTx/>
              <a:buFontTx/>
              <a:buNone/>
              <a:tabLst/>
              <a:defRPr/>
            </a:pPr>
            <a:r>
              <a:rPr kumimoji="0" lang="de-DE" sz="4364" b="0" i="0" u="none" strike="noStrike" kern="1200" cap="small" spc="0" normalizeH="0" baseline="0" noProof="0" dirty="0" err="1">
                <a:ln>
                  <a:noFill/>
                </a:ln>
                <a:solidFill>
                  <a:srgbClr val="C00000"/>
                </a:solidFill>
                <a:effectLst/>
                <a:uLnTx/>
                <a:uFillTx/>
                <a:latin typeface="Calibri Light" panose="020F0302020204030204"/>
                <a:ea typeface="+mj-ea"/>
                <a:cs typeface="+mj-cs"/>
              </a:rPr>
              <a:t>Circular</a:t>
            </a:r>
            <a:r>
              <a:rPr kumimoji="0" lang="de-DE" sz="4364" b="0" i="0" u="none" strike="noStrike" kern="1200" cap="small" spc="0" normalizeH="0" baseline="0" noProof="0" dirty="0">
                <a:ln>
                  <a:noFill/>
                </a:ln>
                <a:solidFill>
                  <a:srgbClr val="C00000"/>
                </a:solidFill>
                <a:effectLst/>
                <a:uLnTx/>
                <a:uFillTx/>
                <a:latin typeface="Calibri Light" panose="020F0302020204030204"/>
                <a:ea typeface="+mj-ea"/>
                <a:cs typeface="+mj-cs"/>
              </a:rPr>
              <a:t> </a:t>
            </a:r>
            <a:r>
              <a:rPr kumimoji="0" lang="de-DE" sz="4364" b="0" i="0" u="none" strike="noStrike" kern="1200" cap="small" spc="0" normalizeH="0" baseline="0" noProof="0" dirty="0" err="1">
                <a:ln>
                  <a:noFill/>
                </a:ln>
                <a:solidFill>
                  <a:srgbClr val="C00000"/>
                </a:solidFill>
                <a:effectLst/>
                <a:uLnTx/>
                <a:uFillTx/>
                <a:latin typeface="Calibri Light" panose="020F0302020204030204"/>
                <a:ea typeface="+mj-ea"/>
                <a:cs typeface="+mj-cs"/>
              </a:rPr>
              <a:t>Product</a:t>
            </a:r>
            <a:r>
              <a:rPr kumimoji="0" lang="de-DE" sz="4364" b="0" i="0" u="none" strike="noStrike" kern="1200" cap="small" spc="0" normalizeH="0" baseline="0" noProof="0" dirty="0">
                <a:ln>
                  <a:noFill/>
                </a:ln>
                <a:solidFill>
                  <a:srgbClr val="C00000"/>
                </a:solidFill>
                <a:effectLst/>
                <a:uLnTx/>
                <a:uFillTx/>
                <a:latin typeface="Calibri Light" panose="020F0302020204030204"/>
                <a:ea typeface="+mj-ea"/>
                <a:cs typeface="+mj-cs"/>
              </a:rPr>
              <a:t> Design</a:t>
            </a:r>
          </a:p>
        </p:txBody>
      </p:sp>
      <p:sp>
        <p:nvSpPr>
          <p:cNvPr id="5" name="Untertitel 2"/>
          <p:cNvSpPr txBox="1">
            <a:spLocks/>
          </p:cNvSpPr>
          <p:nvPr/>
        </p:nvSpPr>
        <p:spPr>
          <a:xfrm>
            <a:off x="684745" y="3720666"/>
            <a:ext cx="10345513" cy="1926723"/>
          </a:xfrm>
          <a:prstGeom prst="rect">
            <a:avLst/>
          </a:prstGeom>
        </p:spPr>
        <p:txBody>
          <a:bodyPr vert="horz" lIns="90699" tIns="45350" rIns="90699" bIns="4535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3497" rtl="0" eaLnBrk="1" fontAlgn="auto" latinLnBrk="0" hangingPunct="1">
              <a:lnSpc>
                <a:spcPct val="100000"/>
              </a:lnSpc>
              <a:spcBef>
                <a:spcPct val="20000"/>
              </a:spcBef>
              <a:spcAft>
                <a:spcPts val="0"/>
              </a:spcAft>
              <a:buClrTx/>
              <a:buSzTx/>
              <a:buFont typeface="Arial"/>
              <a:buNone/>
              <a:tabLst/>
              <a:defRPr/>
            </a:pPr>
            <a:r>
              <a:rPr kumimoji="0" lang="de-DE" sz="3174" b="0" i="0" u="none" strike="noStrike" kern="1200" cap="small" spc="0" normalizeH="0" baseline="0" noProof="0" dirty="0">
                <a:ln>
                  <a:noFill/>
                </a:ln>
                <a:solidFill>
                  <a:prstClr val="black">
                    <a:tint val="75000"/>
                  </a:prstClr>
                </a:solidFill>
                <a:effectLst/>
                <a:uLnTx/>
                <a:uFillTx/>
                <a:latin typeface="Quicksand Regular"/>
                <a:ea typeface="+mn-ea"/>
                <a:cs typeface="Quicksand Regular"/>
              </a:rPr>
              <a:t>Ruud Balkenende</a:t>
            </a:r>
          </a:p>
          <a:p>
            <a:pPr marL="0" marR="0" lvl="0" indent="0" algn="l" defTabSz="453497" rtl="0" eaLnBrk="1" fontAlgn="auto" latinLnBrk="0" hangingPunct="1">
              <a:lnSpc>
                <a:spcPct val="100000"/>
              </a:lnSpc>
              <a:spcBef>
                <a:spcPct val="20000"/>
              </a:spcBef>
              <a:spcAft>
                <a:spcPts val="0"/>
              </a:spcAft>
              <a:buClrTx/>
              <a:buSzTx/>
              <a:buFont typeface="Arial"/>
              <a:buNone/>
              <a:tabLst/>
              <a:defRPr/>
            </a:pPr>
            <a:r>
              <a:rPr lang="de-DE" sz="3174" cap="small" dirty="0">
                <a:solidFill>
                  <a:prstClr val="black">
                    <a:tint val="75000"/>
                  </a:prstClr>
                </a:solidFill>
                <a:latin typeface="Quicksand Regular"/>
                <a:cs typeface="Quicksand Regular"/>
              </a:rPr>
              <a:t>TU Delft</a:t>
            </a:r>
            <a:endParaRPr kumimoji="0" lang="de-DE" sz="3174" b="0" i="0" u="none" strike="noStrike" kern="1200" cap="small" spc="0" normalizeH="0" baseline="0" noProof="0" dirty="0">
              <a:ln>
                <a:noFill/>
              </a:ln>
              <a:solidFill>
                <a:prstClr val="black">
                  <a:tint val="75000"/>
                </a:prstClr>
              </a:solidFill>
              <a:effectLst/>
              <a:uLnTx/>
              <a:uFillTx/>
              <a:latin typeface="Quicksand Regular"/>
              <a:ea typeface="+mn-ea"/>
              <a:cs typeface="Quicksand Regular"/>
            </a:endParaRPr>
          </a:p>
          <a:p>
            <a:pPr marL="0" marR="0" lvl="0" indent="0" algn="ctr" defTabSz="453497" rtl="0" eaLnBrk="1" fontAlgn="auto" latinLnBrk="0" hangingPunct="1">
              <a:lnSpc>
                <a:spcPct val="100000"/>
              </a:lnSpc>
              <a:spcBef>
                <a:spcPct val="20000"/>
              </a:spcBef>
              <a:spcAft>
                <a:spcPts val="0"/>
              </a:spcAft>
              <a:buClrTx/>
              <a:buSzTx/>
              <a:buFont typeface="Arial"/>
              <a:buNone/>
              <a:tabLst/>
              <a:defRPr/>
            </a:pPr>
            <a:endParaRPr kumimoji="0" lang="de-DE" sz="3174"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Bild 5" descr="SusCritMat Logo.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52252" y="1160498"/>
            <a:ext cx="3595995" cy="1599913"/>
          </a:xfrm>
          <a:prstGeom prst="rect">
            <a:avLst/>
          </a:prstGeom>
        </p:spPr>
      </p:pic>
      <p:cxnSp>
        <p:nvCxnSpPr>
          <p:cNvPr id="7" name="Gerade Verbindung 8"/>
          <p:cNvCxnSpPr/>
          <p:nvPr/>
        </p:nvCxnSpPr>
        <p:spPr>
          <a:xfrm>
            <a:off x="729247" y="3369727"/>
            <a:ext cx="10156417" cy="21634"/>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Bild 9" descr="Screen Shot 2017-11-02 at 12.44.1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
        <p:nvSpPr>
          <p:cNvPr id="9" name="Textfeld 10"/>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2" name="Picture 9">
            <a:extLst>
              <a:ext uri="{FF2B5EF4-FFF2-40B4-BE49-F238E27FC236}">
                <a16:creationId xmlns:a16="http://schemas.microsoft.com/office/drawing/2014/main" id="{65B78938-3D84-4961-AA4A-693A76CCF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13" name="Picture 10">
            <a:extLst>
              <a:ext uri="{FF2B5EF4-FFF2-40B4-BE49-F238E27FC236}">
                <a16:creationId xmlns:a16="http://schemas.microsoft.com/office/drawing/2014/main" id="{30171EF0-1E97-41D3-9A55-532BC2A4E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309947"/>
            <a:ext cx="5381602" cy="484441"/>
          </a:xfrm>
          <a:prstGeom prst="rect">
            <a:avLst/>
          </a:prstGeom>
        </p:spPr>
      </p:pic>
    </p:spTree>
    <p:extLst>
      <p:ext uri="{BB962C8B-B14F-4D97-AF65-F5344CB8AC3E}">
        <p14:creationId xmlns:p14="http://schemas.microsoft.com/office/powerpoint/2010/main" val="424772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9" descr="Screen Shot 2017-11-02 at 12.44.16.png">
            <a:extLst>
              <a:ext uri="{FF2B5EF4-FFF2-40B4-BE49-F238E27FC236}">
                <a16:creationId xmlns:a16="http://schemas.microsoft.com/office/drawing/2014/main" id="{8FC6EFE5-B8A0-424C-849B-7F11B140F8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1372009"/>
          </a:xfrm>
          <a:prstGeom prst="rect">
            <a:avLst/>
          </a:prstGeom>
        </p:spPr>
      </p:pic>
      <p:sp>
        <p:nvSpPr>
          <p:cNvPr id="4" name="Rectangle 3">
            <a:extLst>
              <a:ext uri="{FF2B5EF4-FFF2-40B4-BE49-F238E27FC236}">
                <a16:creationId xmlns:a16="http://schemas.microsoft.com/office/drawing/2014/main" id="{1A4AB8BC-7AF5-3E42-AAC8-746905B96690}"/>
              </a:ext>
            </a:extLst>
          </p:cNvPr>
          <p:cNvSpPr/>
          <p:nvPr/>
        </p:nvSpPr>
        <p:spPr>
          <a:xfrm>
            <a:off x="604840" y="1372009"/>
            <a:ext cx="6225829" cy="4524315"/>
          </a:xfrm>
          <a:prstGeom prst="rect">
            <a:avLst/>
          </a:prstGeom>
        </p:spPr>
        <p:txBody>
          <a:bodyPr wrap="square">
            <a:spAutoFit/>
          </a:bodyPr>
          <a:lstStyle/>
          <a:p>
            <a:r>
              <a:rPr lang="en-US" b="1" i="1" dirty="0">
                <a:solidFill>
                  <a:schemeClr val="bg1"/>
                </a:solidFill>
              </a:rPr>
              <a:t>Extended product use </a:t>
            </a:r>
          </a:p>
          <a:p>
            <a:endParaRPr lang="en-US" dirty="0">
              <a:solidFill>
                <a:schemeClr val="bg1"/>
              </a:solidFill>
            </a:endParaRPr>
          </a:p>
          <a:p>
            <a:r>
              <a:rPr lang="en-US" u="sng" dirty="0">
                <a:solidFill>
                  <a:schemeClr val="bg1"/>
                </a:solidFill>
              </a:rPr>
              <a:t>Maintain: </a:t>
            </a:r>
          </a:p>
          <a:p>
            <a:r>
              <a:rPr lang="en-US" dirty="0">
                <a:solidFill>
                  <a:schemeClr val="bg1"/>
                </a:solidFill>
              </a:rPr>
              <a:t>designing a product that, with regular servicing, easily retain its functional capabilities </a:t>
            </a:r>
          </a:p>
          <a:p>
            <a:r>
              <a:rPr lang="en-US" dirty="0">
                <a:solidFill>
                  <a:schemeClr val="bg1"/>
                </a:solidFill>
              </a:rPr>
              <a:t>and/or cosmetic condition.</a:t>
            </a:r>
          </a:p>
          <a:p>
            <a:endParaRPr lang="en-US" dirty="0">
              <a:solidFill>
                <a:schemeClr val="bg1"/>
              </a:solidFill>
            </a:endParaRPr>
          </a:p>
          <a:p>
            <a:r>
              <a:rPr lang="en-US" u="sng" dirty="0">
                <a:solidFill>
                  <a:schemeClr val="bg1"/>
                </a:solidFill>
              </a:rPr>
              <a:t>Upgrade: </a:t>
            </a:r>
          </a:p>
          <a:p>
            <a:r>
              <a:rPr lang="en-US" dirty="0">
                <a:solidFill>
                  <a:schemeClr val="bg1"/>
                </a:solidFill>
              </a:rPr>
              <a:t>enhancing a product’s functional capabilities and/or cosmetic condition,</a:t>
            </a:r>
          </a:p>
          <a:p>
            <a:r>
              <a:rPr lang="en-US" dirty="0">
                <a:solidFill>
                  <a:schemeClr val="bg1"/>
                </a:solidFill>
              </a:rPr>
              <a:t>relative to the original design specification.</a:t>
            </a:r>
          </a:p>
          <a:p>
            <a:r>
              <a:rPr lang="en-US" dirty="0">
                <a:solidFill>
                  <a:schemeClr val="bg1"/>
                </a:solidFill>
                <a:latin typeface="Helvetica" pitchFamily="2" charset="0"/>
              </a:rPr>
              <a:t>.</a:t>
            </a:r>
            <a:endParaRPr lang="en-US" dirty="0">
              <a:solidFill>
                <a:schemeClr val="bg1"/>
              </a:solidFill>
              <a:effectLst/>
              <a:latin typeface="Helvetica" pitchFamily="2" charset="0"/>
            </a:endParaRPr>
          </a:p>
        </p:txBody>
      </p:sp>
      <p:pic>
        <p:nvPicPr>
          <p:cNvPr id="5" name="Picture 9">
            <a:extLst>
              <a:ext uri="{FF2B5EF4-FFF2-40B4-BE49-F238E27FC236}">
                <a16:creationId xmlns:a16="http://schemas.microsoft.com/office/drawing/2014/main" id="{0517E58F-8E70-460D-8A97-CED81AA7E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872014CC-F449-417F-80C9-C9F7EB870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E65F3CEE-A0E5-4D18-8AC3-8D5183456FCE}"/>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10" name="Titel 9">
            <a:extLst>
              <a:ext uri="{FF2B5EF4-FFF2-40B4-BE49-F238E27FC236}">
                <a16:creationId xmlns:a16="http://schemas.microsoft.com/office/drawing/2014/main" id="{90E0DAC9-8F67-4C57-B45F-46EF1EFB192E}"/>
              </a:ext>
            </a:extLst>
          </p:cNvPr>
          <p:cNvSpPr>
            <a:spLocks noGrp="1"/>
          </p:cNvSpPr>
          <p:nvPr>
            <p:ph type="title"/>
          </p:nvPr>
        </p:nvSpPr>
        <p:spPr/>
        <p:txBody>
          <a:bodyPr>
            <a:normAutofit fontScale="90000"/>
          </a:bodyPr>
          <a:lstStyle/>
          <a:p>
            <a:endParaRPr lang="de-CH" dirty="0"/>
          </a:p>
        </p:txBody>
      </p:sp>
      <p:sp>
        <p:nvSpPr>
          <p:cNvPr id="11" name="Titel 9">
            <a:extLst>
              <a:ext uri="{FF2B5EF4-FFF2-40B4-BE49-F238E27FC236}">
                <a16:creationId xmlns:a16="http://schemas.microsoft.com/office/drawing/2014/main" id="{FF78BBB1-5959-4A15-8BFA-A5F63B260607}"/>
              </a:ext>
            </a:extLst>
          </p:cNvPr>
          <p:cNvSpPr txBox="1">
            <a:spLocks/>
          </p:cNvSpPr>
          <p:nvPr/>
        </p:nvSpPr>
        <p:spPr>
          <a:xfrm>
            <a:off x="757240" y="424817"/>
            <a:ext cx="10887075" cy="743798"/>
          </a:xfrm>
          <a:prstGeom prst="rect">
            <a:avLst/>
          </a:prstGeom>
        </p:spPr>
        <p:txBody>
          <a:bodyPr vert="horz" lIns="120928" tIns="60463" rIns="120928" bIns="60463" rtlCol="0" anchor="ct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r>
              <a:rPr lang="en-US" sz="4000" dirty="0">
                <a:latin typeface="+mn-lt"/>
              </a:rPr>
              <a:t>Design for Product Integrity : postponing obsolescence</a:t>
            </a:r>
            <a:endParaRPr lang="de-CH" sz="4000" dirty="0">
              <a:latin typeface="+mn-lt"/>
            </a:endParaRPr>
          </a:p>
        </p:txBody>
      </p:sp>
      <p:pic>
        <p:nvPicPr>
          <p:cNvPr id="12" name="Bild 9" descr="Screen Shot 2017-11-02 at 12.44.16.png">
            <a:extLst>
              <a:ext uri="{FF2B5EF4-FFF2-40B4-BE49-F238E27FC236}">
                <a16:creationId xmlns:a16="http://schemas.microsoft.com/office/drawing/2014/main" id="{C5B4C397-1513-4ED6-A478-804855B54A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1293962"/>
          </a:xfrm>
          <a:prstGeom prst="rect">
            <a:avLst/>
          </a:prstGeom>
        </p:spPr>
      </p:pic>
      <p:sp>
        <p:nvSpPr>
          <p:cNvPr id="14" name="Titel 9">
            <a:extLst>
              <a:ext uri="{FF2B5EF4-FFF2-40B4-BE49-F238E27FC236}">
                <a16:creationId xmlns:a16="http://schemas.microsoft.com/office/drawing/2014/main" id="{295AE602-7DEC-4B80-AA5A-21ECA995BBED}"/>
              </a:ext>
            </a:extLst>
          </p:cNvPr>
          <p:cNvSpPr txBox="1">
            <a:spLocks/>
          </p:cNvSpPr>
          <p:nvPr/>
        </p:nvSpPr>
        <p:spPr>
          <a:xfrm>
            <a:off x="1764" y="360135"/>
            <a:ext cx="12093222" cy="623781"/>
          </a:xfrm>
          <a:prstGeom prst="rect">
            <a:avLst/>
          </a:prstGeom>
        </p:spPr>
        <p:txBody>
          <a:bodyPr vert="horz" lIns="120928" tIns="60463" rIns="120928" bIns="60463" rtlCol="0" anchor="ct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r>
              <a:rPr lang="en-US" sz="4400" dirty="0">
                <a:latin typeface="Calibri Light" panose="020F0302020204030204" pitchFamily="34" charset="0"/>
                <a:cs typeface="Calibri Light" panose="020F0302020204030204" pitchFamily="34" charset="0"/>
              </a:rPr>
              <a:t>Design for Product Integrity: </a:t>
            </a:r>
            <a:r>
              <a:rPr lang="en-US" sz="4000" dirty="0">
                <a:latin typeface="Calibri Light" panose="020F0302020204030204" pitchFamily="34" charset="0"/>
                <a:cs typeface="Calibri Light" panose="020F0302020204030204" pitchFamily="34" charset="0"/>
              </a:rPr>
              <a:t>postponing obsolescence</a:t>
            </a:r>
            <a:endParaRPr lang="de-CH" sz="4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1662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9" descr="Screen Shot 2017-11-02 at 12.44.16.png">
            <a:extLst>
              <a:ext uri="{FF2B5EF4-FFF2-40B4-BE49-F238E27FC236}">
                <a16:creationId xmlns:a16="http://schemas.microsoft.com/office/drawing/2014/main" id="{034DC907-7051-4A58-84CA-6F0DC0639A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
        <p:nvSpPr>
          <p:cNvPr id="4" name="Rectangle 3">
            <a:extLst>
              <a:ext uri="{FF2B5EF4-FFF2-40B4-BE49-F238E27FC236}">
                <a16:creationId xmlns:a16="http://schemas.microsoft.com/office/drawing/2014/main" id="{1A4AB8BC-7AF5-3E42-AAC8-746905B96690}"/>
              </a:ext>
            </a:extLst>
          </p:cNvPr>
          <p:cNvSpPr/>
          <p:nvPr/>
        </p:nvSpPr>
        <p:spPr>
          <a:xfrm>
            <a:off x="604840" y="1392374"/>
            <a:ext cx="8571464" cy="4401205"/>
          </a:xfrm>
          <a:prstGeom prst="rect">
            <a:avLst/>
          </a:prstGeom>
        </p:spPr>
        <p:txBody>
          <a:bodyPr wrap="square">
            <a:spAutoFit/>
          </a:bodyPr>
          <a:lstStyle/>
          <a:p>
            <a:r>
              <a:rPr lang="en-US" sz="2000" b="1" i="1" dirty="0">
                <a:solidFill>
                  <a:schemeClr val="bg1"/>
                </a:solidFill>
              </a:rPr>
              <a:t>Product recovery </a:t>
            </a:r>
          </a:p>
          <a:p>
            <a:endParaRPr lang="en-US" sz="2000" dirty="0">
              <a:solidFill>
                <a:schemeClr val="bg1"/>
              </a:solidFill>
            </a:endParaRPr>
          </a:p>
          <a:p>
            <a:r>
              <a:rPr lang="en-US" sz="2000" u="sng" dirty="0" err="1">
                <a:solidFill>
                  <a:schemeClr val="bg1"/>
                </a:solidFill>
              </a:rPr>
              <a:t>Recontextualise</a:t>
            </a:r>
            <a:r>
              <a:rPr lang="en-US" sz="2000" u="sng" dirty="0">
                <a:solidFill>
                  <a:schemeClr val="bg1"/>
                </a:solidFill>
              </a:rPr>
              <a:t>: </a:t>
            </a:r>
          </a:p>
          <a:p>
            <a:r>
              <a:rPr lang="en-US" sz="2000" dirty="0">
                <a:solidFill>
                  <a:schemeClr val="bg1"/>
                </a:solidFill>
              </a:rPr>
              <a:t>designing a product to be re-usable </a:t>
            </a:r>
          </a:p>
          <a:p>
            <a:r>
              <a:rPr lang="en-US" sz="2000" dirty="0">
                <a:solidFill>
                  <a:schemeClr val="bg1"/>
                </a:solidFill>
              </a:rPr>
              <a:t>in a different context than it was originally designed for, without any remedial action.</a:t>
            </a:r>
          </a:p>
          <a:p>
            <a:endParaRPr lang="en-US" sz="2000" dirty="0">
              <a:solidFill>
                <a:schemeClr val="bg1"/>
              </a:solidFill>
            </a:endParaRPr>
          </a:p>
          <a:p>
            <a:r>
              <a:rPr lang="en-US" sz="2000" u="sng" dirty="0">
                <a:solidFill>
                  <a:schemeClr val="bg1"/>
                </a:solidFill>
              </a:rPr>
              <a:t>Repair, refurbish and remanufacture:</a:t>
            </a:r>
          </a:p>
          <a:p>
            <a:r>
              <a:rPr lang="en-US" sz="2000" dirty="0">
                <a:solidFill>
                  <a:schemeClr val="bg1"/>
                </a:solidFill>
              </a:rPr>
              <a:t>designing a product to be  easily brought back to working condition. </a:t>
            </a:r>
          </a:p>
          <a:p>
            <a:r>
              <a:rPr lang="en-US" sz="2000" dirty="0">
                <a:solidFill>
                  <a:schemeClr val="bg1"/>
                </a:solidFill>
              </a:rPr>
              <a:t>In the case of remanufacture, </a:t>
            </a:r>
          </a:p>
          <a:p>
            <a:r>
              <a:rPr lang="en-US" sz="2000" dirty="0">
                <a:solidFill>
                  <a:schemeClr val="bg1"/>
                </a:solidFill>
              </a:rPr>
              <a:t>the product is brought back to at least OEM original specification. </a:t>
            </a:r>
          </a:p>
          <a:p>
            <a:r>
              <a:rPr lang="en-US" sz="2000" dirty="0">
                <a:solidFill>
                  <a:schemeClr val="bg1"/>
                </a:solidFill>
              </a:rPr>
              <a:t>In the case of repair and refurbish, </a:t>
            </a:r>
          </a:p>
          <a:p>
            <a:r>
              <a:rPr lang="en-US" sz="2000" dirty="0">
                <a:solidFill>
                  <a:schemeClr val="bg1"/>
                </a:solidFill>
              </a:rPr>
              <a:t>the condition of the repaired or refurbished product may be inferior to the original  specification.</a:t>
            </a:r>
          </a:p>
        </p:txBody>
      </p:sp>
      <p:pic>
        <p:nvPicPr>
          <p:cNvPr id="5" name="Picture 9">
            <a:extLst>
              <a:ext uri="{FF2B5EF4-FFF2-40B4-BE49-F238E27FC236}">
                <a16:creationId xmlns:a16="http://schemas.microsoft.com/office/drawing/2014/main" id="{8FF7BFE1-3DE3-405D-974C-8DB9FBC16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4935EA7D-8DF3-4734-B2F0-A77D321BD8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6C78D94D-00A9-4364-8872-820ACB1266BB}"/>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1" name="Bild 9" descr="Screen Shot 2017-11-02 at 12.44.16.png">
            <a:extLst>
              <a:ext uri="{FF2B5EF4-FFF2-40B4-BE49-F238E27FC236}">
                <a16:creationId xmlns:a16="http://schemas.microsoft.com/office/drawing/2014/main" id="{83D8AD04-8A70-4D4B-8D50-CEC8DB5326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1293962"/>
          </a:xfrm>
          <a:prstGeom prst="rect">
            <a:avLst/>
          </a:prstGeom>
        </p:spPr>
      </p:pic>
      <p:sp>
        <p:nvSpPr>
          <p:cNvPr id="10" name="Titel 9">
            <a:extLst>
              <a:ext uri="{FF2B5EF4-FFF2-40B4-BE49-F238E27FC236}">
                <a16:creationId xmlns:a16="http://schemas.microsoft.com/office/drawing/2014/main" id="{995C7ECA-AA70-45E6-8B9D-4FFD6537709F}"/>
              </a:ext>
            </a:extLst>
          </p:cNvPr>
          <p:cNvSpPr txBox="1">
            <a:spLocks/>
          </p:cNvSpPr>
          <p:nvPr/>
        </p:nvSpPr>
        <p:spPr>
          <a:xfrm>
            <a:off x="1764" y="360135"/>
            <a:ext cx="12093222" cy="623781"/>
          </a:xfrm>
          <a:prstGeom prst="rect">
            <a:avLst/>
          </a:prstGeom>
        </p:spPr>
        <p:txBody>
          <a:bodyPr vert="horz" lIns="120928" tIns="60463" rIns="120928" bIns="60463" rtlCol="0" anchor="ct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r>
              <a:rPr lang="en-US" sz="4400" dirty="0">
                <a:latin typeface="Calibri Light" panose="020F0302020204030204" pitchFamily="34" charset="0"/>
                <a:cs typeface="Calibri Light" panose="020F0302020204030204" pitchFamily="34" charset="0"/>
              </a:rPr>
              <a:t>Design for Product Integrity : </a:t>
            </a:r>
            <a:r>
              <a:rPr lang="en-US" sz="4000" dirty="0">
                <a:latin typeface="Calibri Light" panose="020F0302020204030204" pitchFamily="34" charset="0"/>
                <a:cs typeface="Calibri Light" panose="020F0302020204030204" pitchFamily="34" charset="0"/>
              </a:rPr>
              <a:t>reversing obsolescence</a:t>
            </a:r>
            <a:endParaRPr lang="de-CH" sz="4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047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E129FF-3EC9-564B-83FD-99F2AF4446BA}"/>
              </a:ext>
            </a:extLst>
          </p:cNvPr>
          <p:cNvSpPr/>
          <p:nvPr/>
        </p:nvSpPr>
        <p:spPr>
          <a:xfrm>
            <a:off x="318990" y="1508393"/>
            <a:ext cx="6048375" cy="3785652"/>
          </a:xfrm>
          <a:prstGeom prst="rect">
            <a:avLst/>
          </a:prstGeom>
        </p:spPr>
        <p:txBody>
          <a:bodyPr>
            <a:spAutoFit/>
          </a:bodyPr>
          <a:lstStyle/>
          <a:p>
            <a:r>
              <a:rPr lang="en-US" b="1" i="1" dirty="0">
                <a:solidFill>
                  <a:schemeClr val="bg1"/>
                </a:solidFill>
              </a:rPr>
              <a:t>Material recovery</a:t>
            </a:r>
          </a:p>
          <a:p>
            <a:endParaRPr lang="en-US" dirty="0">
              <a:solidFill>
                <a:schemeClr val="bg1"/>
              </a:solidFill>
            </a:endParaRPr>
          </a:p>
          <a:p>
            <a:r>
              <a:rPr lang="en-US" u="sng" dirty="0">
                <a:solidFill>
                  <a:schemeClr val="bg1"/>
                </a:solidFill>
              </a:rPr>
              <a:t>Recycle</a:t>
            </a:r>
          </a:p>
          <a:p>
            <a:r>
              <a:rPr lang="en-US" dirty="0">
                <a:solidFill>
                  <a:schemeClr val="bg1"/>
                </a:solidFill>
              </a:rPr>
              <a:t>Ensuring it is easy to separate a</a:t>
            </a:r>
          </a:p>
          <a:p>
            <a:r>
              <a:rPr lang="en-US" dirty="0">
                <a:solidFill>
                  <a:schemeClr val="bg1"/>
                </a:solidFill>
              </a:rPr>
              <a:t>product’s materials from potential</a:t>
            </a:r>
          </a:p>
          <a:p>
            <a:r>
              <a:rPr lang="en-US" dirty="0">
                <a:solidFill>
                  <a:schemeClr val="bg1"/>
                </a:solidFill>
              </a:rPr>
              <a:t>sources of contamination during the</a:t>
            </a:r>
          </a:p>
          <a:p>
            <a:r>
              <a:rPr lang="en-US" dirty="0">
                <a:solidFill>
                  <a:schemeClr val="bg1"/>
                </a:solidFill>
              </a:rPr>
              <a:t>recycling process. </a:t>
            </a:r>
          </a:p>
          <a:p>
            <a:endParaRPr lang="en-US" dirty="0">
              <a:solidFill>
                <a:schemeClr val="bg1"/>
              </a:solidFill>
            </a:endParaRPr>
          </a:p>
          <a:p>
            <a:r>
              <a:rPr lang="en-US" dirty="0">
                <a:solidFill>
                  <a:schemeClr val="bg1"/>
                </a:solidFill>
              </a:rPr>
              <a:t>The reprocessed materials have equivalent properties compared to the original materials</a:t>
            </a:r>
            <a:endParaRPr lang="en-US" dirty="0">
              <a:solidFill>
                <a:schemeClr val="bg1"/>
              </a:solidFill>
              <a:effectLst/>
            </a:endParaRPr>
          </a:p>
        </p:txBody>
      </p:sp>
      <p:pic>
        <p:nvPicPr>
          <p:cNvPr id="5" name="Picture 9">
            <a:extLst>
              <a:ext uri="{FF2B5EF4-FFF2-40B4-BE49-F238E27FC236}">
                <a16:creationId xmlns:a16="http://schemas.microsoft.com/office/drawing/2014/main" id="{5ABFDFF6-8D2D-48EE-AB53-0AA76F9D5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FBA5573B-9701-47F7-9A6C-E9C0423B6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4270D17C-A697-4639-8346-A54F31296313}"/>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10" name="Titel 9">
            <a:extLst>
              <a:ext uri="{FF2B5EF4-FFF2-40B4-BE49-F238E27FC236}">
                <a16:creationId xmlns:a16="http://schemas.microsoft.com/office/drawing/2014/main" id="{61BD9757-C26B-4611-9550-8EFE8A194371}"/>
              </a:ext>
            </a:extLst>
          </p:cNvPr>
          <p:cNvSpPr>
            <a:spLocks noGrp="1"/>
          </p:cNvSpPr>
          <p:nvPr>
            <p:ph type="title"/>
          </p:nvPr>
        </p:nvSpPr>
        <p:spPr/>
        <p:txBody>
          <a:bodyPr>
            <a:normAutofit fontScale="90000"/>
          </a:bodyPr>
          <a:lstStyle/>
          <a:p>
            <a:endParaRPr lang="de-CH"/>
          </a:p>
        </p:txBody>
      </p:sp>
      <p:pic>
        <p:nvPicPr>
          <p:cNvPr id="11" name="Bild 9" descr="Screen Shot 2017-11-02 at 12.44.16.png">
            <a:extLst>
              <a:ext uri="{FF2B5EF4-FFF2-40B4-BE49-F238E27FC236}">
                <a16:creationId xmlns:a16="http://schemas.microsoft.com/office/drawing/2014/main" id="{2EFDD819-6A4F-4381-8D81-1F83F263C8D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4" y="0"/>
            <a:ext cx="12093222" cy="1293962"/>
          </a:xfrm>
          <a:prstGeom prst="rect">
            <a:avLst/>
          </a:prstGeom>
        </p:spPr>
      </p:pic>
      <p:sp>
        <p:nvSpPr>
          <p:cNvPr id="9" name="Titel 9">
            <a:extLst>
              <a:ext uri="{FF2B5EF4-FFF2-40B4-BE49-F238E27FC236}">
                <a16:creationId xmlns:a16="http://schemas.microsoft.com/office/drawing/2014/main" id="{38252059-969F-473C-A0F5-91F84B5E6E6B}"/>
              </a:ext>
            </a:extLst>
          </p:cNvPr>
          <p:cNvSpPr txBox="1">
            <a:spLocks/>
          </p:cNvSpPr>
          <p:nvPr/>
        </p:nvSpPr>
        <p:spPr>
          <a:xfrm>
            <a:off x="1764" y="360135"/>
            <a:ext cx="12093222" cy="623781"/>
          </a:xfrm>
          <a:prstGeom prst="rect">
            <a:avLst/>
          </a:prstGeom>
        </p:spPr>
        <p:txBody>
          <a:bodyPr vert="horz" lIns="120928" tIns="60463" rIns="120928" bIns="60463" rtlCol="0" anchor="ct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r>
              <a:rPr lang="en-US" sz="4400" dirty="0">
                <a:latin typeface="Calibri Light" panose="020F0302020204030204" pitchFamily="34" charset="0"/>
                <a:cs typeface="Calibri Light" panose="020F0302020204030204" pitchFamily="34" charset="0"/>
              </a:rPr>
              <a:t>Design for Material Integrity: reversing obsolescence</a:t>
            </a:r>
            <a:endParaRPr lang="de-CH" sz="4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889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9" descr="Screen Shot 2017-11-02 at 12.44.16.png">
            <a:extLst>
              <a:ext uri="{FF2B5EF4-FFF2-40B4-BE49-F238E27FC236}">
                <a16:creationId xmlns:a16="http://schemas.microsoft.com/office/drawing/2014/main" id="{DD594966-4478-42F2-A521-53C59234C5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2" name="Afbeelding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992"/>
            <a:ext cx="12093223" cy="6802438"/>
          </a:xfrm>
          <a:prstGeom prst="rect">
            <a:avLst/>
          </a:prstGeom>
        </p:spPr>
      </p:pic>
      <p:pic>
        <p:nvPicPr>
          <p:cNvPr id="3" name="Afbeelding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992"/>
            <a:ext cx="12093223" cy="6802438"/>
          </a:xfrm>
          <a:prstGeom prst="rect">
            <a:avLst/>
          </a:prstGeom>
        </p:spPr>
      </p:pic>
      <p:pic>
        <p:nvPicPr>
          <p:cNvPr id="4" name="Afbeelding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992"/>
            <a:ext cx="12093223" cy="6802438"/>
          </a:xfrm>
          <a:prstGeom prst="rect">
            <a:avLst/>
          </a:prstGeom>
        </p:spPr>
      </p:pic>
      <p:pic>
        <p:nvPicPr>
          <p:cNvPr id="9" name="Afbeelding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8" name="Afbeelding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26" y="1984"/>
            <a:ext cx="12093223" cy="6802438"/>
          </a:xfrm>
          <a:prstGeom prst="rect">
            <a:avLst/>
          </a:prstGeom>
        </p:spPr>
      </p:pic>
      <p:pic>
        <p:nvPicPr>
          <p:cNvPr id="10" name="Picture 9">
            <a:extLst>
              <a:ext uri="{FF2B5EF4-FFF2-40B4-BE49-F238E27FC236}">
                <a16:creationId xmlns:a16="http://schemas.microsoft.com/office/drawing/2014/main" id="{55DC7244-AE3F-4665-BE1E-3414474CCC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12" name="Picture 10">
            <a:extLst>
              <a:ext uri="{FF2B5EF4-FFF2-40B4-BE49-F238E27FC236}">
                <a16:creationId xmlns:a16="http://schemas.microsoft.com/office/drawing/2014/main" id="{DA2962CB-4A41-4987-8F9D-C943836AEF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4" name="Textfeld 10">
            <a:extLst>
              <a:ext uri="{FF2B5EF4-FFF2-40B4-BE49-F238E27FC236}">
                <a16:creationId xmlns:a16="http://schemas.microsoft.com/office/drawing/2014/main" id="{88E6AD94-5224-47FD-8057-F378D09AF8CE}"/>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6" name="Bild 9" descr="Screen Shot 2017-11-02 at 12.44.16.png">
            <a:extLst>
              <a:ext uri="{FF2B5EF4-FFF2-40B4-BE49-F238E27FC236}">
                <a16:creationId xmlns:a16="http://schemas.microsoft.com/office/drawing/2014/main" id="{33B892A6-F5B9-47E2-89C1-2AC768E29A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6" y="-24900"/>
            <a:ext cx="12093222" cy="975491"/>
          </a:xfrm>
          <a:prstGeom prst="rect">
            <a:avLst/>
          </a:prstGeom>
        </p:spPr>
      </p:pic>
      <p:sp>
        <p:nvSpPr>
          <p:cNvPr id="17" name="Titel 9">
            <a:extLst>
              <a:ext uri="{FF2B5EF4-FFF2-40B4-BE49-F238E27FC236}">
                <a16:creationId xmlns:a16="http://schemas.microsoft.com/office/drawing/2014/main" id="{3221DAED-8B2D-4E21-8CD1-26AF500BB819}"/>
              </a:ext>
            </a:extLst>
          </p:cNvPr>
          <p:cNvSpPr>
            <a:spLocks noGrp="1"/>
          </p:cNvSpPr>
          <p:nvPr>
            <p:ph type="title"/>
          </p:nvPr>
        </p:nvSpPr>
        <p:spPr>
          <a:xfrm>
            <a:off x="3526" y="181859"/>
            <a:ext cx="10887075" cy="623781"/>
          </a:xfrm>
        </p:spPr>
        <p:txBody>
          <a:bodyPr>
            <a:noAutofit/>
          </a:bodyPr>
          <a:lstStyle/>
          <a:p>
            <a:r>
              <a:rPr lang="en-US" sz="4400" dirty="0">
                <a:latin typeface="Calibri Light" panose="020F0302020204030204" pitchFamily="34" charset="0"/>
                <a:cs typeface="Calibri Light" panose="020F0302020204030204" pitchFamily="34" charset="0"/>
              </a:rPr>
              <a:t>Circular</a:t>
            </a:r>
            <a:r>
              <a:rPr lang="en-US" sz="4000" dirty="0">
                <a:latin typeface="+mn-lt"/>
              </a:rPr>
              <a:t> Economy: MAKE-USE-SAVE</a:t>
            </a:r>
            <a:endParaRPr lang="de-CH" sz="4000" dirty="0">
              <a:latin typeface="+mn-lt"/>
            </a:endParaRPr>
          </a:p>
        </p:txBody>
      </p:sp>
    </p:spTree>
    <p:extLst>
      <p:ext uri="{BB962C8B-B14F-4D97-AF65-F5344CB8AC3E}">
        <p14:creationId xmlns:p14="http://schemas.microsoft.com/office/powerpoint/2010/main" val="294791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52A90-9F4E-3144-AA0F-6A0E1D442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8406" y="1007417"/>
            <a:ext cx="6852598" cy="5286672"/>
          </a:xfrm>
          <a:prstGeom prst="rect">
            <a:avLst/>
          </a:prstGeom>
        </p:spPr>
      </p:pic>
      <p:pic>
        <p:nvPicPr>
          <p:cNvPr id="3" name="Picture 9">
            <a:extLst>
              <a:ext uri="{FF2B5EF4-FFF2-40B4-BE49-F238E27FC236}">
                <a16:creationId xmlns:a16="http://schemas.microsoft.com/office/drawing/2014/main" id="{67040646-7360-4046-A955-412E3B442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22740E0D-AB85-448C-8FB5-50015D8E10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E5E4EAB8-FAE3-4590-ACA9-17330B674B50}"/>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6" name="Bild 9" descr="Screen Shot 2017-11-02 at 12.44.16.png">
            <a:extLst>
              <a:ext uri="{FF2B5EF4-FFF2-40B4-BE49-F238E27FC236}">
                <a16:creationId xmlns:a16="http://schemas.microsoft.com/office/drawing/2014/main" id="{C28FBAB6-5915-480F-8083-A4E25AC2BB1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093222" cy="975491"/>
          </a:xfrm>
          <a:prstGeom prst="rect">
            <a:avLst/>
          </a:prstGeom>
        </p:spPr>
      </p:pic>
    </p:spTree>
    <p:extLst>
      <p:ext uri="{BB962C8B-B14F-4D97-AF65-F5344CB8AC3E}">
        <p14:creationId xmlns:p14="http://schemas.microsoft.com/office/powerpoint/2010/main" val="368367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73" y="504644"/>
            <a:ext cx="11199603" cy="6299777"/>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4206" y="2596711"/>
            <a:ext cx="1610603" cy="1610603"/>
          </a:xfrm>
          <a:prstGeom prst="rect">
            <a:avLst/>
          </a:prstGeom>
        </p:spPr>
      </p:pic>
      <p:pic>
        <p:nvPicPr>
          <p:cNvPr id="5" name="Picture 9">
            <a:extLst>
              <a:ext uri="{FF2B5EF4-FFF2-40B4-BE49-F238E27FC236}">
                <a16:creationId xmlns:a16="http://schemas.microsoft.com/office/drawing/2014/main" id="{9F9AD746-A012-4A01-ACE0-EAAA399B0F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72F28F7E-2B16-44C5-B0FB-EAAFDB902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9DCC1001-15FE-4D08-A172-0CD5A96F43ED}"/>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9" name="Bild 9" descr="Screen Shot 2017-11-02 at 12.44.16.png">
            <a:extLst>
              <a:ext uri="{FF2B5EF4-FFF2-40B4-BE49-F238E27FC236}">
                <a16:creationId xmlns:a16="http://schemas.microsoft.com/office/drawing/2014/main" id="{86593AB9-3E47-4AD7-BFC3-C72CF339279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164452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093223" cy="6802438"/>
          </a:xfrm>
          <a:prstGeom prst="rect">
            <a:avLst/>
          </a:prstGeom>
        </p:spPr>
      </p:pic>
      <p:pic>
        <p:nvPicPr>
          <p:cNvPr id="7" name="Bild 9" descr="Screen Shot 2017-11-02 at 12.44.16.png">
            <a:extLst>
              <a:ext uri="{FF2B5EF4-FFF2-40B4-BE49-F238E27FC236}">
                <a16:creationId xmlns:a16="http://schemas.microsoft.com/office/drawing/2014/main" id="{B73E53E4-889A-499E-87B5-6B9634A846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4" name="Picture 9">
            <a:extLst>
              <a:ext uri="{FF2B5EF4-FFF2-40B4-BE49-F238E27FC236}">
                <a16:creationId xmlns:a16="http://schemas.microsoft.com/office/drawing/2014/main" id="{97D34CFF-6C3D-49C9-BE2F-CB1EDB258B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BD224881-E33C-4B57-8842-9FD72F15F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DECC214E-4F4E-496D-8843-D017C5392588}"/>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8" name="Titel 9">
            <a:extLst>
              <a:ext uri="{FF2B5EF4-FFF2-40B4-BE49-F238E27FC236}">
                <a16:creationId xmlns:a16="http://schemas.microsoft.com/office/drawing/2014/main" id="{FE813E6C-6282-4BB5-B487-EBE2CB4668DF}"/>
              </a:ext>
            </a:extLst>
          </p:cNvPr>
          <p:cNvSpPr>
            <a:spLocks noGrp="1"/>
          </p:cNvSpPr>
          <p:nvPr>
            <p:ph type="title"/>
          </p:nvPr>
        </p:nvSpPr>
        <p:spPr>
          <a:xfrm>
            <a:off x="1764" y="179660"/>
            <a:ext cx="10887075" cy="623781"/>
          </a:xfrm>
        </p:spPr>
        <p:txBody>
          <a:bodyPr>
            <a:noAutofit/>
          </a:bodyPr>
          <a:lstStyle/>
          <a:p>
            <a:r>
              <a:rPr lang="en-US" sz="4400" dirty="0">
                <a:latin typeface="Calibri Light" panose="020F0302020204030204" pitchFamily="34" charset="0"/>
                <a:cs typeface="Calibri Light" panose="020F0302020204030204" pitchFamily="34" charset="0"/>
              </a:rPr>
              <a:t>The Basics</a:t>
            </a:r>
            <a:endParaRPr lang="de-CH" sz="4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33850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8905" y="975491"/>
            <a:ext cx="10198939" cy="5736903"/>
          </a:xfrm>
          <a:prstGeom prst="rect">
            <a:avLst/>
          </a:prstGeom>
        </p:spPr>
      </p:pic>
      <p:pic>
        <p:nvPicPr>
          <p:cNvPr id="6" name="Bild 9" descr="Screen Shot 2017-11-02 at 12.44.16.png">
            <a:extLst>
              <a:ext uri="{FF2B5EF4-FFF2-40B4-BE49-F238E27FC236}">
                <a16:creationId xmlns:a16="http://schemas.microsoft.com/office/drawing/2014/main" id="{9A1ECFA3-4F10-4724-9BAA-FBEAD917632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3" name="Picture 9">
            <a:extLst>
              <a:ext uri="{FF2B5EF4-FFF2-40B4-BE49-F238E27FC236}">
                <a16:creationId xmlns:a16="http://schemas.microsoft.com/office/drawing/2014/main" id="{0D88B6C6-35E6-45B6-932F-B17265593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6A3DC44F-7313-4A49-A464-200C2F04D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2C7C8D4B-FA4D-4CD7-A481-6B930884B2B2}"/>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106950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6709" y="889586"/>
            <a:ext cx="9543331" cy="5368124"/>
          </a:xfrm>
          <a:prstGeom prst="rect">
            <a:avLst/>
          </a:prstGeom>
        </p:spPr>
      </p:pic>
      <p:pic>
        <p:nvPicPr>
          <p:cNvPr id="7" name="Bild 9" descr="Screen Shot 2017-11-02 at 12.44.16.png">
            <a:extLst>
              <a:ext uri="{FF2B5EF4-FFF2-40B4-BE49-F238E27FC236}">
                <a16:creationId xmlns:a16="http://schemas.microsoft.com/office/drawing/2014/main" id="{0865FF89-E47F-440C-A662-8E4E94B00B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4" name="Picture 9">
            <a:extLst>
              <a:ext uri="{FF2B5EF4-FFF2-40B4-BE49-F238E27FC236}">
                <a16:creationId xmlns:a16="http://schemas.microsoft.com/office/drawing/2014/main" id="{FC31F01F-6139-42E7-BCAF-B8AB89C75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A05A35A9-C0D2-4525-9331-3DF2AAD0BF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65D4BB60-8085-49BC-B91C-81DE518F1730}"/>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180637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0085" y="975491"/>
            <a:ext cx="9218344" cy="5185319"/>
          </a:xfrm>
          <a:prstGeom prst="rect">
            <a:avLst/>
          </a:prstGeom>
        </p:spPr>
      </p:pic>
      <p:pic>
        <p:nvPicPr>
          <p:cNvPr id="4" name="Picture 9">
            <a:extLst>
              <a:ext uri="{FF2B5EF4-FFF2-40B4-BE49-F238E27FC236}">
                <a16:creationId xmlns:a16="http://schemas.microsoft.com/office/drawing/2014/main" id="{BFE519EE-6C3E-4C8E-9668-012FF4EFF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9FCC4C41-06B7-4769-B450-5D6DFAD87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8878F765-0CF0-45B8-A796-E6596DB5E31A}"/>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00110249-C4C4-40EA-85F1-04423045B1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46208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7" y="0"/>
            <a:ext cx="12093223" cy="6802438"/>
          </a:xfrm>
          <a:prstGeom prst="rect">
            <a:avLst/>
          </a:prstGeom>
        </p:spPr>
      </p:pic>
      <p:sp>
        <p:nvSpPr>
          <p:cNvPr id="6" name="Textfeld 10">
            <a:extLst>
              <a:ext uri="{FF2B5EF4-FFF2-40B4-BE49-F238E27FC236}">
                <a16:creationId xmlns:a16="http://schemas.microsoft.com/office/drawing/2014/main" id="{FC88B3F1-44D5-4DB6-970C-6C814CE245C1}"/>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369633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Screen Shot 2017-11-02 at 12.44.16.png">
            <a:extLst>
              <a:ext uri="{FF2B5EF4-FFF2-40B4-BE49-F238E27FC236}">
                <a16:creationId xmlns:a16="http://schemas.microsoft.com/office/drawing/2014/main" id="{2EC2968F-5952-45B9-ABAE-5BFA879898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2" name="Picture 1"/>
          <p:cNvPicPr>
            <a:picLocks noChangeAspect="1"/>
          </p:cNvPicPr>
          <p:nvPr/>
        </p:nvPicPr>
        <p:blipFill>
          <a:blip r:embed="rId4"/>
          <a:stretch>
            <a:fillRect/>
          </a:stretch>
        </p:blipFill>
        <p:spPr>
          <a:xfrm>
            <a:off x="6437988" y="1025861"/>
            <a:ext cx="3248262" cy="5392114"/>
          </a:xfrm>
          <a:prstGeom prst="rect">
            <a:avLst/>
          </a:prstGeom>
        </p:spPr>
      </p:pic>
      <p:sp>
        <p:nvSpPr>
          <p:cNvPr id="3" name="Title 1"/>
          <p:cNvSpPr txBox="1">
            <a:spLocks/>
          </p:cNvSpPr>
          <p:nvPr/>
        </p:nvSpPr>
        <p:spPr>
          <a:xfrm>
            <a:off x="16086" y="150485"/>
            <a:ext cx="8229600" cy="674520"/>
          </a:xfrm>
          <a:prstGeom prst="rect">
            <a:avLst/>
          </a:prstGeom>
        </p:spPr>
        <p:txBody>
          <a:bodyP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pPr marL="0" marR="0" lvl="0" indent="0" defTabSz="1209271"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Sustainable?</a:t>
            </a:r>
          </a:p>
        </p:txBody>
      </p:sp>
      <p:sp>
        <p:nvSpPr>
          <p:cNvPr id="4" name="Rectangle 3"/>
          <p:cNvSpPr txBox="1">
            <a:spLocks noChangeArrowheads="1"/>
          </p:cNvSpPr>
          <p:nvPr/>
        </p:nvSpPr>
        <p:spPr>
          <a:xfrm>
            <a:off x="6297282" y="975490"/>
            <a:ext cx="3887745" cy="5480733"/>
          </a:xfrm>
          <a:prstGeom prst="rect">
            <a:avLst/>
          </a:prstGeom>
          <a:solidFill>
            <a:schemeClr val="accent3">
              <a:lumMod val="40000"/>
              <a:lumOff val="6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x-none" sz="3200" b="0" i="0" u="none" strike="noStrike" kern="1200" cap="none" spc="0" normalizeH="0" baseline="0" noProof="0" dirty="0">
                <a:ln>
                  <a:noFill/>
                </a:ln>
                <a:solidFill>
                  <a:prstClr val="black"/>
                </a:solidFill>
                <a:effectLst/>
                <a:uLnTx/>
                <a:uFillTx/>
                <a:latin typeface="Calibri"/>
                <a:ea typeface="+mn-ea"/>
                <a:cs typeface="+mn-cs"/>
              </a:rPr>
              <a:t>Energy:</a:t>
            </a:r>
            <a:br>
              <a:rPr kumimoji="0" lang="x-none" sz="3200" b="0" i="0" u="none" strike="noStrike" kern="1200" cap="none" spc="0" normalizeH="0" baseline="0" noProof="0" dirty="0">
                <a:ln>
                  <a:noFill/>
                </a:ln>
                <a:solidFill>
                  <a:prstClr val="black"/>
                </a:solidFill>
                <a:effectLst/>
                <a:uLnTx/>
                <a:uFillTx/>
                <a:latin typeface="Calibri"/>
                <a:ea typeface="+mn-ea"/>
                <a:cs typeface="+mn-cs"/>
              </a:rPr>
            </a:br>
            <a:r>
              <a:rPr kumimoji="0" lang="x-none" sz="3200" b="0" i="0" u="none" strike="noStrike" kern="1200" cap="none" spc="0" normalizeH="0" baseline="0" noProof="0" dirty="0">
                <a:ln>
                  <a:noFill/>
                </a:ln>
                <a:solidFill>
                  <a:prstClr val="black"/>
                </a:solidFill>
                <a:effectLst/>
                <a:uLnTx/>
                <a:uFillTx/>
                <a:latin typeface="Calibri"/>
                <a:ea typeface="+mn-ea"/>
                <a:cs typeface="+mn-cs"/>
              </a:rPr>
              <a:t>10-15 times more efficient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x-none" sz="3200" b="0" i="0" u="none" strike="noStrike" kern="1200" cap="none" spc="0" normalizeH="0" baseline="0" noProof="0" dirty="0">
                <a:ln>
                  <a:noFill/>
                </a:ln>
                <a:solidFill>
                  <a:prstClr val="black"/>
                </a:solidFill>
                <a:effectLst/>
                <a:uLnTx/>
                <a:uFillTx/>
                <a:latin typeface="Calibri"/>
                <a:ea typeface="+mn-ea"/>
                <a:cs typeface="+mn-cs"/>
              </a:rPr>
              <a:t>Lifetime:</a:t>
            </a:r>
            <a:br>
              <a:rPr kumimoji="0" lang="en-US" sz="3200" b="0" i="0" u="none" strike="noStrike" kern="1200" cap="none" spc="0" normalizeH="0" baseline="0" noProof="0" dirty="0">
                <a:ln>
                  <a:noFill/>
                </a:ln>
                <a:solidFill>
                  <a:prstClr val="black"/>
                </a:solidFill>
                <a:effectLst/>
                <a:uLnTx/>
                <a:uFillTx/>
                <a:latin typeface="Calibri"/>
                <a:ea typeface="+mn-ea"/>
                <a:cs typeface="+mn-cs"/>
              </a:rPr>
            </a:br>
            <a:r>
              <a:rPr kumimoji="0" lang="en-US" sz="3200" b="0" i="0" u="none" strike="noStrike" kern="1200" cap="none" spc="0" normalizeH="0" baseline="0" noProof="0" dirty="0">
                <a:ln>
                  <a:noFill/>
                </a:ln>
                <a:solidFill>
                  <a:prstClr val="black"/>
                </a:solidFill>
                <a:effectLst/>
                <a:uLnTx/>
                <a:uFillTx/>
                <a:latin typeface="Calibri"/>
                <a:ea typeface="+mn-ea"/>
                <a:cs typeface="+mn-cs"/>
              </a:rPr>
              <a:t>30000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iso</a:t>
            </a:r>
            <a:r>
              <a:rPr kumimoji="0" lang="en-US" sz="3200" b="0" i="0" u="none" strike="noStrike" kern="1200" cap="none" spc="0" normalizeH="0" baseline="0" noProof="0" dirty="0">
                <a:ln>
                  <a:noFill/>
                </a:ln>
                <a:solidFill>
                  <a:prstClr val="black"/>
                </a:solidFill>
                <a:effectLst/>
                <a:uLnTx/>
                <a:uFillTx/>
                <a:latin typeface="Calibri"/>
                <a:ea typeface="+mn-ea"/>
                <a:cs typeface="+mn-cs"/>
              </a:rPr>
              <a:t> 1500 h</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Optimal recyclability</a:t>
            </a: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New technology</a:t>
            </a:r>
            <a:endParaRPr kumimoji="0" lang="x-none" sz="32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4D9B8CE-4CAA-D645-AA50-5DD7F58311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9514" y="1023255"/>
            <a:ext cx="2850340" cy="5432969"/>
          </a:xfrm>
          <a:prstGeom prst="rect">
            <a:avLst/>
          </a:prstGeom>
        </p:spPr>
      </p:pic>
      <p:pic>
        <p:nvPicPr>
          <p:cNvPr id="7" name="Picture 9">
            <a:extLst>
              <a:ext uri="{FF2B5EF4-FFF2-40B4-BE49-F238E27FC236}">
                <a16:creationId xmlns:a16="http://schemas.microsoft.com/office/drawing/2014/main" id="{CAADC518-1599-45C0-981E-92E79F31D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8" name="Picture 10">
            <a:extLst>
              <a:ext uri="{FF2B5EF4-FFF2-40B4-BE49-F238E27FC236}">
                <a16:creationId xmlns:a16="http://schemas.microsoft.com/office/drawing/2014/main" id="{87B5C25D-0AB3-46BA-90A6-5F41587D0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9" name="Textfeld 10">
            <a:extLst>
              <a:ext uri="{FF2B5EF4-FFF2-40B4-BE49-F238E27FC236}">
                <a16:creationId xmlns:a16="http://schemas.microsoft.com/office/drawing/2014/main" id="{344DCB30-8F88-4DEF-BD72-9C164C96D83A}"/>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153890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56604" y="975491"/>
            <a:ext cx="3584922" cy="5482664"/>
          </a:xfrm>
          <a:prstGeom prst="rect">
            <a:avLst/>
          </a:prstGeom>
        </p:spPr>
      </p:pic>
      <p:sp>
        <p:nvSpPr>
          <p:cNvPr id="4" name="Rectangle 3"/>
          <p:cNvSpPr txBox="1">
            <a:spLocks noChangeArrowheads="1"/>
          </p:cNvSpPr>
          <p:nvPr/>
        </p:nvSpPr>
        <p:spPr>
          <a:xfrm>
            <a:off x="2156604" y="975491"/>
            <a:ext cx="3584921" cy="5709415"/>
          </a:xfrm>
          <a:prstGeom prst="rect">
            <a:avLst/>
          </a:prstGeom>
          <a:solidFill>
            <a:schemeClr val="accent3">
              <a:lumMod val="40000"/>
              <a:lumOff val="60000"/>
              <a:alpha val="5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x-none" sz="3200" b="0" i="0" u="none" strike="noStrike" kern="1200" cap="none" spc="0" normalizeH="0" baseline="0" noProof="0" dirty="0">
                <a:ln>
                  <a:noFill/>
                </a:ln>
                <a:solidFill>
                  <a:prstClr val="black"/>
                </a:solidFill>
                <a:effectLst/>
                <a:uLnTx/>
                <a:uFillTx/>
                <a:latin typeface="Calibri"/>
                <a:ea typeface="+mn-ea"/>
                <a:cs typeface="+mn-cs"/>
              </a:rPr>
              <a:t>Materials:</a:t>
            </a:r>
            <a:br>
              <a:rPr kumimoji="0" lang="en-US" sz="3200" b="0" i="0" u="none" strike="noStrike" kern="1200" cap="none" spc="0" normalizeH="0" baseline="0" noProof="0" dirty="0">
                <a:ln>
                  <a:noFill/>
                </a:ln>
                <a:solidFill>
                  <a:prstClr val="black"/>
                </a:solidFill>
                <a:effectLst/>
                <a:uLnTx/>
                <a:uFillTx/>
                <a:latin typeface="Calibri"/>
                <a:ea typeface="+mn-ea"/>
                <a:cs typeface="+mn-cs"/>
              </a:rPr>
            </a:br>
            <a:r>
              <a:rPr kumimoji="0" lang="en-US" sz="3200" b="0" i="0" u="none" strike="noStrike" kern="1200" cap="none" spc="0" normalizeH="0" baseline="0" noProof="0" dirty="0">
                <a:ln>
                  <a:noFill/>
                </a:ln>
                <a:solidFill>
                  <a:prstClr val="black"/>
                </a:solidFill>
                <a:effectLst/>
                <a:uLnTx/>
                <a:uFillTx/>
                <a:latin typeface="Calibri"/>
                <a:ea typeface="+mn-ea"/>
                <a:cs typeface="+mn-cs"/>
              </a:rPr>
              <a:t>recycled and recyclable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Rapid disassembly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solidFill>
                  <a:prstClr val="black"/>
                </a:solidFill>
                <a:latin typeface="Calibri"/>
              </a:rPr>
              <a:t>Parts of pure materials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Design choices</a:t>
            </a:r>
            <a:endParaRPr kumimoji="0" lang="x-none" sz="32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0" name="Bild 9" descr="Screen Shot 2017-11-02 at 12.44.16.png">
            <a:extLst>
              <a:ext uri="{FF2B5EF4-FFF2-40B4-BE49-F238E27FC236}">
                <a16:creationId xmlns:a16="http://schemas.microsoft.com/office/drawing/2014/main" id="{C2FEF734-E081-4F25-9358-E350109DB2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2" name="Picture 7" descr="herman-miller-celle-chai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24133" y="975491"/>
            <a:ext cx="3826934" cy="548266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9">
            <a:extLst>
              <a:ext uri="{FF2B5EF4-FFF2-40B4-BE49-F238E27FC236}">
                <a16:creationId xmlns:a16="http://schemas.microsoft.com/office/drawing/2014/main" id="{3D34B832-9178-4609-A77E-80440C7705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8" name="Picture 10">
            <a:extLst>
              <a:ext uri="{FF2B5EF4-FFF2-40B4-BE49-F238E27FC236}">
                <a16:creationId xmlns:a16="http://schemas.microsoft.com/office/drawing/2014/main" id="{C45A2E79-3B15-440E-821B-F2957B0218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9" name="Textfeld 10">
            <a:extLst>
              <a:ext uri="{FF2B5EF4-FFF2-40B4-BE49-F238E27FC236}">
                <a16:creationId xmlns:a16="http://schemas.microsoft.com/office/drawing/2014/main" id="{13F918BE-367F-4F5A-93B8-DB1639A6C9AF}"/>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11" name="Title 1">
            <a:extLst>
              <a:ext uri="{FF2B5EF4-FFF2-40B4-BE49-F238E27FC236}">
                <a16:creationId xmlns:a16="http://schemas.microsoft.com/office/drawing/2014/main" id="{DAEB9AB6-6473-4DAD-80D7-344F08A3868C}"/>
              </a:ext>
            </a:extLst>
          </p:cNvPr>
          <p:cNvSpPr txBox="1">
            <a:spLocks/>
          </p:cNvSpPr>
          <p:nvPr/>
        </p:nvSpPr>
        <p:spPr>
          <a:xfrm>
            <a:off x="16086" y="150485"/>
            <a:ext cx="8229600" cy="674520"/>
          </a:xfrm>
          <a:prstGeom prst="rect">
            <a:avLst/>
          </a:prstGeom>
        </p:spPr>
        <p:txBody>
          <a:bodyP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pPr marL="0" marR="0" lvl="0" indent="0" defTabSz="1209271"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Sustainable?</a:t>
            </a:r>
          </a:p>
        </p:txBody>
      </p:sp>
    </p:spTree>
    <p:extLst>
      <p:ext uri="{BB962C8B-B14F-4D97-AF65-F5344CB8AC3E}">
        <p14:creationId xmlns:p14="http://schemas.microsoft.com/office/powerpoint/2010/main" val="150969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Screen Shot 2017-11-02 at 12.44.16.png">
            <a:extLst>
              <a:ext uri="{FF2B5EF4-FFF2-40B4-BE49-F238E27FC236}">
                <a16:creationId xmlns:a16="http://schemas.microsoft.com/office/drawing/2014/main" id="{BCDC01D6-7226-4E27-8CD7-F0B8652F04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61" y="0"/>
            <a:ext cx="12093222" cy="975491"/>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3223" y="975491"/>
            <a:ext cx="3096836" cy="5616186"/>
          </a:xfrm>
          <a:prstGeom prst="rect">
            <a:avLst/>
          </a:prstGeom>
        </p:spPr>
      </p:pic>
      <p:pic>
        <p:nvPicPr>
          <p:cNvPr id="6" name="Picture 5"/>
          <p:cNvPicPr>
            <a:picLocks noChangeAspect="1"/>
          </p:cNvPicPr>
          <p:nvPr/>
        </p:nvPicPr>
        <p:blipFill>
          <a:blip r:embed="rId5"/>
          <a:stretch>
            <a:fillRect/>
          </a:stretch>
        </p:blipFill>
        <p:spPr>
          <a:xfrm>
            <a:off x="2777706" y="975491"/>
            <a:ext cx="3261143" cy="5611586"/>
          </a:xfrm>
          <a:prstGeom prst="rect">
            <a:avLst/>
          </a:prstGeom>
        </p:spPr>
      </p:pic>
      <p:sp>
        <p:nvSpPr>
          <p:cNvPr id="5" name="Rectangle 3"/>
          <p:cNvSpPr txBox="1">
            <a:spLocks noChangeArrowheads="1"/>
          </p:cNvSpPr>
          <p:nvPr/>
        </p:nvSpPr>
        <p:spPr>
          <a:xfrm>
            <a:off x="2777705" y="980092"/>
            <a:ext cx="3261143" cy="5310308"/>
          </a:xfrm>
          <a:prstGeom prst="rect">
            <a:avLst/>
          </a:prstGeom>
          <a:solidFill>
            <a:schemeClr val="accent3">
              <a:lumMod val="40000"/>
              <a:lumOff val="60000"/>
              <a:alpha val="50000"/>
            </a:scheme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x-none" sz="3200" b="0" i="0" u="none" strike="noStrike" kern="1200" cap="none" spc="0" normalizeH="0" baseline="0" noProof="0" dirty="0">
                <a:ln>
                  <a:noFill/>
                </a:ln>
                <a:solidFill>
                  <a:prstClr val="black"/>
                </a:solidFill>
                <a:effectLst/>
                <a:uLnTx/>
                <a:uFillTx/>
                <a:latin typeface="Calibri"/>
                <a:ea typeface="+mn-ea"/>
                <a:cs typeface="+mn-cs"/>
              </a:rPr>
              <a:t>Fair trade materials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x-none"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x-none" sz="3200" b="0" i="0" u="none" strike="noStrike" kern="1200" cap="none" spc="0" normalizeH="0" baseline="0" noProof="0" dirty="0">
                <a:ln>
                  <a:noFill/>
                </a:ln>
                <a:solidFill>
                  <a:prstClr val="black"/>
                </a:solidFill>
                <a:effectLst/>
                <a:uLnTx/>
                <a:uFillTx/>
                <a:latin typeface="Calibri"/>
                <a:ea typeface="+mn-ea"/>
                <a:cs typeface="+mn-cs"/>
              </a:rPr>
              <a:t>Business model: </a:t>
            </a:r>
            <a:br>
              <a:rPr kumimoji="0" lang="en-US" sz="3200" b="0" i="0" u="none" strike="noStrike" kern="1200" cap="none" spc="0" normalizeH="0" baseline="0" noProof="0" dirty="0">
                <a:ln>
                  <a:noFill/>
                </a:ln>
                <a:solidFill>
                  <a:prstClr val="black"/>
                </a:solidFill>
                <a:effectLst/>
                <a:uLnTx/>
                <a:uFillTx/>
                <a:latin typeface="Calibri"/>
                <a:ea typeface="+mn-ea"/>
                <a:cs typeface="+mn-cs"/>
              </a:rPr>
            </a:br>
            <a:r>
              <a:rPr kumimoji="0" lang="en-US" sz="3200" b="0" i="0" u="none" strike="noStrike" kern="1200" cap="none" spc="0" normalizeH="0" baseline="0" noProof="0" dirty="0">
                <a:ln>
                  <a:noFill/>
                </a:ln>
                <a:solidFill>
                  <a:prstClr val="black"/>
                </a:solidFill>
                <a:effectLst/>
                <a:uLnTx/>
                <a:uFillTx/>
                <a:latin typeface="Calibri"/>
                <a:ea typeface="+mn-ea"/>
                <a:cs typeface="+mn-cs"/>
              </a:rPr>
              <a:t>leasing</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New business model</a:t>
            </a:r>
            <a:endParaRPr kumimoji="0" lang="x-none" sz="32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7" name="Picture 9">
            <a:extLst>
              <a:ext uri="{FF2B5EF4-FFF2-40B4-BE49-F238E27FC236}">
                <a16:creationId xmlns:a16="http://schemas.microsoft.com/office/drawing/2014/main" id="{E2EAB143-8A2A-4A3C-BC89-32A8238079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8" name="Picture 10">
            <a:extLst>
              <a:ext uri="{FF2B5EF4-FFF2-40B4-BE49-F238E27FC236}">
                <a16:creationId xmlns:a16="http://schemas.microsoft.com/office/drawing/2014/main" id="{C37C54B8-BFCD-4F6D-8600-0F9C1C382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9" name="Textfeld 10">
            <a:extLst>
              <a:ext uri="{FF2B5EF4-FFF2-40B4-BE49-F238E27FC236}">
                <a16:creationId xmlns:a16="http://schemas.microsoft.com/office/drawing/2014/main" id="{7CAD8132-4B6F-4392-B662-66EA22D23949}"/>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11" name="Title 1">
            <a:extLst>
              <a:ext uri="{FF2B5EF4-FFF2-40B4-BE49-F238E27FC236}">
                <a16:creationId xmlns:a16="http://schemas.microsoft.com/office/drawing/2014/main" id="{E1A5ED7B-8BD3-49A3-AE9D-FED1255251C5}"/>
              </a:ext>
            </a:extLst>
          </p:cNvPr>
          <p:cNvSpPr txBox="1">
            <a:spLocks/>
          </p:cNvSpPr>
          <p:nvPr/>
        </p:nvSpPr>
        <p:spPr>
          <a:xfrm>
            <a:off x="16086" y="150485"/>
            <a:ext cx="8229600" cy="674520"/>
          </a:xfrm>
          <a:prstGeom prst="rect">
            <a:avLst/>
          </a:prstGeom>
        </p:spPr>
        <p:txBody>
          <a:bodyP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pPr marL="0" marR="0" lvl="0" indent="0" defTabSz="1209271"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Sustainable?</a:t>
            </a:r>
          </a:p>
        </p:txBody>
      </p:sp>
    </p:spTree>
    <p:extLst>
      <p:ext uri="{BB962C8B-B14F-4D97-AF65-F5344CB8AC3E}">
        <p14:creationId xmlns:p14="http://schemas.microsoft.com/office/powerpoint/2010/main" val="180099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5">
            <a:extLst>
              <a:ext uri="{FF2B5EF4-FFF2-40B4-BE49-F238E27FC236}">
                <a16:creationId xmlns:a16="http://schemas.microsoft.com/office/drawing/2014/main" id="{795974FE-7C7A-E044-878B-EB6FD2ACFA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93223" cy="6802438"/>
          </a:xfrm>
          <a:prstGeom prst="rect">
            <a:avLst/>
          </a:prstGeom>
        </p:spPr>
      </p:pic>
      <p:pic>
        <p:nvPicPr>
          <p:cNvPr id="6" name="Bild 9" descr="Screen Shot 2017-11-02 at 12.44.16.png">
            <a:extLst>
              <a:ext uri="{FF2B5EF4-FFF2-40B4-BE49-F238E27FC236}">
                <a16:creationId xmlns:a16="http://schemas.microsoft.com/office/drawing/2014/main" id="{67D891B8-26EF-4E1F-9A40-BD8537134E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3" name="Picture 9">
            <a:extLst>
              <a:ext uri="{FF2B5EF4-FFF2-40B4-BE49-F238E27FC236}">
                <a16:creationId xmlns:a16="http://schemas.microsoft.com/office/drawing/2014/main" id="{A40D8898-D601-4BD8-BDF3-7F122EA12D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34896984-1EB5-4682-90E8-BC0C79BAA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7DD55AF0-1E0F-4A74-852B-C24D7BD7CFC2}"/>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7" name="Titel 9">
            <a:extLst>
              <a:ext uri="{FF2B5EF4-FFF2-40B4-BE49-F238E27FC236}">
                <a16:creationId xmlns:a16="http://schemas.microsoft.com/office/drawing/2014/main" id="{3EF0AA3F-2A56-46D3-8AC5-7FFFA37D1CC7}"/>
              </a:ext>
            </a:extLst>
          </p:cNvPr>
          <p:cNvSpPr>
            <a:spLocks noGrp="1"/>
          </p:cNvSpPr>
          <p:nvPr>
            <p:ph type="title"/>
          </p:nvPr>
        </p:nvSpPr>
        <p:spPr>
          <a:xfrm>
            <a:off x="1764" y="208161"/>
            <a:ext cx="10887075" cy="623781"/>
          </a:xfrm>
        </p:spPr>
        <p:txBody>
          <a:bodyPr>
            <a:noAutofit/>
          </a:bodyPr>
          <a:lstStyle/>
          <a:p>
            <a:r>
              <a:rPr lang="en-US" sz="4400" dirty="0">
                <a:latin typeface="Calibri Light" panose="020F0302020204030204" pitchFamily="34" charset="0"/>
                <a:cs typeface="Calibri Light" panose="020F0302020204030204" pitchFamily="34" charset="0"/>
              </a:rPr>
              <a:t>Circular Economy: RECYCLING</a:t>
            </a:r>
            <a:endParaRPr lang="de-CH" sz="4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327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9" y="990731"/>
            <a:ext cx="12105455" cy="6499858"/>
          </a:xfrm>
          <a:prstGeom prst="rect">
            <a:avLst/>
          </a:prstGeom>
        </p:spPr>
      </p:pic>
      <p:pic>
        <p:nvPicPr>
          <p:cNvPr id="6" name="Bild 9" descr="Screen Shot 2017-11-02 at 12.44.16.png">
            <a:extLst>
              <a:ext uri="{FF2B5EF4-FFF2-40B4-BE49-F238E27FC236}">
                <a16:creationId xmlns:a16="http://schemas.microsoft.com/office/drawing/2014/main" id="{383EF86D-1AC5-4025-88BD-86F63FE1BC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3" name="Picture 9">
            <a:extLst>
              <a:ext uri="{FF2B5EF4-FFF2-40B4-BE49-F238E27FC236}">
                <a16:creationId xmlns:a16="http://schemas.microsoft.com/office/drawing/2014/main" id="{3CA6FDCA-EAF6-4FDA-9A3D-A2AC0BFDEA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1FA83930-C86B-4370-BCA8-B069CA480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5A2DCDF5-21A7-425B-B24B-CF3725C814DD}"/>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3921362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9" descr="Screen Shot 2017-11-02 at 12.44.16.png">
            <a:extLst>
              <a:ext uri="{FF2B5EF4-FFF2-40B4-BE49-F238E27FC236}">
                <a16:creationId xmlns:a16="http://schemas.microsoft.com/office/drawing/2014/main" id="{1200B7C8-616A-49CF-91A8-AD9AF637B9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
        <p:nvSpPr>
          <p:cNvPr id="4" name="Title 3"/>
          <p:cNvSpPr>
            <a:spLocks noGrp="1"/>
          </p:cNvSpPr>
          <p:nvPr>
            <p:ph type="title"/>
          </p:nvPr>
        </p:nvSpPr>
        <p:spPr>
          <a:xfrm>
            <a:off x="1764" y="172706"/>
            <a:ext cx="10887075" cy="623781"/>
          </a:xfrm>
        </p:spPr>
        <p:txBody>
          <a:bodyPr>
            <a:noAutofit/>
          </a:bodyPr>
          <a:lstStyle/>
          <a:p>
            <a:r>
              <a:rPr lang="en-US" sz="4400" dirty="0">
                <a:latin typeface="Calibri Light" panose="020F0302020204030204" pitchFamily="34" charset="0"/>
                <a:cs typeface="Calibri Light" panose="020F0302020204030204" pitchFamily="34" charset="0"/>
              </a:rPr>
              <a:t>Recycling process</a:t>
            </a:r>
          </a:p>
        </p:txBody>
      </p:sp>
      <p:pic>
        <p:nvPicPr>
          <p:cNvPr id="5" name="Picture 9">
            <a:extLst>
              <a:ext uri="{FF2B5EF4-FFF2-40B4-BE49-F238E27FC236}">
                <a16:creationId xmlns:a16="http://schemas.microsoft.com/office/drawing/2014/main" id="{9A208B94-5EAB-466E-86C0-5D76FE773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B2E2F86E-ADF4-4E2E-BB1F-4C4A2D5AD2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E4753856-C316-44B6-887D-FB7D8226EB34}"/>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3" name="Picture 2">
            <a:extLst>
              <a:ext uri="{FF2B5EF4-FFF2-40B4-BE49-F238E27FC236}">
                <a16:creationId xmlns:a16="http://schemas.microsoft.com/office/drawing/2014/main" id="{BC4E08C8-B0EC-484A-AA99-E36EC353DFA3}"/>
              </a:ext>
            </a:extLst>
          </p:cNvPr>
          <p:cNvPicPr>
            <a:picLocks noChangeAspect="1"/>
          </p:cNvPicPr>
          <p:nvPr/>
        </p:nvPicPr>
        <p:blipFill>
          <a:blip r:embed="rId6"/>
          <a:stretch>
            <a:fillRect/>
          </a:stretch>
        </p:blipFill>
        <p:spPr>
          <a:xfrm flipH="1">
            <a:off x="331493" y="1285399"/>
            <a:ext cx="5381602" cy="3848564"/>
          </a:xfrm>
          <a:prstGeom prst="rect">
            <a:avLst/>
          </a:prstGeom>
        </p:spPr>
      </p:pic>
      <p:pic>
        <p:nvPicPr>
          <p:cNvPr id="9" name="Picture 8">
            <a:extLst>
              <a:ext uri="{FF2B5EF4-FFF2-40B4-BE49-F238E27FC236}">
                <a16:creationId xmlns:a16="http://schemas.microsoft.com/office/drawing/2014/main" id="{2CC2C6AB-D03A-D740-9758-8820667BE589}"/>
              </a:ext>
            </a:extLst>
          </p:cNvPr>
          <p:cNvPicPr>
            <a:picLocks noChangeAspect="1"/>
          </p:cNvPicPr>
          <p:nvPr/>
        </p:nvPicPr>
        <p:blipFill rotWithShape="1">
          <a:blip r:embed="rId7"/>
          <a:srcRect b="16879"/>
          <a:stretch/>
        </p:blipFill>
        <p:spPr>
          <a:xfrm flipH="1">
            <a:off x="6555082" y="1285399"/>
            <a:ext cx="5210175" cy="3848564"/>
          </a:xfrm>
          <a:prstGeom prst="rect">
            <a:avLst/>
          </a:prstGeom>
        </p:spPr>
      </p:pic>
      <p:sp>
        <p:nvSpPr>
          <p:cNvPr id="10" name="TextBox 9">
            <a:extLst>
              <a:ext uri="{FF2B5EF4-FFF2-40B4-BE49-F238E27FC236}">
                <a16:creationId xmlns:a16="http://schemas.microsoft.com/office/drawing/2014/main" id="{455C8442-B0D6-334C-BCB1-853AD66D2A94}"/>
              </a:ext>
            </a:extLst>
          </p:cNvPr>
          <p:cNvSpPr txBox="1"/>
          <p:nvPr/>
        </p:nvSpPr>
        <p:spPr>
          <a:xfrm>
            <a:off x="1230146" y="5349238"/>
            <a:ext cx="4061555" cy="461665"/>
          </a:xfrm>
          <a:prstGeom prst="rect">
            <a:avLst/>
          </a:prstGeom>
          <a:noFill/>
        </p:spPr>
        <p:txBody>
          <a:bodyPr wrap="square" rtlCol="0">
            <a:spAutoFit/>
          </a:bodyPr>
          <a:lstStyle/>
          <a:p>
            <a:pPr algn="ctr"/>
            <a:r>
              <a:rPr lang="en-NL" dirty="0">
                <a:solidFill>
                  <a:schemeClr val="bg1"/>
                </a:solidFill>
              </a:rPr>
              <a:t>Shredding of a fridge</a:t>
            </a:r>
          </a:p>
        </p:txBody>
      </p:sp>
      <p:sp>
        <p:nvSpPr>
          <p:cNvPr id="11" name="TextBox 10">
            <a:extLst>
              <a:ext uri="{FF2B5EF4-FFF2-40B4-BE49-F238E27FC236}">
                <a16:creationId xmlns:a16="http://schemas.microsoft.com/office/drawing/2014/main" id="{AA1DA3F9-8489-C743-B05D-1A33DC28BBF7}"/>
              </a:ext>
            </a:extLst>
          </p:cNvPr>
          <p:cNvSpPr txBox="1"/>
          <p:nvPr/>
        </p:nvSpPr>
        <p:spPr>
          <a:xfrm>
            <a:off x="7129391" y="5349237"/>
            <a:ext cx="4061555" cy="461665"/>
          </a:xfrm>
          <a:prstGeom prst="rect">
            <a:avLst/>
          </a:prstGeom>
          <a:noFill/>
        </p:spPr>
        <p:txBody>
          <a:bodyPr wrap="square" rtlCol="0">
            <a:spAutoFit/>
          </a:bodyPr>
          <a:lstStyle/>
          <a:p>
            <a:pPr algn="ctr"/>
            <a:r>
              <a:rPr lang="en-GB" dirty="0">
                <a:solidFill>
                  <a:schemeClr val="bg1"/>
                </a:solidFill>
              </a:rPr>
              <a:t>R</a:t>
            </a:r>
            <a:r>
              <a:rPr lang="en-NL" dirty="0">
                <a:solidFill>
                  <a:schemeClr val="bg1"/>
                </a:solidFill>
              </a:rPr>
              <a:t>esulting fragments</a:t>
            </a:r>
          </a:p>
        </p:txBody>
      </p:sp>
    </p:spTree>
    <p:extLst>
      <p:ext uri="{BB962C8B-B14F-4D97-AF65-F5344CB8AC3E}">
        <p14:creationId xmlns:p14="http://schemas.microsoft.com/office/powerpoint/2010/main" val="16931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093223" cy="6802438"/>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9" name="Bild 9" descr="Screen Shot 2017-11-02 at 12.44.16.png">
            <a:extLst>
              <a:ext uri="{FF2B5EF4-FFF2-40B4-BE49-F238E27FC236}">
                <a16:creationId xmlns:a16="http://schemas.microsoft.com/office/drawing/2014/main" id="{12A7730D-C762-44F3-BDA6-31064D5A43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5" name="Picture 9">
            <a:extLst>
              <a:ext uri="{FF2B5EF4-FFF2-40B4-BE49-F238E27FC236}">
                <a16:creationId xmlns:a16="http://schemas.microsoft.com/office/drawing/2014/main" id="{56004321-6DAF-4210-A464-76EB6604EF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0A537243-2E1B-4634-9B07-A32212F205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39BB7D76-31B7-4C90-9EF6-EF4079A62E39}"/>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10" name="Title 3">
            <a:extLst>
              <a:ext uri="{FF2B5EF4-FFF2-40B4-BE49-F238E27FC236}">
                <a16:creationId xmlns:a16="http://schemas.microsoft.com/office/drawing/2014/main" id="{323DCB21-7398-4AB5-BC0B-E81C6495B49D}"/>
              </a:ext>
            </a:extLst>
          </p:cNvPr>
          <p:cNvSpPr>
            <a:spLocks noGrp="1"/>
          </p:cNvSpPr>
          <p:nvPr>
            <p:ph type="title"/>
          </p:nvPr>
        </p:nvSpPr>
        <p:spPr>
          <a:xfrm>
            <a:off x="3528" y="169709"/>
            <a:ext cx="10887075" cy="623781"/>
          </a:xfrm>
        </p:spPr>
        <p:txBody>
          <a:bodyPr>
            <a:noAutofit/>
          </a:bodyPr>
          <a:lstStyle/>
          <a:p>
            <a:r>
              <a:rPr lang="en-US" sz="4400" dirty="0">
                <a:latin typeface="Calibri Light" panose="020F0302020204030204" pitchFamily="34" charset="0"/>
                <a:cs typeface="Calibri Light" panose="020F0302020204030204" pitchFamily="34" charset="0"/>
              </a:rPr>
              <a:t>Recycling</a:t>
            </a:r>
          </a:p>
        </p:txBody>
      </p:sp>
    </p:spTree>
    <p:extLst>
      <p:ext uri="{BB962C8B-B14F-4D97-AF65-F5344CB8AC3E}">
        <p14:creationId xmlns:p14="http://schemas.microsoft.com/office/powerpoint/2010/main" val="7172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hoek 28"/>
          <p:cNvSpPr/>
          <p:nvPr/>
        </p:nvSpPr>
        <p:spPr>
          <a:xfrm>
            <a:off x="9060933" y="0"/>
            <a:ext cx="3230304" cy="72283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4634"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hthoek 26"/>
          <p:cNvSpPr/>
          <p:nvPr/>
        </p:nvSpPr>
        <p:spPr>
          <a:xfrm>
            <a:off x="6048375" y="361950"/>
            <a:ext cx="3012558" cy="72283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4634"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hthoek 25"/>
          <p:cNvSpPr/>
          <p:nvPr/>
        </p:nvSpPr>
        <p:spPr>
          <a:xfrm>
            <a:off x="3012558" y="512114"/>
            <a:ext cx="3035817" cy="66542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4634"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white"/>
              </a:solidFill>
              <a:effectLst/>
              <a:uLnTx/>
              <a:uFillTx/>
              <a:latin typeface="Calibri"/>
              <a:ea typeface="+mn-ea"/>
              <a:cs typeface="+mn-cs"/>
            </a:endParaRPr>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848" y="641994"/>
            <a:ext cx="10709053" cy="6023843"/>
          </a:xfrm>
          <a:prstGeom prst="rect">
            <a:avLst/>
          </a:prstGeom>
        </p:spPr>
      </p:pic>
      <p:pic>
        <p:nvPicPr>
          <p:cNvPr id="6" name="Picture 9">
            <a:extLst>
              <a:ext uri="{FF2B5EF4-FFF2-40B4-BE49-F238E27FC236}">
                <a16:creationId xmlns:a16="http://schemas.microsoft.com/office/drawing/2014/main" id="{62C18107-7D8A-41AC-AD0A-221C1B36B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8" y="6425690"/>
            <a:ext cx="1438321" cy="488130"/>
          </a:xfrm>
          <a:prstGeom prst="rect">
            <a:avLst/>
          </a:prstGeom>
        </p:spPr>
      </p:pic>
      <p:pic>
        <p:nvPicPr>
          <p:cNvPr id="8" name="Picture 10">
            <a:extLst>
              <a:ext uri="{FF2B5EF4-FFF2-40B4-BE49-F238E27FC236}">
                <a16:creationId xmlns:a16="http://schemas.microsoft.com/office/drawing/2014/main" id="{B2FCB38C-4E68-4F0B-94FF-A5122BFE2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933" y="6423617"/>
            <a:ext cx="5381602" cy="484441"/>
          </a:xfrm>
          <a:prstGeom prst="rect">
            <a:avLst/>
          </a:prstGeom>
        </p:spPr>
      </p:pic>
      <p:sp>
        <p:nvSpPr>
          <p:cNvPr id="9" name="Textfeld 10">
            <a:extLst>
              <a:ext uri="{FF2B5EF4-FFF2-40B4-BE49-F238E27FC236}">
                <a16:creationId xmlns:a16="http://schemas.microsoft.com/office/drawing/2014/main" id="{0B899671-2D48-49CB-B82E-7841CEE3FB0E}"/>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0" name="Bild 9" descr="Screen Shot 2017-11-02 at 12.44.16.png">
            <a:extLst>
              <a:ext uri="{FF2B5EF4-FFF2-40B4-BE49-F238E27FC236}">
                <a16:creationId xmlns:a16="http://schemas.microsoft.com/office/drawing/2014/main" id="{005FDF8A-4FF4-4537-B5BD-487C013CE9C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28831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1500"/>
                            </p:stCondLst>
                            <p:childTnLst>
                              <p:par>
                                <p:cTn id="9" presetID="10" presetClass="exit" presetSubtype="0" fill="hold" grpId="0" nodeType="afterEffect">
                                  <p:stCondLst>
                                    <p:cond delay="50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childTnLst>
                          </p:cTn>
                        </p:par>
                        <p:par>
                          <p:cTn id="12" fill="hold">
                            <p:stCondLst>
                              <p:cond delay="2500"/>
                            </p:stCondLst>
                            <p:childTnLst>
                              <p:par>
                                <p:cTn id="13" presetID="10" presetClass="exit" presetSubtype="0" fill="hold" grpId="0" nodeType="afterEffect">
                                  <p:stCondLst>
                                    <p:cond delay="50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214" y="58188"/>
            <a:ext cx="11461793" cy="6697048"/>
          </a:xfrm>
          <a:prstGeom prst="rect">
            <a:avLst/>
          </a:prstGeom>
        </p:spPr>
      </p:pic>
      <p:pic>
        <p:nvPicPr>
          <p:cNvPr id="3" name="Picture 2"/>
          <p:cNvPicPr>
            <a:picLocks noChangeAspect="1"/>
          </p:cNvPicPr>
          <p:nvPr/>
        </p:nvPicPr>
        <p:blipFill>
          <a:blip r:embed="rId4"/>
          <a:stretch>
            <a:fillRect/>
          </a:stretch>
        </p:blipFill>
        <p:spPr>
          <a:xfrm>
            <a:off x="457199" y="994518"/>
            <a:ext cx="6427263" cy="5356052"/>
          </a:xfrm>
          <a:prstGeom prst="rect">
            <a:avLst/>
          </a:prstGeom>
        </p:spPr>
      </p:pic>
      <p:pic>
        <p:nvPicPr>
          <p:cNvPr id="4" name="Picture 9">
            <a:extLst>
              <a:ext uri="{FF2B5EF4-FFF2-40B4-BE49-F238E27FC236}">
                <a16:creationId xmlns:a16="http://schemas.microsoft.com/office/drawing/2014/main" id="{070AC625-4A7B-4D5C-AF25-AE84D1D3DF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7A88B8DB-A696-4152-BA0A-359C4CC05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E8D01D3A-26E0-4990-8FB3-D01C69539900}"/>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B75CD4CC-99B3-4956-8C86-8BB199EC323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64" y="15240"/>
            <a:ext cx="12093222" cy="975491"/>
          </a:xfrm>
          <a:prstGeom prst="rect">
            <a:avLst/>
          </a:prstGeom>
        </p:spPr>
      </p:pic>
    </p:spTree>
    <p:extLst>
      <p:ext uri="{BB962C8B-B14F-4D97-AF65-F5344CB8AC3E}">
        <p14:creationId xmlns:p14="http://schemas.microsoft.com/office/powerpoint/2010/main" val="156516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5531" y="2549788"/>
            <a:ext cx="234390" cy="468779"/>
          </a:xfrm>
          <a:prstGeom prst="rect">
            <a:avLst/>
          </a:prstGeom>
          <a:noFill/>
        </p:spPr>
        <p:txBody>
          <a:bodyPr wrap="square" rtlCol="0">
            <a:spAutoFit/>
          </a:bodyPr>
          <a:lstStyle/>
          <a:p>
            <a:pPr marL="0" marR="0" lvl="0" indent="0" algn="l" defTabSz="60463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162809" y="0"/>
            <a:ext cx="11606149" cy="6831289"/>
          </a:xfrm>
          <a:prstGeom prst="rect">
            <a:avLst/>
          </a:prstGeom>
        </p:spPr>
      </p:pic>
      <p:pic>
        <p:nvPicPr>
          <p:cNvPr id="4" name="Picture 3"/>
          <p:cNvPicPr>
            <a:picLocks noChangeAspect="1"/>
          </p:cNvPicPr>
          <p:nvPr/>
        </p:nvPicPr>
        <p:blipFill>
          <a:blip r:embed="rId4"/>
          <a:stretch>
            <a:fillRect/>
          </a:stretch>
        </p:blipFill>
        <p:spPr>
          <a:xfrm>
            <a:off x="1846053" y="979975"/>
            <a:ext cx="8446548" cy="5326240"/>
          </a:xfrm>
          <a:prstGeom prst="rect">
            <a:avLst/>
          </a:prstGeom>
        </p:spPr>
      </p:pic>
      <p:pic>
        <p:nvPicPr>
          <p:cNvPr id="5" name="Picture 9">
            <a:extLst>
              <a:ext uri="{FF2B5EF4-FFF2-40B4-BE49-F238E27FC236}">
                <a16:creationId xmlns:a16="http://schemas.microsoft.com/office/drawing/2014/main" id="{90F1E5DB-7B47-4DDC-BE44-180EFA405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13BB3B3B-0869-46C7-9E5D-BE8AFA1F0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957DB2E2-37C0-439B-811F-A4F61DEF9632}"/>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856AD63F-C28E-4E6C-ADB8-D5875FC4205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494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3" name="Picture 9">
            <a:extLst>
              <a:ext uri="{FF2B5EF4-FFF2-40B4-BE49-F238E27FC236}">
                <a16:creationId xmlns:a16="http://schemas.microsoft.com/office/drawing/2014/main" id="{BB155E65-2881-4A65-9C0A-DE6E48C0B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64E89BB3-A36B-47BA-B013-B7B89D452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91B5F6D9-4B0E-493A-AAD1-DC4D276DAF2A}"/>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A7ECBE5D-CAB1-4511-AD48-B33467E2588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651392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4" y="-992"/>
            <a:ext cx="12094986" cy="6803430"/>
          </a:xfrm>
          <a:prstGeom prst="rect">
            <a:avLst/>
          </a:prstGeom>
        </p:spPr>
      </p:pic>
      <p:sp>
        <p:nvSpPr>
          <p:cNvPr id="2" name="Titel 1"/>
          <p:cNvSpPr>
            <a:spLocks noGrp="1"/>
          </p:cNvSpPr>
          <p:nvPr>
            <p:ph type="title"/>
          </p:nvPr>
        </p:nvSpPr>
        <p:spPr>
          <a:xfrm>
            <a:off x="604840" y="6178657"/>
            <a:ext cx="10887075" cy="623781"/>
          </a:xfrm>
        </p:spPr>
        <p:txBody>
          <a:bodyPr>
            <a:normAutofit fontScale="90000"/>
          </a:bodyPr>
          <a:lstStyle/>
          <a:p>
            <a:endParaRPr lang="nl-NL"/>
          </a:p>
        </p:txBody>
      </p:sp>
      <p:pic>
        <p:nvPicPr>
          <p:cNvPr id="11" name="Afbeelding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4"/>
            <a:ext cx="12096750" cy="6804422"/>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984"/>
            <a:ext cx="12096750" cy="6804422"/>
          </a:xfrm>
          <a:prstGeom prst="rect">
            <a:avLst/>
          </a:prstGeom>
        </p:spPr>
      </p:pic>
      <p:pic>
        <p:nvPicPr>
          <p:cNvPr id="4" name="Afbeelding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984"/>
            <a:ext cx="12096750" cy="6804422"/>
          </a:xfrm>
          <a:prstGeom prst="rect">
            <a:avLst/>
          </a:prstGeom>
        </p:spPr>
      </p:pic>
      <p:pic>
        <p:nvPicPr>
          <p:cNvPr id="7" name="Picture 9">
            <a:extLst>
              <a:ext uri="{FF2B5EF4-FFF2-40B4-BE49-F238E27FC236}">
                <a16:creationId xmlns:a16="http://schemas.microsoft.com/office/drawing/2014/main" id="{E7C5A72F-AFC9-4464-9FA4-0DC1118A9E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8" name="Picture 10">
            <a:extLst>
              <a:ext uri="{FF2B5EF4-FFF2-40B4-BE49-F238E27FC236}">
                <a16:creationId xmlns:a16="http://schemas.microsoft.com/office/drawing/2014/main" id="{A7CBC861-0EB1-4594-BDC7-C8A84B46E7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9" name="Textfeld 10">
            <a:extLst>
              <a:ext uri="{FF2B5EF4-FFF2-40B4-BE49-F238E27FC236}">
                <a16:creationId xmlns:a16="http://schemas.microsoft.com/office/drawing/2014/main" id="{C8539414-7036-4F3D-A29A-FA4D56EA87F5}"/>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0" name="Bild 9" descr="Screen Shot 2017-11-02 at 12.44.16.png">
            <a:extLst>
              <a:ext uri="{FF2B5EF4-FFF2-40B4-BE49-F238E27FC236}">
                <a16:creationId xmlns:a16="http://schemas.microsoft.com/office/drawing/2014/main" id="{DFB61BCC-3561-4CA7-8AD2-EC76381C89A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528" y="-117913"/>
            <a:ext cx="12093222" cy="975491"/>
          </a:xfrm>
          <a:prstGeom prst="rect">
            <a:avLst/>
          </a:prstGeom>
        </p:spPr>
      </p:pic>
      <p:sp>
        <p:nvSpPr>
          <p:cNvPr id="12" name="Title 3">
            <a:extLst>
              <a:ext uri="{FF2B5EF4-FFF2-40B4-BE49-F238E27FC236}">
                <a16:creationId xmlns:a16="http://schemas.microsoft.com/office/drawing/2014/main" id="{8B2F90CD-B403-4EBA-BFA8-D7DF4188E84F}"/>
              </a:ext>
            </a:extLst>
          </p:cNvPr>
          <p:cNvSpPr txBox="1">
            <a:spLocks/>
          </p:cNvSpPr>
          <p:nvPr/>
        </p:nvSpPr>
        <p:spPr>
          <a:xfrm>
            <a:off x="3528" y="60670"/>
            <a:ext cx="10887075" cy="623781"/>
          </a:xfrm>
          <a:prstGeom prst="rect">
            <a:avLst/>
          </a:prstGeom>
        </p:spPr>
        <p:txBody>
          <a:bodyPr vert="horz" lIns="120928" tIns="60463" rIns="120928" bIns="60463" rtlCol="0" anchor="ct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r>
              <a:rPr lang="en-US" sz="4400" dirty="0">
                <a:latin typeface="Calibri Light" panose="020F0302020204030204" pitchFamily="34" charset="0"/>
                <a:cs typeface="Calibri Light" panose="020F0302020204030204" pitchFamily="34" charset="0"/>
              </a:rPr>
              <a:t>Circular Economy: REPAIR</a:t>
            </a:r>
          </a:p>
        </p:txBody>
      </p:sp>
    </p:spTree>
    <p:extLst>
      <p:ext uri="{BB962C8B-B14F-4D97-AF65-F5344CB8AC3E}">
        <p14:creationId xmlns:p14="http://schemas.microsoft.com/office/powerpoint/2010/main" val="4785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4" name="Picture 9">
            <a:extLst>
              <a:ext uri="{FF2B5EF4-FFF2-40B4-BE49-F238E27FC236}">
                <a16:creationId xmlns:a16="http://schemas.microsoft.com/office/drawing/2014/main" id="{6B72ACA5-D992-4F73-8F37-D6F4BB125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23EFF111-8053-402A-B669-7436E9AEF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44B6ED00-2EBD-4CD6-A0FF-A770E42A64FB}"/>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32D854A1-7251-442A-86DD-9F235D01EFE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930288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CCF9D9ED-34A1-4B22-83D0-2341E1F81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CA9D841E-10CC-455C-85D9-58C7EA03E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57CBEB92-8D88-4A88-943E-EA7463769C19}"/>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56AE125C-5333-40DC-ACCC-6D837B45C6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2" name="Picture 1">
            <a:extLst>
              <a:ext uri="{FF2B5EF4-FFF2-40B4-BE49-F238E27FC236}">
                <a16:creationId xmlns:a16="http://schemas.microsoft.com/office/drawing/2014/main" id="{15EFAE46-6B90-234E-8A25-D4FF32964FA3}"/>
              </a:ext>
            </a:extLst>
          </p:cNvPr>
          <p:cNvPicPr>
            <a:picLocks noChangeAspect="1"/>
          </p:cNvPicPr>
          <p:nvPr/>
        </p:nvPicPr>
        <p:blipFill>
          <a:blip r:embed="rId6"/>
          <a:stretch>
            <a:fillRect/>
          </a:stretch>
        </p:blipFill>
        <p:spPr>
          <a:xfrm>
            <a:off x="720924" y="1191419"/>
            <a:ext cx="5080000" cy="3810000"/>
          </a:xfrm>
          <a:prstGeom prst="rect">
            <a:avLst/>
          </a:prstGeom>
        </p:spPr>
      </p:pic>
      <p:sp>
        <p:nvSpPr>
          <p:cNvPr id="9" name="TextBox 8">
            <a:extLst>
              <a:ext uri="{FF2B5EF4-FFF2-40B4-BE49-F238E27FC236}">
                <a16:creationId xmlns:a16="http://schemas.microsoft.com/office/drawing/2014/main" id="{1B4FB70C-4942-A342-8529-4DA48821194A}"/>
              </a:ext>
            </a:extLst>
          </p:cNvPr>
          <p:cNvSpPr txBox="1"/>
          <p:nvPr/>
        </p:nvSpPr>
        <p:spPr>
          <a:xfrm>
            <a:off x="1230146" y="5349238"/>
            <a:ext cx="4061555" cy="461665"/>
          </a:xfrm>
          <a:prstGeom prst="rect">
            <a:avLst/>
          </a:prstGeom>
          <a:noFill/>
        </p:spPr>
        <p:txBody>
          <a:bodyPr wrap="square" rtlCol="0">
            <a:spAutoFit/>
          </a:bodyPr>
          <a:lstStyle/>
          <a:p>
            <a:pPr algn="ctr"/>
            <a:r>
              <a:rPr lang="en-NL" dirty="0">
                <a:solidFill>
                  <a:schemeClr val="bg1"/>
                </a:solidFill>
              </a:rPr>
              <a:t>Fairphone slides open</a:t>
            </a:r>
          </a:p>
        </p:txBody>
      </p:sp>
      <p:pic>
        <p:nvPicPr>
          <p:cNvPr id="10" name="Picture 9">
            <a:extLst>
              <a:ext uri="{FF2B5EF4-FFF2-40B4-BE49-F238E27FC236}">
                <a16:creationId xmlns:a16="http://schemas.microsoft.com/office/drawing/2014/main" id="{286756B8-CD91-0E4A-86DF-8BC4FC8A7E88}"/>
              </a:ext>
            </a:extLst>
          </p:cNvPr>
          <p:cNvPicPr>
            <a:picLocks noChangeAspect="1"/>
          </p:cNvPicPr>
          <p:nvPr/>
        </p:nvPicPr>
        <p:blipFill>
          <a:blip r:embed="rId7"/>
          <a:stretch>
            <a:fillRect/>
          </a:stretch>
        </p:blipFill>
        <p:spPr>
          <a:xfrm>
            <a:off x="6449695" y="1191419"/>
            <a:ext cx="5080000" cy="3810000"/>
          </a:xfrm>
          <a:prstGeom prst="rect">
            <a:avLst/>
          </a:prstGeom>
        </p:spPr>
      </p:pic>
      <p:sp>
        <p:nvSpPr>
          <p:cNvPr id="11" name="TextBox 10">
            <a:extLst>
              <a:ext uri="{FF2B5EF4-FFF2-40B4-BE49-F238E27FC236}">
                <a16:creationId xmlns:a16="http://schemas.microsoft.com/office/drawing/2014/main" id="{C15F675D-9089-CB44-8C8F-42A5FB89AA61}"/>
              </a:ext>
            </a:extLst>
          </p:cNvPr>
          <p:cNvSpPr txBox="1"/>
          <p:nvPr/>
        </p:nvSpPr>
        <p:spPr>
          <a:xfrm>
            <a:off x="6958917" y="5349239"/>
            <a:ext cx="4061555" cy="461665"/>
          </a:xfrm>
          <a:prstGeom prst="rect">
            <a:avLst/>
          </a:prstGeom>
          <a:noFill/>
        </p:spPr>
        <p:txBody>
          <a:bodyPr wrap="square" rtlCol="0">
            <a:spAutoFit/>
          </a:bodyPr>
          <a:lstStyle/>
          <a:p>
            <a:pPr algn="ctr"/>
            <a:r>
              <a:rPr lang="en-NL" dirty="0">
                <a:solidFill>
                  <a:schemeClr val="bg1"/>
                </a:solidFill>
              </a:rPr>
              <a:t>iPhone is glued</a:t>
            </a:r>
          </a:p>
        </p:txBody>
      </p:sp>
    </p:spTree>
    <p:extLst>
      <p:ext uri="{BB962C8B-B14F-4D97-AF65-F5344CB8AC3E}">
        <p14:creationId xmlns:p14="http://schemas.microsoft.com/office/powerpoint/2010/main" val="1764441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Screen Shot 2017-11-02 at 12.44.16.png">
            <a:extLst>
              <a:ext uri="{FF2B5EF4-FFF2-40B4-BE49-F238E27FC236}">
                <a16:creationId xmlns:a16="http://schemas.microsoft.com/office/drawing/2014/main" id="{97B73764-4DFD-4389-8F20-C5AD98AD62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74" y="1210030"/>
            <a:ext cx="12096750" cy="6804422"/>
          </a:xfrm>
          <a:prstGeom prst="rect">
            <a:avLst/>
          </a:prstGeom>
        </p:spPr>
      </p:pic>
      <p:sp>
        <p:nvSpPr>
          <p:cNvPr id="6" name="Rechthoek 5"/>
          <p:cNvSpPr/>
          <p:nvPr/>
        </p:nvSpPr>
        <p:spPr>
          <a:xfrm>
            <a:off x="1377138" y="5707299"/>
            <a:ext cx="9342474" cy="24645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pic>
        <p:nvPicPr>
          <p:cNvPr id="7" name="Picture 9">
            <a:extLst>
              <a:ext uri="{FF2B5EF4-FFF2-40B4-BE49-F238E27FC236}">
                <a16:creationId xmlns:a16="http://schemas.microsoft.com/office/drawing/2014/main" id="{63FA0D72-B650-425C-9A76-60B8BC1C1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530021"/>
            <a:ext cx="1438321" cy="488130"/>
          </a:xfrm>
          <a:prstGeom prst="rect">
            <a:avLst/>
          </a:prstGeom>
        </p:spPr>
      </p:pic>
      <p:pic>
        <p:nvPicPr>
          <p:cNvPr id="8" name="Picture 10">
            <a:extLst>
              <a:ext uri="{FF2B5EF4-FFF2-40B4-BE49-F238E27FC236}">
                <a16:creationId xmlns:a16="http://schemas.microsoft.com/office/drawing/2014/main" id="{9FCF908D-A20E-4F06-A068-CD3A29E8B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530021"/>
            <a:ext cx="5381602" cy="484441"/>
          </a:xfrm>
          <a:prstGeom prst="rect">
            <a:avLst/>
          </a:prstGeom>
        </p:spPr>
      </p:pic>
      <p:sp>
        <p:nvSpPr>
          <p:cNvPr id="9" name="Textfeld 10">
            <a:extLst>
              <a:ext uri="{FF2B5EF4-FFF2-40B4-BE49-F238E27FC236}">
                <a16:creationId xmlns:a16="http://schemas.microsoft.com/office/drawing/2014/main" id="{EA722645-D149-4333-8D20-660BCF3F8DA1}"/>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32866128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3.67561E-6 L 0 -0.1832 " pathEditMode="relative" rAng="0" ptsTypes="AA">
                                      <p:cBhvr>
                                        <p:cTn id="6" dur="2000" fill="hold"/>
                                        <p:tgtEl>
                                          <p:spTgt spid="5"/>
                                        </p:tgtEl>
                                        <p:attrNameLst>
                                          <p:attrName>ppt_x</p:attrName>
                                          <p:attrName>ppt_y</p:attrName>
                                        </p:attrNameLst>
                                      </p:cBhvr>
                                      <p:rCtr x="0" y="-9172"/>
                                    </p:animMotion>
                                  </p:childTnLst>
                                </p:cTn>
                              </p:par>
                              <p:par>
                                <p:cTn id="7" presetID="42" presetClass="path" presetSubtype="0" accel="50000" decel="50000" fill="hold" grpId="1" nodeType="withEffect">
                                  <p:stCondLst>
                                    <p:cond delay="0"/>
                                  </p:stCondLst>
                                  <p:childTnLst>
                                    <p:animMotion origin="layout" path="M 0.00105 0.02404 L 0 -0.16803 " pathEditMode="relative" rAng="0" ptsTypes="AA">
                                      <p:cBhvr>
                                        <p:cTn id="8" dur="2000" fill="hold"/>
                                        <p:tgtEl>
                                          <p:spTgt spid="6"/>
                                        </p:tgtEl>
                                        <p:attrNameLst>
                                          <p:attrName>ppt_x</p:attrName>
                                          <p:attrName>ppt_y</p:attrName>
                                        </p:attrNameLst>
                                      </p:cBhvr>
                                      <p:rCtr x="-52" y="-9615"/>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 9" descr="Screen Shot 2017-11-02 at 12.44.16.png">
            <a:extLst>
              <a:ext uri="{FF2B5EF4-FFF2-40B4-BE49-F238E27FC236}">
                <a16:creationId xmlns:a16="http://schemas.microsoft.com/office/drawing/2014/main" id="{F31652C9-5530-410D-B1C0-D5EF46EF35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8" y="0"/>
            <a:ext cx="12093222" cy="975491"/>
          </a:xfrm>
          <a:prstGeom prst="rect">
            <a:avLst/>
          </a:prstGeom>
        </p:spPr>
      </p:pic>
      <p:grpSp>
        <p:nvGrpSpPr>
          <p:cNvPr id="2" name="Group 1">
            <a:extLst>
              <a:ext uri="{FF2B5EF4-FFF2-40B4-BE49-F238E27FC236}">
                <a16:creationId xmlns:a16="http://schemas.microsoft.com/office/drawing/2014/main" id="{57B61C6D-51DF-0841-9FC0-BCCFA5D14684}"/>
              </a:ext>
            </a:extLst>
          </p:cNvPr>
          <p:cNvGrpSpPr/>
          <p:nvPr/>
        </p:nvGrpSpPr>
        <p:grpSpPr>
          <a:xfrm>
            <a:off x="734290" y="997116"/>
            <a:ext cx="7758546" cy="5260594"/>
            <a:chOff x="1884217" y="1754227"/>
            <a:chExt cx="6151419" cy="4170900"/>
          </a:xfrm>
        </p:grpSpPr>
        <p:pic>
          <p:nvPicPr>
            <p:cNvPr id="3" name="Picture 2" descr="PTL_A3_DIAGRAM.tif">
              <a:extLst>
                <a:ext uri="{FF2B5EF4-FFF2-40B4-BE49-F238E27FC236}">
                  <a16:creationId xmlns:a16="http://schemas.microsoft.com/office/drawing/2014/main" id="{2A5DB402-9524-7147-89CE-12210A16D9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84217" y="1754227"/>
              <a:ext cx="6151419" cy="4170900"/>
            </a:xfrm>
            <a:prstGeom prst="rect">
              <a:avLst/>
            </a:prstGeom>
          </p:spPr>
        </p:pic>
        <p:sp>
          <p:nvSpPr>
            <p:cNvPr id="4" name="Rectangle 3">
              <a:extLst>
                <a:ext uri="{FF2B5EF4-FFF2-40B4-BE49-F238E27FC236}">
                  <a16:creationId xmlns:a16="http://schemas.microsoft.com/office/drawing/2014/main" id="{B754B075-8618-D742-B6A8-5CDA459518EA}"/>
                </a:ext>
              </a:extLst>
            </p:cNvPr>
            <p:cNvSpPr/>
            <p:nvPr/>
          </p:nvSpPr>
          <p:spPr>
            <a:xfrm>
              <a:off x="5628411" y="2072446"/>
              <a:ext cx="2374437" cy="50977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Rectangle 4">
              <a:extLst>
                <a:ext uri="{FF2B5EF4-FFF2-40B4-BE49-F238E27FC236}">
                  <a16:creationId xmlns:a16="http://schemas.microsoft.com/office/drawing/2014/main" id="{D689FB41-7FBD-FB47-A664-7FE1E0EEA65C}"/>
                </a:ext>
              </a:extLst>
            </p:cNvPr>
            <p:cNvSpPr/>
            <p:nvPr/>
          </p:nvSpPr>
          <p:spPr>
            <a:xfrm>
              <a:off x="4411130" y="2623165"/>
              <a:ext cx="3602536" cy="50977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CF30822E-8E56-504D-83D5-82665A909FE6}"/>
                </a:ext>
              </a:extLst>
            </p:cNvPr>
            <p:cNvSpPr/>
            <p:nvPr/>
          </p:nvSpPr>
          <p:spPr>
            <a:xfrm>
              <a:off x="7191731" y="3341486"/>
              <a:ext cx="821935" cy="50977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7" name="Rectangle 6">
              <a:extLst>
                <a:ext uri="{FF2B5EF4-FFF2-40B4-BE49-F238E27FC236}">
                  <a16:creationId xmlns:a16="http://schemas.microsoft.com/office/drawing/2014/main" id="{42E62F5F-8B8D-F44B-943B-586901587D1D}"/>
                </a:ext>
              </a:extLst>
            </p:cNvPr>
            <p:cNvSpPr/>
            <p:nvPr/>
          </p:nvSpPr>
          <p:spPr>
            <a:xfrm>
              <a:off x="6889898" y="3851263"/>
              <a:ext cx="1134753" cy="50977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a:extLst>
                <a:ext uri="{FF2B5EF4-FFF2-40B4-BE49-F238E27FC236}">
                  <a16:creationId xmlns:a16="http://schemas.microsoft.com/office/drawing/2014/main" id="{01CFBDD0-BBF6-FB4E-929E-5070B0479A81}"/>
                </a:ext>
              </a:extLst>
            </p:cNvPr>
            <p:cNvSpPr/>
            <p:nvPr/>
          </p:nvSpPr>
          <p:spPr>
            <a:xfrm>
              <a:off x="6878913" y="4557999"/>
              <a:ext cx="1134753" cy="50977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a:extLst>
                <a:ext uri="{FF2B5EF4-FFF2-40B4-BE49-F238E27FC236}">
                  <a16:creationId xmlns:a16="http://schemas.microsoft.com/office/drawing/2014/main" id="{0BD2D70F-F40F-1944-BED7-E28F26179CC9}"/>
                </a:ext>
              </a:extLst>
            </p:cNvPr>
            <p:cNvSpPr/>
            <p:nvPr/>
          </p:nvSpPr>
          <p:spPr>
            <a:xfrm>
              <a:off x="5430684" y="5067775"/>
              <a:ext cx="2582982" cy="509777"/>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11" name="Title 10">
            <a:extLst>
              <a:ext uri="{FF2B5EF4-FFF2-40B4-BE49-F238E27FC236}">
                <a16:creationId xmlns:a16="http://schemas.microsoft.com/office/drawing/2014/main" id="{408B4CD7-B185-F546-B1B7-63F294CCC875}"/>
              </a:ext>
            </a:extLst>
          </p:cNvPr>
          <p:cNvSpPr>
            <a:spLocks noGrp="1"/>
          </p:cNvSpPr>
          <p:nvPr>
            <p:ph type="title"/>
          </p:nvPr>
        </p:nvSpPr>
        <p:spPr>
          <a:xfrm>
            <a:off x="1764" y="164028"/>
            <a:ext cx="10887075" cy="623781"/>
          </a:xfrm>
        </p:spPr>
        <p:txBody>
          <a:bodyPr>
            <a:noAutofit/>
          </a:bodyPr>
          <a:lstStyle/>
          <a:p>
            <a:r>
              <a:rPr lang="en-US" sz="4400" dirty="0">
                <a:latin typeface="Calibri Light" panose="020F0302020204030204" pitchFamily="34" charset="0"/>
                <a:cs typeface="Calibri Light" panose="020F0302020204030204" pitchFamily="34" charset="0"/>
              </a:rPr>
              <a:t>Circular design strategies</a:t>
            </a:r>
          </a:p>
        </p:txBody>
      </p:sp>
      <p:pic>
        <p:nvPicPr>
          <p:cNvPr id="12" name="Picture 9">
            <a:extLst>
              <a:ext uri="{FF2B5EF4-FFF2-40B4-BE49-F238E27FC236}">
                <a16:creationId xmlns:a16="http://schemas.microsoft.com/office/drawing/2014/main" id="{6114DAA6-99EC-4E4D-A5C4-77A61CDDE2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13" name="Picture 10">
            <a:extLst>
              <a:ext uri="{FF2B5EF4-FFF2-40B4-BE49-F238E27FC236}">
                <a16:creationId xmlns:a16="http://schemas.microsoft.com/office/drawing/2014/main" id="{69D87D61-BC60-44A6-8637-A2113A672E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4" name="Textfeld 10">
            <a:extLst>
              <a:ext uri="{FF2B5EF4-FFF2-40B4-BE49-F238E27FC236}">
                <a16:creationId xmlns:a16="http://schemas.microsoft.com/office/drawing/2014/main" id="{3D827A92-42B9-4D87-9534-B3931996878A}"/>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1666178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9" descr="Screen Shot 2017-11-02 at 12.44.16.png">
            <a:extLst>
              <a:ext uri="{FF2B5EF4-FFF2-40B4-BE49-F238E27FC236}">
                <a16:creationId xmlns:a16="http://schemas.microsoft.com/office/drawing/2014/main" id="{E83C1CA2-5598-4D90-A2F6-BE042287D1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1058"/>
            <a:ext cx="12093222" cy="975491"/>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12093223" cy="6802438"/>
          </a:xfrm>
          <a:prstGeom prst="rect">
            <a:avLst/>
          </a:prstGeom>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1058"/>
            <a:ext cx="12093222" cy="6802438"/>
          </a:xfrm>
          <a:prstGeom prst="rect">
            <a:avLst/>
          </a:prstGeom>
        </p:spPr>
      </p:pic>
      <p:sp>
        <p:nvSpPr>
          <p:cNvPr id="5" name="TextBox 4"/>
          <p:cNvSpPr txBox="1"/>
          <p:nvPr/>
        </p:nvSpPr>
        <p:spPr>
          <a:xfrm>
            <a:off x="7784353" y="328728"/>
            <a:ext cx="3989294" cy="707886"/>
          </a:xfrm>
          <a:prstGeom prst="rect">
            <a:avLst/>
          </a:prstGeom>
          <a:noFill/>
        </p:spPr>
        <p:txBody>
          <a:bodyPr wrap="square" rtlCol="0">
            <a:spAutoFit/>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3D-Printing</a:t>
            </a:r>
          </a:p>
        </p:txBody>
      </p:sp>
      <p:pic>
        <p:nvPicPr>
          <p:cNvPr id="7" name="Picture 9">
            <a:extLst>
              <a:ext uri="{FF2B5EF4-FFF2-40B4-BE49-F238E27FC236}">
                <a16:creationId xmlns:a16="http://schemas.microsoft.com/office/drawing/2014/main" id="{9CB9AC86-75A8-4C42-80CA-A3F190390D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8" name="Picture 10">
            <a:extLst>
              <a:ext uri="{FF2B5EF4-FFF2-40B4-BE49-F238E27FC236}">
                <a16:creationId xmlns:a16="http://schemas.microsoft.com/office/drawing/2014/main" id="{317D945F-77AD-4B8B-947B-2C07D073C3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0" name="Textfeld 10">
            <a:extLst>
              <a:ext uri="{FF2B5EF4-FFF2-40B4-BE49-F238E27FC236}">
                <a16:creationId xmlns:a16="http://schemas.microsoft.com/office/drawing/2014/main" id="{5BBB31EA-8572-4AD9-8861-2131A3E92BD7}"/>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361990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normAutofit fontScale="90000"/>
          </a:bodyPr>
          <a:lstStyle/>
          <a:p>
            <a:pPr lvl="0">
              <a:defRPr sz="1800"/>
            </a:pPr>
            <a:r>
              <a:rPr sz="4662" dirty="0"/>
              <a:t> </a:t>
            </a:r>
          </a:p>
        </p:txBody>
      </p:sp>
      <p:sp>
        <p:nvSpPr>
          <p:cNvPr id="40" name="Shape 40"/>
          <p:cNvSpPr/>
          <p:nvPr/>
        </p:nvSpPr>
        <p:spPr>
          <a:xfrm>
            <a:off x="2141698" y="1984045"/>
            <a:ext cx="7813355" cy="4566451"/>
          </a:xfrm>
          <a:prstGeom prst="rect">
            <a:avLst/>
          </a:prstGeom>
          <a:ln w="12700">
            <a:miter lim="400000"/>
          </a:ln>
        </p:spPr>
        <p:txBody>
          <a:bodyPr lIns="0" tIns="0" rIns="0" bIns="0" anchor="ctr">
            <a:normAutofit/>
          </a:bodyPr>
          <a:lstStyle/>
          <a:p>
            <a:pPr marL="284889" indent="-284889">
              <a:spcBef>
                <a:spcPts val="2458"/>
              </a:spcBef>
              <a:buSzPct val="75000"/>
              <a:buChar char="•"/>
              <a:defRPr sz="5600"/>
            </a:pPr>
            <a:endParaRPr sz="5555"/>
          </a:p>
        </p:txBody>
      </p:sp>
      <p:pic>
        <p:nvPicPr>
          <p:cNvPr id="2" name="Picture 1" descr="VAR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698" y="975491"/>
            <a:ext cx="7813355" cy="5852050"/>
          </a:xfrm>
          <a:prstGeom prst="rect">
            <a:avLst/>
          </a:prstGeom>
        </p:spPr>
      </p:pic>
      <p:pic>
        <p:nvPicPr>
          <p:cNvPr id="5" name="Picture 9">
            <a:extLst>
              <a:ext uri="{FF2B5EF4-FFF2-40B4-BE49-F238E27FC236}">
                <a16:creationId xmlns:a16="http://schemas.microsoft.com/office/drawing/2014/main" id="{3582D63A-6F5A-48D9-A7DB-82F5675AB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298B7AFC-22B4-42F5-A918-BD2D3DE0E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66C74292-2A31-45FE-BC07-37F309297172}"/>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B25CA317-029C-471C-A876-F39CB1A1EE8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777502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normAutofit fontScale="90000"/>
          </a:bodyPr>
          <a:lstStyle/>
          <a:p>
            <a:pPr lvl="0">
              <a:defRPr sz="1800"/>
            </a:pPr>
            <a:r>
              <a:rPr sz="4662" dirty="0"/>
              <a:t> </a:t>
            </a:r>
          </a:p>
        </p:txBody>
      </p:sp>
      <p:sp>
        <p:nvSpPr>
          <p:cNvPr id="40" name="Shape 40"/>
          <p:cNvSpPr/>
          <p:nvPr/>
        </p:nvSpPr>
        <p:spPr>
          <a:xfrm>
            <a:off x="2141698" y="1984045"/>
            <a:ext cx="7813355" cy="4566451"/>
          </a:xfrm>
          <a:prstGeom prst="rect">
            <a:avLst/>
          </a:prstGeom>
          <a:ln w="12700">
            <a:miter lim="400000"/>
          </a:ln>
        </p:spPr>
        <p:txBody>
          <a:bodyPr lIns="0" tIns="0" rIns="0" bIns="0" anchor="ctr">
            <a:normAutofit/>
          </a:bodyPr>
          <a:lstStyle/>
          <a:p>
            <a:pPr marL="284889" indent="-284889">
              <a:spcBef>
                <a:spcPts val="2458"/>
              </a:spcBef>
              <a:buSzPct val="75000"/>
              <a:buChar char="•"/>
              <a:defRPr sz="5600"/>
            </a:pPr>
            <a:endParaRPr sz="5555"/>
          </a:p>
        </p:txBody>
      </p:sp>
      <p:pic>
        <p:nvPicPr>
          <p:cNvPr id="3" name="Picture 2" descr="var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5911" y="994823"/>
            <a:ext cx="7704928" cy="5783707"/>
          </a:xfrm>
          <a:prstGeom prst="rect">
            <a:avLst/>
          </a:prstGeom>
        </p:spPr>
      </p:pic>
      <p:pic>
        <p:nvPicPr>
          <p:cNvPr id="5" name="Picture 9">
            <a:extLst>
              <a:ext uri="{FF2B5EF4-FFF2-40B4-BE49-F238E27FC236}">
                <a16:creationId xmlns:a16="http://schemas.microsoft.com/office/drawing/2014/main" id="{189C4568-AEB2-45EE-89CD-03C9680F09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E1580C44-D679-4D61-8CD2-B6683DA6D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C45141B9-4DCA-4202-A645-A390F8F1A85E}"/>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AFAF2085-7F50-4716-855A-4C682A0BCF4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3154842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normAutofit fontScale="90000"/>
          </a:bodyPr>
          <a:lstStyle/>
          <a:p>
            <a:pPr lvl="0">
              <a:defRPr sz="1800"/>
            </a:pPr>
            <a:r>
              <a:rPr sz="4662" dirty="0"/>
              <a:t> </a:t>
            </a:r>
          </a:p>
        </p:txBody>
      </p:sp>
      <p:sp>
        <p:nvSpPr>
          <p:cNvPr id="40" name="Shape 40"/>
          <p:cNvSpPr/>
          <p:nvPr/>
        </p:nvSpPr>
        <p:spPr>
          <a:xfrm>
            <a:off x="2141698" y="1984045"/>
            <a:ext cx="7813355" cy="4566451"/>
          </a:xfrm>
          <a:prstGeom prst="rect">
            <a:avLst/>
          </a:prstGeom>
          <a:ln w="12700">
            <a:miter lim="400000"/>
          </a:ln>
        </p:spPr>
        <p:txBody>
          <a:bodyPr lIns="0" tIns="0" rIns="0" bIns="0" anchor="ctr">
            <a:normAutofit/>
          </a:bodyPr>
          <a:lstStyle/>
          <a:p>
            <a:pPr marL="284889" indent="-284889">
              <a:spcBef>
                <a:spcPts val="2458"/>
              </a:spcBef>
              <a:buSzPct val="75000"/>
              <a:buChar char="•"/>
              <a:defRPr sz="5600"/>
            </a:pPr>
            <a:endParaRPr sz="5555"/>
          </a:p>
        </p:txBody>
      </p:sp>
      <p:pic>
        <p:nvPicPr>
          <p:cNvPr id="3" name="Picture 2" descr="var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697" y="975491"/>
            <a:ext cx="7813355" cy="5853483"/>
          </a:xfrm>
          <a:prstGeom prst="rect">
            <a:avLst/>
          </a:prstGeom>
        </p:spPr>
      </p:pic>
      <p:pic>
        <p:nvPicPr>
          <p:cNvPr id="5" name="Picture 9">
            <a:extLst>
              <a:ext uri="{FF2B5EF4-FFF2-40B4-BE49-F238E27FC236}">
                <a16:creationId xmlns:a16="http://schemas.microsoft.com/office/drawing/2014/main" id="{1C23448E-F9C1-4223-8B31-E7D96655B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CFFBEA96-B700-49CB-ACE1-3E673731B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A63A9CCA-BAA9-4957-8617-BD2954A48FB4}"/>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9AD842D0-CD13-4527-9F4A-88D6B6E527A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841400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normAutofit fontScale="90000"/>
          </a:bodyPr>
          <a:lstStyle/>
          <a:p>
            <a:pPr lvl="0">
              <a:defRPr sz="1800"/>
            </a:pPr>
            <a:r>
              <a:rPr sz="4662" dirty="0"/>
              <a:t> </a:t>
            </a:r>
          </a:p>
        </p:txBody>
      </p:sp>
      <p:sp>
        <p:nvSpPr>
          <p:cNvPr id="40" name="Shape 40"/>
          <p:cNvSpPr/>
          <p:nvPr/>
        </p:nvSpPr>
        <p:spPr>
          <a:xfrm>
            <a:off x="2141698" y="1984045"/>
            <a:ext cx="7813355" cy="4566451"/>
          </a:xfrm>
          <a:prstGeom prst="rect">
            <a:avLst/>
          </a:prstGeom>
          <a:ln w="12700">
            <a:miter lim="400000"/>
          </a:ln>
        </p:spPr>
        <p:txBody>
          <a:bodyPr lIns="0" tIns="0" rIns="0" bIns="0" anchor="ctr">
            <a:normAutofit/>
          </a:bodyPr>
          <a:lstStyle/>
          <a:p>
            <a:pPr marL="284889" indent="-284889">
              <a:spcBef>
                <a:spcPts val="2458"/>
              </a:spcBef>
              <a:buSzPct val="75000"/>
              <a:buChar char="•"/>
              <a:defRPr sz="5600"/>
            </a:pPr>
            <a:endParaRPr sz="5555"/>
          </a:p>
        </p:txBody>
      </p:sp>
      <p:pic>
        <p:nvPicPr>
          <p:cNvPr id="2" name="Picture 1" descr="var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1698" y="975491"/>
            <a:ext cx="7813356" cy="5807028"/>
          </a:xfrm>
          <a:prstGeom prst="rect">
            <a:avLst/>
          </a:prstGeom>
        </p:spPr>
      </p:pic>
      <p:pic>
        <p:nvPicPr>
          <p:cNvPr id="5" name="Picture 9">
            <a:extLst>
              <a:ext uri="{FF2B5EF4-FFF2-40B4-BE49-F238E27FC236}">
                <a16:creationId xmlns:a16="http://schemas.microsoft.com/office/drawing/2014/main" id="{93C4EC2D-649E-460E-86B8-AE5CA30267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1828A207-6E50-45D4-B6D3-B0115EF19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569A3FAD-84D6-4652-8739-8FEE9F42A204}"/>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9CBA341E-FF69-4A6C-8511-33933B80C23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54022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endParaRPr lang="nl-NL" dirty="0"/>
          </a:p>
        </p:txBody>
      </p:sp>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sp>
        <p:nvSpPr>
          <p:cNvPr id="2" name="Rectangle 1">
            <a:extLst>
              <a:ext uri="{FF2B5EF4-FFF2-40B4-BE49-F238E27FC236}">
                <a16:creationId xmlns:a16="http://schemas.microsoft.com/office/drawing/2014/main" id="{742F5902-A7A1-D442-B596-49C703C18C0F}"/>
              </a:ext>
            </a:extLst>
          </p:cNvPr>
          <p:cNvSpPr/>
          <p:nvPr/>
        </p:nvSpPr>
        <p:spPr>
          <a:xfrm>
            <a:off x="604840" y="1856510"/>
            <a:ext cx="3620796" cy="2840182"/>
          </a:xfrm>
          <a:prstGeom prst="rect">
            <a:avLst/>
          </a:prstGeom>
          <a:solidFill>
            <a:schemeClr val="tx1">
              <a:lumMod val="50000"/>
              <a:lumOff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9F5F7EF-FA4B-494D-A77D-075AC7BC9484}"/>
              </a:ext>
            </a:extLst>
          </p:cNvPr>
          <p:cNvSpPr/>
          <p:nvPr/>
        </p:nvSpPr>
        <p:spPr>
          <a:xfrm>
            <a:off x="7883236" y="1856509"/>
            <a:ext cx="3608679" cy="2840183"/>
          </a:xfrm>
          <a:prstGeom prst="rect">
            <a:avLst/>
          </a:prstGeom>
          <a:solidFill>
            <a:schemeClr val="tx1">
              <a:lumMod val="50000"/>
              <a:lumOff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ircular Arrow 2">
            <a:extLst>
              <a:ext uri="{FF2B5EF4-FFF2-40B4-BE49-F238E27FC236}">
                <a16:creationId xmlns:a16="http://schemas.microsoft.com/office/drawing/2014/main" id="{13ED4332-F137-3845-B4B4-67244E6F18BB}"/>
              </a:ext>
            </a:extLst>
          </p:cNvPr>
          <p:cNvSpPr/>
          <p:nvPr/>
        </p:nvSpPr>
        <p:spPr>
          <a:xfrm rot="10800000">
            <a:off x="4610548" y="3589124"/>
            <a:ext cx="2555702" cy="2699258"/>
          </a:xfrm>
          <a:prstGeom prst="circularArrow">
            <a:avLst>
              <a:gd name="adj1" fmla="val 8610"/>
              <a:gd name="adj2" fmla="val 1450359"/>
              <a:gd name="adj3" fmla="val 21182444"/>
              <a:gd name="adj4" fmla="val 9933599"/>
              <a:gd name="adj5" fmla="val 1189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Picture 9">
            <a:extLst>
              <a:ext uri="{FF2B5EF4-FFF2-40B4-BE49-F238E27FC236}">
                <a16:creationId xmlns:a16="http://schemas.microsoft.com/office/drawing/2014/main" id="{92F75237-8507-4509-A1E0-336CDC2AB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10" name="Picture 10">
            <a:extLst>
              <a:ext uri="{FF2B5EF4-FFF2-40B4-BE49-F238E27FC236}">
                <a16:creationId xmlns:a16="http://schemas.microsoft.com/office/drawing/2014/main" id="{A1FBC840-1BE3-4C54-8B19-393FA6F60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1" name="Textfeld 10">
            <a:extLst>
              <a:ext uri="{FF2B5EF4-FFF2-40B4-BE49-F238E27FC236}">
                <a16:creationId xmlns:a16="http://schemas.microsoft.com/office/drawing/2014/main" id="{891E8DD6-2811-431C-96B6-DB3E18BCC7AD}"/>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2" name="Bild 9" descr="Screen Shot 2017-11-02 at 12.44.16.png">
            <a:extLst>
              <a:ext uri="{FF2B5EF4-FFF2-40B4-BE49-F238E27FC236}">
                <a16:creationId xmlns:a16="http://schemas.microsoft.com/office/drawing/2014/main" id="{29FC3818-14DA-4D41-B3CE-1EB437F048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
        <p:nvSpPr>
          <p:cNvPr id="4" name="Textfeld 3">
            <a:extLst>
              <a:ext uri="{FF2B5EF4-FFF2-40B4-BE49-F238E27FC236}">
                <a16:creationId xmlns:a16="http://schemas.microsoft.com/office/drawing/2014/main" id="{5DF6CBE7-7937-4693-BDAD-869E7F81928C}"/>
              </a:ext>
            </a:extLst>
          </p:cNvPr>
          <p:cNvSpPr txBox="1"/>
          <p:nvPr/>
        </p:nvSpPr>
        <p:spPr>
          <a:xfrm>
            <a:off x="0" y="103024"/>
            <a:ext cx="12094986" cy="769441"/>
          </a:xfrm>
          <a:prstGeom prst="rect">
            <a:avLst/>
          </a:prstGeom>
          <a:noFill/>
        </p:spPr>
        <p:txBody>
          <a:bodyPr wrap="square" rtlCol="0">
            <a:spAutoFit/>
          </a:bodyPr>
          <a:lstStyle/>
          <a:p>
            <a:r>
              <a:rPr lang="de-CH" sz="4400" dirty="0" err="1">
                <a:latin typeface="Calibri Light" panose="020F0302020204030204" pitchFamily="34" charset="0"/>
                <a:cs typeface="Calibri Light" panose="020F0302020204030204" pitchFamily="34" charset="0"/>
              </a:rPr>
              <a:t>Product</a:t>
            </a:r>
            <a:r>
              <a:rPr lang="de-CH" sz="4400" dirty="0">
                <a:latin typeface="Calibri Light" panose="020F0302020204030204" pitchFamily="34" charset="0"/>
                <a:cs typeface="Calibri Light" panose="020F0302020204030204" pitchFamily="34" charset="0"/>
              </a:rPr>
              <a:t> Design</a:t>
            </a:r>
          </a:p>
        </p:txBody>
      </p:sp>
    </p:spTree>
    <p:extLst>
      <p:ext uri="{BB962C8B-B14F-4D97-AF65-F5344CB8AC3E}">
        <p14:creationId xmlns:p14="http://schemas.microsoft.com/office/powerpoint/2010/main" val="15226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11234" y="975491"/>
            <a:ext cx="7874281" cy="5325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7220140" y="6298581"/>
            <a:ext cx="38512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400" i="1" dirty="0" err="1">
                <a:solidFill>
                  <a:srgbClr val="FFFFFF"/>
                </a:solidFill>
              </a:rPr>
              <a:t>A.Tukker</a:t>
            </a:r>
            <a:r>
              <a:rPr lang="en-US" sz="1400" i="1" dirty="0">
                <a:solidFill>
                  <a:srgbClr val="FFFFFF"/>
                </a:solidFill>
              </a:rPr>
              <a:t>, Bus. </a:t>
            </a:r>
            <a:r>
              <a:rPr lang="en-US" sz="1400" i="1" dirty="0" err="1">
                <a:solidFill>
                  <a:srgbClr val="FFFFFF"/>
                </a:solidFill>
              </a:rPr>
              <a:t>Strat</a:t>
            </a:r>
            <a:r>
              <a:rPr lang="en-US" sz="1400" i="1" dirty="0">
                <a:solidFill>
                  <a:srgbClr val="FFFFFF"/>
                </a:solidFill>
              </a:rPr>
              <a:t>. </a:t>
            </a:r>
            <a:r>
              <a:rPr lang="en-US" sz="1400" i="1" dirty="0" err="1">
                <a:solidFill>
                  <a:srgbClr val="FFFFFF"/>
                </a:solidFill>
              </a:rPr>
              <a:t>Env</a:t>
            </a:r>
            <a:r>
              <a:rPr lang="en-US" sz="1400" i="1" dirty="0">
                <a:solidFill>
                  <a:srgbClr val="FFFFFF"/>
                </a:solidFill>
              </a:rPr>
              <a:t>. 13, 246–260 (2004)</a:t>
            </a:r>
          </a:p>
        </p:txBody>
      </p:sp>
      <p:pic>
        <p:nvPicPr>
          <p:cNvPr id="4" name="Picture 9">
            <a:extLst>
              <a:ext uri="{FF2B5EF4-FFF2-40B4-BE49-F238E27FC236}">
                <a16:creationId xmlns:a16="http://schemas.microsoft.com/office/drawing/2014/main" id="{6F7AF2E9-B499-42E4-B29D-14D6B0C0C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F67AB3AB-761E-44D7-90D9-549101D60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05DE0362-753D-491F-B422-FCB3B8165AE7}"/>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50743290-9077-459C-902E-A58BF48BAE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18123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68185"/>
            <a:ext cx="12096750" cy="672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28000" y="3710707"/>
            <a:ext cx="3968750" cy="297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04840" y="227591"/>
            <a:ext cx="10887075" cy="623781"/>
          </a:xfrm>
        </p:spPr>
        <p:txBody>
          <a:bodyPr>
            <a:normAutofit fontScale="90000"/>
          </a:bodyPr>
          <a:lstStyle/>
          <a:p>
            <a:r>
              <a:rPr lang="en-US" dirty="0">
                <a:solidFill>
                  <a:srgbClr val="FFFFFF"/>
                </a:solidFill>
              </a:rPr>
              <a:t>Light as a Service</a:t>
            </a:r>
          </a:p>
        </p:txBody>
      </p:sp>
      <p:pic>
        <p:nvPicPr>
          <p:cNvPr id="5" name="Picture 9">
            <a:extLst>
              <a:ext uri="{FF2B5EF4-FFF2-40B4-BE49-F238E27FC236}">
                <a16:creationId xmlns:a16="http://schemas.microsoft.com/office/drawing/2014/main" id="{8ED91B5A-ED62-4D7B-A1B1-9EECF5B76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538154"/>
            <a:ext cx="1438321" cy="488130"/>
          </a:xfrm>
          <a:prstGeom prst="rect">
            <a:avLst/>
          </a:prstGeom>
        </p:spPr>
      </p:pic>
      <p:pic>
        <p:nvPicPr>
          <p:cNvPr id="6" name="Picture 10">
            <a:extLst>
              <a:ext uri="{FF2B5EF4-FFF2-40B4-BE49-F238E27FC236}">
                <a16:creationId xmlns:a16="http://schemas.microsoft.com/office/drawing/2014/main" id="{09DB5489-05B8-4314-90A4-ED45844F29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085" y="6536309"/>
            <a:ext cx="5381602" cy="484441"/>
          </a:xfrm>
          <a:prstGeom prst="rect">
            <a:avLst/>
          </a:prstGeom>
        </p:spPr>
      </p:pic>
      <p:sp>
        <p:nvSpPr>
          <p:cNvPr id="7" name="Textfeld 10">
            <a:extLst>
              <a:ext uri="{FF2B5EF4-FFF2-40B4-BE49-F238E27FC236}">
                <a16:creationId xmlns:a16="http://schemas.microsoft.com/office/drawing/2014/main" id="{9B676AF0-2A58-42C5-8877-58C05FA720B9}"/>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B078FE82-964A-47DD-AEBB-5606461E0F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1597366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 9" descr="Screen Shot 2017-11-02 at 12.44.16.png">
            <a:extLst>
              <a:ext uri="{FF2B5EF4-FFF2-40B4-BE49-F238E27FC236}">
                <a16:creationId xmlns:a16="http://schemas.microsoft.com/office/drawing/2014/main" id="{90F1E638-0DB0-4858-AF99-91261DC5E8A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
        <p:nvSpPr>
          <p:cNvPr id="5" name="Rounded Rectangle 4"/>
          <p:cNvSpPr/>
          <p:nvPr/>
        </p:nvSpPr>
        <p:spPr>
          <a:xfrm>
            <a:off x="1966913" y="5473224"/>
            <a:ext cx="9217118" cy="98257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3497"/>
            <a:endParaRPr lang="en-US" sz="1785">
              <a:solidFill>
                <a:srgbClr val="FFFFFF"/>
              </a:solidFill>
              <a:latin typeface="Calibri"/>
            </a:endParaRPr>
          </a:p>
        </p:txBody>
      </p:sp>
      <p:pic>
        <p:nvPicPr>
          <p:cNvPr id="4" name="Picture 3"/>
          <p:cNvPicPr>
            <a:picLocks/>
          </p:cNvPicPr>
          <p:nvPr>
            <p:custDataLst>
              <p:tags r:id="rId2"/>
            </p:custDataLst>
          </p:nvPr>
        </p:nvPicPr>
        <p:blipFill>
          <a:blip r:embed="rId9" cstate="email">
            <a:extLst>
              <a:ext uri="{28A0092B-C50C-407E-A947-70E740481C1C}">
                <a14:useLocalDpi xmlns:a14="http://schemas.microsoft.com/office/drawing/2010/main"/>
              </a:ext>
            </a:extLst>
          </a:blip>
          <a:stretch>
            <a:fillRect/>
          </a:stretch>
        </p:blipFill>
        <p:spPr>
          <a:xfrm>
            <a:off x="9515738" y="6190233"/>
            <a:ext cx="1260856" cy="197019"/>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sp>
        <p:nvSpPr>
          <p:cNvPr id="3" name="Text Placeholder 2"/>
          <p:cNvSpPr>
            <a:spLocks noGrp="1"/>
          </p:cNvSpPr>
          <p:nvPr>
            <p:ph type="body" idx="1"/>
            <p:custDataLst>
              <p:tags r:id="rId3"/>
            </p:custDataLst>
          </p:nvPr>
        </p:nvSpPr>
        <p:spPr>
          <a:xfrm>
            <a:off x="2080106" y="1389246"/>
            <a:ext cx="9103925" cy="5269929"/>
          </a:xfrm>
          <a:ln w="0"/>
          <a:effectLst/>
          <a:extLst>
            <a:ext uri="{53640926-AAD7-44d8-BBD7-CCE9431645EC}">
              <a14:shadowObscured xmlns="" xmlns:a14="http://schemas.microsoft.com/office/drawing/2010/main"/>
            </a:ext>
          </a:extLst>
        </p:spPr>
        <p:txBody>
          <a:bodyPr vert="horz" wrap="square" lIns="0" tIns="0" rIns="0" bIns="0" rtlCol="0">
            <a:normAutofit fontScale="47500" lnSpcReduction="20000"/>
          </a:bodyPr>
          <a:lstStyle/>
          <a:p>
            <a:pPr marL="0" indent="0">
              <a:buNone/>
            </a:pPr>
            <a:r>
              <a:rPr lang="en-US" dirty="0">
                <a:solidFill>
                  <a:schemeClr val="bg1"/>
                </a:solidFill>
              </a:rPr>
              <a:t>Schiphol, Cofely and Philips have entered into a collaboration for Light-as-a-Service in the terminal buildings at Amsterdam Airport Schiphol. </a:t>
            </a:r>
          </a:p>
          <a:p>
            <a:pPr marL="0" indent="0">
              <a:buNone/>
            </a:pPr>
            <a:endParaRPr lang="en-US" dirty="0">
              <a:solidFill>
                <a:schemeClr val="bg1"/>
              </a:solidFill>
            </a:endParaRPr>
          </a:p>
          <a:p>
            <a:pPr marL="0" indent="0">
              <a:buNone/>
            </a:pPr>
            <a:endParaRPr lang="en-US" dirty="0">
              <a:solidFill>
                <a:schemeClr val="bg1"/>
              </a:solidFill>
            </a:endParaRPr>
          </a:p>
          <a:p>
            <a:pPr marL="179509" indent="-179509"/>
            <a:r>
              <a:rPr lang="da-DK" dirty="0">
                <a:solidFill>
                  <a:schemeClr val="bg1"/>
                </a:solidFill>
              </a:rPr>
              <a:t>3700 LED fixtures</a:t>
            </a:r>
          </a:p>
          <a:p>
            <a:pPr marL="179509" indent="-179509"/>
            <a:r>
              <a:rPr lang="da-DK" dirty="0">
                <a:solidFill>
                  <a:schemeClr val="bg1"/>
                </a:solidFill>
              </a:rPr>
              <a:t>Schiphol pays for the light it uses</a:t>
            </a:r>
          </a:p>
          <a:p>
            <a:pPr marL="179509" indent="-179509"/>
            <a:r>
              <a:rPr lang="en-US" dirty="0">
                <a:solidFill>
                  <a:schemeClr val="bg1"/>
                </a:solidFill>
              </a:rPr>
              <a:t>Philips remains owner of the installation</a:t>
            </a:r>
          </a:p>
          <a:p>
            <a:pPr marL="179509" indent="-179509"/>
            <a:r>
              <a:rPr lang="en-US" dirty="0">
                <a:solidFill>
                  <a:schemeClr val="bg1"/>
                </a:solidFill>
              </a:rPr>
              <a:t>50% reduction in electricity consumption</a:t>
            </a:r>
          </a:p>
          <a:p>
            <a:pPr marL="179509" indent="-179509"/>
            <a:r>
              <a:rPr lang="en-US" dirty="0">
                <a:solidFill>
                  <a:schemeClr val="bg1"/>
                </a:solidFill>
              </a:rPr>
              <a:t>Fixtures optimized for Circular Economy</a:t>
            </a:r>
          </a:p>
          <a:p>
            <a:pPr marL="179509" indent="-179509"/>
            <a:r>
              <a:rPr lang="en-US" dirty="0">
                <a:solidFill>
                  <a:schemeClr val="bg1"/>
                </a:solidFill>
              </a:rPr>
              <a:t>Philips and Cofely responsible for the </a:t>
            </a:r>
          </a:p>
          <a:p>
            <a:pPr marL="179509" indent="-179509">
              <a:buNone/>
            </a:pPr>
            <a:r>
              <a:rPr lang="en-US" dirty="0">
                <a:solidFill>
                  <a:schemeClr val="bg1"/>
                </a:solidFill>
              </a:rPr>
              <a:t>    performance and re-use and recycling</a:t>
            </a:r>
          </a:p>
          <a:p>
            <a:pPr marL="179509" indent="-179509"/>
            <a:r>
              <a:rPr lang="en-US" dirty="0">
                <a:solidFill>
                  <a:schemeClr val="bg1"/>
                </a:solidFill>
              </a:rPr>
              <a:t>Real-time performance management</a:t>
            </a:r>
          </a:p>
          <a:p>
            <a:endParaRPr lang="en-US" dirty="0">
              <a:solidFill>
                <a:schemeClr val="bg1"/>
              </a:solidFill>
            </a:endParaRPr>
          </a:p>
          <a:p>
            <a:endParaRPr lang="en-US" dirty="0">
              <a:solidFill>
                <a:schemeClr val="bg1"/>
              </a:solidFill>
            </a:endParaRPr>
          </a:p>
          <a:p>
            <a:pPr marL="0" indent="0">
              <a:buNone/>
            </a:pPr>
            <a:r>
              <a:rPr lang="en-US" dirty="0"/>
              <a:t>Jos </a:t>
            </a:r>
            <a:r>
              <a:rPr lang="en-US" dirty="0" err="1"/>
              <a:t>Nijhuis</a:t>
            </a:r>
            <a:r>
              <a:rPr lang="en-US" dirty="0"/>
              <a:t>, CEO Schiphol: "It is Schiphol's ambition to become one of the most sustainable airports in the world. With this innovative, out-of-the-box solution, we set a new standard that matches the ambition level of the airport."</a:t>
            </a:r>
          </a:p>
          <a:p>
            <a:pPr marL="0" indent="0">
              <a:buNone/>
            </a:pPr>
            <a:endParaRPr lang="en-US" dirty="0">
              <a:solidFill>
                <a:schemeClr val="bg1"/>
              </a:solidFill>
            </a:endParaRPr>
          </a:p>
          <a:p>
            <a:pPr marL="0" indent="0">
              <a:buNone/>
            </a:pPr>
            <a:endParaRPr lang="en-US" dirty="0">
              <a:solidFill>
                <a:schemeClr val="bg1"/>
              </a:solidFill>
            </a:endParaRPr>
          </a:p>
        </p:txBody>
      </p:sp>
      <p:pic>
        <p:nvPicPr>
          <p:cNvPr id="2050" name="Picture 2"/>
          <p:cNvPicPr>
            <a:picLocks noChangeAspect="1" noChangeArrowheads="1"/>
          </p:cNvPicPr>
          <p:nvPr>
            <p:custDataLst>
              <p:tags r:id="rId4"/>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6997493" y="2386465"/>
            <a:ext cx="4186538" cy="27653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11530" y="147686"/>
            <a:ext cx="8290610" cy="667637"/>
          </a:xfrm>
        </p:spPr>
        <p:txBody>
          <a:bodyPr>
            <a:noAutofit/>
          </a:bodyPr>
          <a:lstStyle/>
          <a:p>
            <a:r>
              <a:rPr lang="en-US" sz="4400" dirty="0">
                <a:latin typeface="Calibri Light" panose="020F0302020204030204" pitchFamily="34" charset="0"/>
                <a:cs typeface="Calibri Light" panose="020F0302020204030204" pitchFamily="34" charset="0"/>
              </a:rPr>
              <a:t>Light as a Service</a:t>
            </a:r>
          </a:p>
        </p:txBody>
      </p:sp>
      <p:sp>
        <p:nvSpPr>
          <p:cNvPr id="11" name="Title 1"/>
          <p:cNvSpPr txBox="1">
            <a:spLocks/>
          </p:cNvSpPr>
          <p:nvPr>
            <p:custDataLst>
              <p:tags r:id="rId5"/>
            </p:custDataLst>
          </p:nvPr>
        </p:nvSpPr>
        <p:spPr bwMode="auto">
          <a:xfrm>
            <a:off x="2049047" y="914888"/>
            <a:ext cx="3256223" cy="764055"/>
          </a:xfrm>
          <a:prstGeom prst="rect">
            <a:avLst/>
          </a:prstGeom>
          <a:noFill/>
          <a:ln w="0">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400" kern="1200">
                <a:solidFill>
                  <a:srgbClr val="000000"/>
                </a:solidFill>
                <a:latin typeface="+mj-lt"/>
                <a:ea typeface="+mj-ea"/>
                <a:cs typeface="+mj-cs"/>
              </a:defRPr>
            </a:lvl1pPr>
            <a:lvl2pPr algn="l" rtl="0" eaLnBrk="1" fontAlgn="base" hangingPunct="1">
              <a:spcBef>
                <a:spcPct val="0"/>
              </a:spcBef>
              <a:spcAft>
                <a:spcPct val="0"/>
              </a:spcAft>
              <a:defRPr sz="3400">
                <a:solidFill>
                  <a:srgbClr val="000000"/>
                </a:solidFill>
                <a:latin typeface="Calibri" pitchFamily="34" charset="0"/>
              </a:defRPr>
            </a:lvl2pPr>
            <a:lvl3pPr algn="l" rtl="0" eaLnBrk="1" fontAlgn="base" hangingPunct="1">
              <a:spcBef>
                <a:spcPct val="0"/>
              </a:spcBef>
              <a:spcAft>
                <a:spcPct val="0"/>
              </a:spcAft>
              <a:defRPr sz="3400">
                <a:solidFill>
                  <a:srgbClr val="000000"/>
                </a:solidFill>
                <a:latin typeface="Calibri" pitchFamily="34" charset="0"/>
              </a:defRPr>
            </a:lvl3pPr>
            <a:lvl4pPr algn="l" rtl="0" eaLnBrk="1" fontAlgn="base" hangingPunct="1">
              <a:spcBef>
                <a:spcPct val="0"/>
              </a:spcBef>
              <a:spcAft>
                <a:spcPct val="0"/>
              </a:spcAft>
              <a:defRPr sz="3400">
                <a:solidFill>
                  <a:srgbClr val="000000"/>
                </a:solidFill>
                <a:latin typeface="Calibri" pitchFamily="34" charset="0"/>
              </a:defRPr>
            </a:lvl4pPr>
            <a:lvl5pPr algn="l" rtl="0" eaLnBrk="1" fontAlgn="base" hangingPunct="1">
              <a:spcBef>
                <a:spcPct val="0"/>
              </a:spcBef>
              <a:spcAft>
                <a:spcPct val="0"/>
              </a:spcAft>
              <a:defRPr sz="3400">
                <a:solidFill>
                  <a:srgbClr val="00000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06993">
              <a:spcBef>
                <a:spcPts val="0"/>
              </a:spcBef>
              <a:spcAft>
                <a:spcPts val="0"/>
              </a:spcAft>
            </a:pPr>
            <a:r>
              <a:rPr lang="en-US" sz="2976" b="1" dirty="0">
                <a:solidFill>
                  <a:schemeClr val="bg1"/>
                </a:solidFill>
                <a:latin typeface="Calibri"/>
              </a:rPr>
              <a:t>Schiphol</a:t>
            </a:r>
            <a:r>
              <a:rPr lang="en-US" sz="2976" dirty="0">
                <a:latin typeface="Calibri"/>
              </a:rPr>
              <a:t> in focus</a:t>
            </a:r>
          </a:p>
        </p:txBody>
      </p:sp>
      <p:pic>
        <p:nvPicPr>
          <p:cNvPr id="8" name="Picture 9">
            <a:extLst>
              <a:ext uri="{FF2B5EF4-FFF2-40B4-BE49-F238E27FC236}">
                <a16:creationId xmlns:a16="http://schemas.microsoft.com/office/drawing/2014/main" id="{E6FA0D90-2C74-4D88-A552-5CBF869589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9" name="Picture 10">
            <a:extLst>
              <a:ext uri="{FF2B5EF4-FFF2-40B4-BE49-F238E27FC236}">
                <a16:creationId xmlns:a16="http://schemas.microsoft.com/office/drawing/2014/main" id="{3B35BF98-AD03-4E3E-B73F-A7A8234503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2" name="Textfeld 10">
            <a:extLst>
              <a:ext uri="{FF2B5EF4-FFF2-40B4-BE49-F238E27FC236}">
                <a16:creationId xmlns:a16="http://schemas.microsoft.com/office/drawing/2014/main" id="{966034F9-1130-4038-990F-D903E3BC3280}"/>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custDataLst>
      <p:tags r:id="rId1"/>
    </p:custDataLst>
    <p:extLst>
      <p:ext uri="{BB962C8B-B14F-4D97-AF65-F5344CB8AC3E}">
        <p14:creationId xmlns:p14="http://schemas.microsoft.com/office/powerpoint/2010/main" val="3573160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8967962" y="5680585"/>
            <a:ext cx="1071258" cy="197019"/>
          </a:xfrm>
          <a:prstGeom prst="rect">
            <a:avLst/>
          </a:prstGeom>
          <a:ln w="0">
            <a:noFill/>
          </a:ln>
          <a:effectLst/>
          <a:extLst>
            <a:ext uri="{91240B29-F687-4f45-9708-019B960494DF}">
              <a14:hiddenLine xmlns="" xmlns:a14="http://schemas.microsoft.com/office/drawing/2010/main" w="0">
                <a:solidFill>
                  <a:schemeClr val="tx1"/>
                </a:solidFill>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pic>
      <p:pic>
        <p:nvPicPr>
          <p:cNvPr id="3" name="Picture 2" descr="14537-Services_PPT_Graphics_16.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3417" y="75583"/>
            <a:ext cx="9069917" cy="6802438"/>
          </a:xfrm>
          <a:prstGeom prst="rect">
            <a:avLst/>
          </a:prstGeom>
        </p:spPr>
      </p:pic>
      <p:sp>
        <p:nvSpPr>
          <p:cNvPr id="19" name="TextBox 18"/>
          <p:cNvSpPr txBox="1"/>
          <p:nvPr/>
        </p:nvSpPr>
        <p:spPr>
          <a:xfrm>
            <a:off x="1927722" y="3870464"/>
            <a:ext cx="1937144" cy="1343245"/>
          </a:xfrm>
          <a:prstGeom prst="rect">
            <a:avLst/>
          </a:prstGeom>
          <a:noFill/>
        </p:spPr>
        <p:txBody>
          <a:bodyPr wrap="square" rtlCol="0">
            <a:spAutoFit/>
          </a:bodyPr>
          <a:lstStyle/>
          <a:p>
            <a:pPr algn="ctr" defTabSz="906993"/>
            <a:r>
              <a:rPr lang="en-US" sz="1785" b="1" dirty="0">
                <a:solidFill>
                  <a:srgbClr val="FFFF00"/>
                </a:solidFill>
                <a:latin typeface="Calibri"/>
              </a:rPr>
              <a:t>No </a:t>
            </a:r>
            <a:r>
              <a:rPr lang="en-US" sz="1785" b="1" dirty="0" err="1">
                <a:solidFill>
                  <a:srgbClr val="FFFF00"/>
                </a:solidFill>
                <a:latin typeface="Calibri"/>
              </a:rPr>
              <a:t>CapEx</a:t>
            </a:r>
            <a:endParaRPr lang="en-US" sz="1785" b="1" dirty="0">
              <a:solidFill>
                <a:srgbClr val="FFFF00"/>
              </a:solidFill>
              <a:latin typeface="Calibri"/>
            </a:endParaRPr>
          </a:p>
          <a:p>
            <a:pPr algn="ctr" defTabSz="906993"/>
            <a:r>
              <a:rPr lang="en-US" sz="1587" dirty="0">
                <a:solidFill>
                  <a:schemeClr val="bg1"/>
                </a:solidFill>
                <a:latin typeface="Calibri"/>
              </a:rPr>
              <a:t>due to unique business model with financing solutions and upgrade options</a:t>
            </a:r>
          </a:p>
        </p:txBody>
      </p:sp>
      <p:sp>
        <p:nvSpPr>
          <p:cNvPr id="20" name="TextBox 19"/>
          <p:cNvSpPr txBox="1"/>
          <p:nvPr/>
        </p:nvSpPr>
        <p:spPr>
          <a:xfrm>
            <a:off x="4111202" y="3870464"/>
            <a:ext cx="1802804" cy="1343245"/>
          </a:xfrm>
          <a:prstGeom prst="rect">
            <a:avLst/>
          </a:prstGeom>
          <a:noFill/>
        </p:spPr>
        <p:txBody>
          <a:bodyPr wrap="square" rtlCol="0">
            <a:spAutoFit/>
          </a:bodyPr>
          <a:lstStyle/>
          <a:p>
            <a:pPr algn="ctr" defTabSz="906993"/>
            <a:r>
              <a:rPr lang="en-US" sz="1785" b="1" dirty="0">
                <a:solidFill>
                  <a:srgbClr val="FFFF00"/>
                </a:solidFill>
                <a:latin typeface="Calibri"/>
              </a:rPr>
              <a:t>Hassle-free</a:t>
            </a:r>
          </a:p>
          <a:p>
            <a:pPr algn="ctr" defTabSz="906993"/>
            <a:r>
              <a:rPr lang="en-US" sz="1587" dirty="0">
                <a:solidFill>
                  <a:schemeClr val="bg1"/>
                </a:solidFill>
                <a:latin typeface="Calibri"/>
              </a:rPr>
              <a:t>performance based managed lighting solution and service</a:t>
            </a:r>
          </a:p>
        </p:txBody>
      </p:sp>
      <p:sp>
        <p:nvSpPr>
          <p:cNvPr id="21" name="TextBox 20"/>
          <p:cNvSpPr txBox="1"/>
          <p:nvPr/>
        </p:nvSpPr>
        <p:spPr>
          <a:xfrm>
            <a:off x="6157542" y="3870464"/>
            <a:ext cx="1629233" cy="1343245"/>
          </a:xfrm>
          <a:prstGeom prst="rect">
            <a:avLst/>
          </a:prstGeom>
          <a:noFill/>
        </p:spPr>
        <p:txBody>
          <a:bodyPr wrap="square" rtlCol="0">
            <a:spAutoFit/>
          </a:bodyPr>
          <a:lstStyle/>
          <a:p>
            <a:pPr algn="ctr" defTabSz="906993"/>
            <a:r>
              <a:rPr lang="en-US" sz="1785" b="1" dirty="0">
                <a:solidFill>
                  <a:srgbClr val="FFFF00"/>
                </a:solidFill>
                <a:latin typeface="Calibri"/>
              </a:rPr>
              <a:t>Savings</a:t>
            </a:r>
          </a:p>
          <a:p>
            <a:pPr algn="ctr" defTabSz="906993"/>
            <a:r>
              <a:rPr lang="en-US" sz="1587" dirty="0">
                <a:solidFill>
                  <a:schemeClr val="bg1"/>
                </a:solidFill>
                <a:latin typeface="Calibri"/>
              </a:rPr>
              <a:t>on energy,  maintenance and depreciation costs</a:t>
            </a:r>
          </a:p>
        </p:txBody>
      </p:sp>
      <p:sp>
        <p:nvSpPr>
          <p:cNvPr id="22" name="TextBox 21"/>
          <p:cNvSpPr txBox="1"/>
          <p:nvPr/>
        </p:nvSpPr>
        <p:spPr>
          <a:xfrm>
            <a:off x="8089097" y="3870463"/>
            <a:ext cx="1914638" cy="1099019"/>
          </a:xfrm>
          <a:prstGeom prst="rect">
            <a:avLst/>
          </a:prstGeom>
          <a:noFill/>
        </p:spPr>
        <p:txBody>
          <a:bodyPr wrap="square" rtlCol="0">
            <a:spAutoFit/>
          </a:bodyPr>
          <a:lstStyle/>
          <a:p>
            <a:pPr algn="ctr" defTabSz="906993"/>
            <a:r>
              <a:rPr lang="en-US" sz="1785" b="1" dirty="0">
                <a:solidFill>
                  <a:srgbClr val="FFFF00"/>
                </a:solidFill>
                <a:latin typeface="Calibri"/>
              </a:rPr>
              <a:t>Responsibility</a:t>
            </a:r>
          </a:p>
          <a:p>
            <a:pPr algn="ctr" defTabSz="906993"/>
            <a:r>
              <a:rPr lang="en-US" sz="1587" dirty="0">
                <a:solidFill>
                  <a:schemeClr val="bg1"/>
                </a:solidFill>
                <a:latin typeface="Calibri"/>
              </a:rPr>
              <a:t>to minimize CO2 emissions and waste of materials</a:t>
            </a:r>
          </a:p>
        </p:txBody>
      </p:sp>
      <p:sp>
        <p:nvSpPr>
          <p:cNvPr id="10" name="Title 1"/>
          <p:cNvSpPr txBox="1">
            <a:spLocks/>
          </p:cNvSpPr>
          <p:nvPr>
            <p:custDataLst>
              <p:tags r:id="rId3"/>
            </p:custDataLst>
          </p:nvPr>
        </p:nvSpPr>
        <p:spPr bwMode="auto">
          <a:xfrm>
            <a:off x="2049046" y="1051074"/>
            <a:ext cx="7998672" cy="499916"/>
          </a:xfrm>
          <a:prstGeom prst="rect">
            <a:avLst/>
          </a:prstGeom>
          <a:noFill/>
          <a:ln w="0">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 uri="{AF507438-7753-43e0-B8FC-AC1667EBCBE1}">
              <a14:hiddenEffects xmlns="" xmlns:a14="http://schemas.microsoft.com/office/drawing/2010/main">
                <a:effectLst>
                  <a:outerShdw blurRad="63500" rotWithShape="0">
                    <a:scrgbClr r="0" g="0" b="0"/>
                  </a:outerShdw>
                </a:effectLst>
              </a14:hiddenEffects>
            </a:ext>
            <a:ext uri="{53640926-AAD7-44d8-BBD7-CCE9431645EC}">
              <a14:shadowObscured xmlns="" xmlns:a14="http://schemas.microsoft.com/office/drawing/2010/main"/>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400" kern="1200">
                <a:solidFill>
                  <a:srgbClr val="000000"/>
                </a:solidFill>
                <a:latin typeface="+mj-lt"/>
                <a:ea typeface="+mj-ea"/>
                <a:cs typeface="+mj-cs"/>
              </a:defRPr>
            </a:lvl1pPr>
            <a:lvl2pPr algn="l" rtl="0" eaLnBrk="1" fontAlgn="base" hangingPunct="1">
              <a:spcBef>
                <a:spcPct val="0"/>
              </a:spcBef>
              <a:spcAft>
                <a:spcPct val="0"/>
              </a:spcAft>
              <a:defRPr sz="3400">
                <a:solidFill>
                  <a:srgbClr val="000000"/>
                </a:solidFill>
                <a:latin typeface="Calibri" pitchFamily="34" charset="0"/>
              </a:defRPr>
            </a:lvl2pPr>
            <a:lvl3pPr algn="l" rtl="0" eaLnBrk="1" fontAlgn="base" hangingPunct="1">
              <a:spcBef>
                <a:spcPct val="0"/>
              </a:spcBef>
              <a:spcAft>
                <a:spcPct val="0"/>
              </a:spcAft>
              <a:defRPr sz="3400">
                <a:solidFill>
                  <a:srgbClr val="000000"/>
                </a:solidFill>
                <a:latin typeface="Calibri" pitchFamily="34" charset="0"/>
              </a:defRPr>
            </a:lvl3pPr>
            <a:lvl4pPr algn="l" rtl="0" eaLnBrk="1" fontAlgn="base" hangingPunct="1">
              <a:spcBef>
                <a:spcPct val="0"/>
              </a:spcBef>
              <a:spcAft>
                <a:spcPct val="0"/>
              </a:spcAft>
              <a:defRPr sz="3400">
                <a:solidFill>
                  <a:srgbClr val="000000"/>
                </a:solidFill>
                <a:latin typeface="Calibri" pitchFamily="34" charset="0"/>
              </a:defRPr>
            </a:lvl4pPr>
            <a:lvl5pPr algn="l" rtl="0" eaLnBrk="1" fontAlgn="base" hangingPunct="1">
              <a:spcBef>
                <a:spcPct val="0"/>
              </a:spcBef>
              <a:spcAft>
                <a:spcPct val="0"/>
              </a:spcAft>
              <a:defRPr sz="3400">
                <a:solidFill>
                  <a:srgbClr val="000000"/>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06993">
              <a:spcBef>
                <a:spcPts val="0"/>
              </a:spcBef>
              <a:spcAft>
                <a:spcPts val="0"/>
              </a:spcAft>
            </a:pPr>
            <a:r>
              <a:rPr lang="en-US" sz="2976" b="1" dirty="0">
                <a:solidFill>
                  <a:schemeClr val="bg1"/>
                </a:solidFill>
                <a:latin typeface="Calibri"/>
              </a:rPr>
              <a:t>Light as a Service: </a:t>
            </a:r>
            <a:r>
              <a:rPr lang="en-US" sz="2976" dirty="0">
                <a:solidFill>
                  <a:schemeClr val="bg1"/>
                </a:solidFill>
                <a:latin typeface="Calibri"/>
              </a:rPr>
              <a:t>Operation and performance guaranteed - from plan to</a:t>
            </a:r>
            <a:r>
              <a:rPr lang="en-GB" sz="2976" dirty="0">
                <a:solidFill>
                  <a:schemeClr val="bg1"/>
                </a:solidFill>
                <a:latin typeface="Calibri"/>
              </a:rPr>
              <a:t> end-of-life management</a:t>
            </a:r>
          </a:p>
          <a:p>
            <a:pPr defTabSz="906993">
              <a:spcBef>
                <a:spcPts val="0"/>
              </a:spcBef>
              <a:spcAft>
                <a:spcPts val="0"/>
              </a:spcAft>
            </a:pPr>
            <a:endParaRPr lang="en-US" sz="2976" dirty="0">
              <a:solidFill>
                <a:schemeClr val="bg1"/>
              </a:solidFill>
              <a:latin typeface="Calibri"/>
            </a:endParaRPr>
          </a:p>
        </p:txBody>
      </p:sp>
      <p:pic>
        <p:nvPicPr>
          <p:cNvPr id="9" name="Picture 9">
            <a:extLst>
              <a:ext uri="{FF2B5EF4-FFF2-40B4-BE49-F238E27FC236}">
                <a16:creationId xmlns:a16="http://schemas.microsoft.com/office/drawing/2014/main" id="{30A25A80-7271-41E7-BF42-FC793BE53A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11" name="Picture 10">
            <a:extLst>
              <a:ext uri="{FF2B5EF4-FFF2-40B4-BE49-F238E27FC236}">
                <a16:creationId xmlns:a16="http://schemas.microsoft.com/office/drawing/2014/main" id="{E45BC3A0-8C79-4577-8637-6CBF069FED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2" name="Textfeld 10">
            <a:extLst>
              <a:ext uri="{FF2B5EF4-FFF2-40B4-BE49-F238E27FC236}">
                <a16:creationId xmlns:a16="http://schemas.microsoft.com/office/drawing/2014/main" id="{3044F07E-C1EE-4449-B12A-73D98D54CF03}"/>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3" name="Bild 9" descr="Screen Shot 2017-11-02 at 12.44.16.png">
            <a:extLst>
              <a:ext uri="{FF2B5EF4-FFF2-40B4-BE49-F238E27FC236}">
                <a16:creationId xmlns:a16="http://schemas.microsoft.com/office/drawing/2014/main" id="{A52DD290-89B6-4A8D-A785-8D4E02B8FE5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custDataLst>
      <p:tags r:id="rId1"/>
    </p:custDataLst>
    <p:extLst>
      <p:ext uri="{BB962C8B-B14F-4D97-AF65-F5344CB8AC3E}">
        <p14:creationId xmlns:p14="http://schemas.microsoft.com/office/powerpoint/2010/main" val="1277500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9" descr="Screen Shot 2017-11-02 at 12.44.16.png">
            <a:extLst>
              <a:ext uri="{FF2B5EF4-FFF2-40B4-BE49-F238E27FC236}">
                <a16:creationId xmlns:a16="http://schemas.microsoft.com/office/drawing/2014/main" id="{93000908-49A3-4144-823F-D43EE884A0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093222" cy="97549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96636" y="975491"/>
            <a:ext cx="6117689" cy="53685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5083" y="948648"/>
            <a:ext cx="5100892" cy="5510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Title 1"/>
          <p:cNvSpPr txBox="1">
            <a:spLocks/>
          </p:cNvSpPr>
          <p:nvPr/>
        </p:nvSpPr>
        <p:spPr>
          <a:xfrm>
            <a:off x="1764" y="177416"/>
            <a:ext cx="8290610" cy="667637"/>
          </a:xfrm>
          <a:prstGeom prst="rect">
            <a:avLst/>
          </a:prstGeom>
        </p:spPr>
        <p:txBody>
          <a:bodyPr vert="horz" lIns="90699" tIns="45350" rIns="90699" bIns="45350" rtlCol="0" anchor="ctr">
            <a:noAutofit/>
          </a:bodyPr>
          <a:lstStyle>
            <a:lvl1pPr algn="l" defTabSz="457200" rtl="0" eaLnBrk="1" latinLnBrk="0" hangingPunct="1">
              <a:spcBef>
                <a:spcPct val="0"/>
              </a:spcBef>
              <a:buNone/>
              <a:defRPr sz="2800" b="1" kern="1200">
                <a:solidFill>
                  <a:srgbClr val="00A6D6"/>
                </a:solidFill>
                <a:latin typeface="Arial"/>
                <a:ea typeface="+mj-ea"/>
                <a:cs typeface="Arial"/>
              </a:defRPr>
            </a:lvl1pPr>
          </a:lstStyle>
          <a:p>
            <a:pPr defTabSz="453497"/>
            <a:r>
              <a:rPr lang="en-US" sz="4400" b="0" dirty="0">
                <a:solidFill>
                  <a:schemeClr val="tx1"/>
                </a:solidFill>
                <a:latin typeface="Calibri Light" panose="020F0302020204030204" pitchFamily="34" charset="0"/>
                <a:ea typeface="MS PGothic" charset="0"/>
                <a:cs typeface="Calibri Light" panose="020F0302020204030204" pitchFamily="34" charset="0"/>
              </a:rPr>
              <a:t>Philips concept lamp</a:t>
            </a:r>
            <a:endParaRPr lang="en-US" sz="4400" b="0" dirty="0">
              <a:solidFill>
                <a:schemeClr val="tx1"/>
              </a:solidFill>
              <a:latin typeface="Calibri Light" panose="020F0302020204030204" pitchFamily="34" charset="0"/>
              <a:cs typeface="Calibri Light" panose="020F0302020204030204" pitchFamily="34" charset="0"/>
            </a:endParaRPr>
          </a:p>
        </p:txBody>
      </p:sp>
      <p:pic>
        <p:nvPicPr>
          <p:cNvPr id="5" name="Picture 9">
            <a:extLst>
              <a:ext uri="{FF2B5EF4-FFF2-40B4-BE49-F238E27FC236}">
                <a16:creationId xmlns:a16="http://schemas.microsoft.com/office/drawing/2014/main" id="{DD3887C5-A064-4C14-857A-9116C38783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6" name="Picture 10">
            <a:extLst>
              <a:ext uri="{FF2B5EF4-FFF2-40B4-BE49-F238E27FC236}">
                <a16:creationId xmlns:a16="http://schemas.microsoft.com/office/drawing/2014/main" id="{89F51BC2-DB1A-4B6A-8BAB-0C1E2B9C00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7" name="Textfeld 10">
            <a:extLst>
              <a:ext uri="{FF2B5EF4-FFF2-40B4-BE49-F238E27FC236}">
                <a16:creationId xmlns:a16="http://schemas.microsoft.com/office/drawing/2014/main" id="{0DD24CEE-8172-4668-9612-CEE7842B67F2}"/>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custDataLst>
      <p:tags r:id="rId1"/>
    </p:custDataLst>
    <p:extLst>
      <p:ext uri="{BB962C8B-B14F-4D97-AF65-F5344CB8AC3E}">
        <p14:creationId xmlns:p14="http://schemas.microsoft.com/office/powerpoint/2010/main" val="399237179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custDataLst>
              <p:tags r:id="rId1"/>
            </p:custDataLst>
          </p:nvPr>
        </p:nvPicPr>
        <p:blipFill rotWithShape="1">
          <a:blip r:embed="rId6" cstate="screen">
            <a:extLst>
              <a:ext uri="{28A0092B-C50C-407E-A947-70E740481C1C}">
                <a14:useLocalDpi xmlns:a14="http://schemas.microsoft.com/office/drawing/2010/main"/>
              </a:ext>
            </a:extLst>
          </a:blip>
          <a:srcRect/>
          <a:stretch/>
        </p:blipFill>
        <p:spPr bwMode="auto">
          <a:xfrm>
            <a:off x="9332240" y="4761939"/>
            <a:ext cx="2135323" cy="20165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custDataLst>
              <p:tags r:id="rId2"/>
            </p:custDataLst>
          </p:nvPr>
        </p:nvPicPr>
        <p:blipFill rotWithShape="1">
          <a:blip r:embed="rId7" cstate="screen">
            <a:extLst>
              <a:ext uri="{28A0092B-C50C-407E-A947-70E740481C1C}">
                <a14:useLocalDpi xmlns:a14="http://schemas.microsoft.com/office/drawing/2010/main"/>
              </a:ext>
            </a:extLst>
          </a:blip>
          <a:srcRect/>
          <a:stretch/>
        </p:blipFill>
        <p:spPr bwMode="auto">
          <a:xfrm>
            <a:off x="9332238" y="2835393"/>
            <a:ext cx="2135324" cy="1926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custDataLst>
              <p:tags r:id="rId3"/>
            </p:custDataLst>
          </p:nvPr>
        </p:nvPicPr>
        <p:blipFill rotWithShape="1">
          <a:blip r:embed="rId8" cstate="screen">
            <a:extLst>
              <a:ext uri="{28A0092B-C50C-407E-A947-70E740481C1C}">
                <a14:useLocalDpi xmlns:a14="http://schemas.microsoft.com/office/drawing/2010/main"/>
              </a:ext>
            </a:extLst>
          </a:blip>
          <a:srcRect/>
          <a:stretch/>
        </p:blipFill>
        <p:spPr bwMode="auto">
          <a:xfrm>
            <a:off x="9332240" y="865637"/>
            <a:ext cx="2135323" cy="19553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05883" y="4167334"/>
            <a:ext cx="1392582" cy="2367884"/>
          </a:xfrm>
          <a:prstGeom prst="rect">
            <a:avLst/>
          </a:prstGeom>
          <a:noFill/>
          <a:ln w="9525">
            <a:noFill/>
            <a:miter lim="800000"/>
            <a:headEnd/>
            <a:tailEnd/>
          </a:ln>
          <a:effectLst>
            <a:outerShdw blurRad="342900" dist="368300" dir="2700000" algn="tl" rotWithShape="0">
              <a:prstClr val="black">
                <a:alpha val="40000"/>
              </a:prstClr>
            </a:outerShdw>
          </a:effectLst>
        </p:spPr>
      </p:pic>
      <p:pic>
        <p:nvPicPr>
          <p:cNvPr id="7" name="Picture 4" descr="C:\Documents and Settings\nly29940\My Documents\Lighting Projects\C2C\circular economy\greenstar workshop\Greenstar2.png"/>
          <p:cNvPicPr>
            <a:picLocks noChangeAspect="1" noChangeArrowheads="1"/>
          </p:cNvPicPr>
          <p:nvPr/>
        </p:nvPicPr>
        <p:blipFill>
          <a:blip r:embed="rId10" cstate="print"/>
          <a:srcRect/>
          <a:stretch>
            <a:fillRect/>
          </a:stretch>
        </p:blipFill>
        <p:spPr bwMode="auto">
          <a:xfrm>
            <a:off x="-358589" y="506202"/>
            <a:ext cx="8639067" cy="4932759"/>
          </a:xfrm>
          <a:prstGeom prst="rect">
            <a:avLst/>
          </a:prstGeom>
          <a:noFill/>
        </p:spPr>
      </p:pic>
      <p:pic>
        <p:nvPicPr>
          <p:cNvPr id="8" name="Picture 9">
            <a:extLst>
              <a:ext uri="{FF2B5EF4-FFF2-40B4-BE49-F238E27FC236}">
                <a16:creationId xmlns:a16="http://schemas.microsoft.com/office/drawing/2014/main" id="{2307497B-EC92-4D88-BECF-4E36A05FDA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9" name="Picture 10">
            <a:extLst>
              <a:ext uri="{FF2B5EF4-FFF2-40B4-BE49-F238E27FC236}">
                <a16:creationId xmlns:a16="http://schemas.microsoft.com/office/drawing/2014/main" id="{9291FE1F-B815-41A3-B601-756CEE6B5A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0" name="Textfeld 10">
            <a:extLst>
              <a:ext uri="{FF2B5EF4-FFF2-40B4-BE49-F238E27FC236}">
                <a16:creationId xmlns:a16="http://schemas.microsoft.com/office/drawing/2014/main" id="{DFE3442F-3337-4249-A07C-4441789A4250}"/>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1" name="Bild 9" descr="Screen Shot 2017-11-02 at 12.44.16.png">
            <a:extLst>
              <a:ext uri="{FF2B5EF4-FFF2-40B4-BE49-F238E27FC236}">
                <a16:creationId xmlns:a16="http://schemas.microsoft.com/office/drawing/2014/main" id="{4A92E55A-9905-4C5D-9C67-0710A8321CD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3566650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CONNY__10mei47.jpg" descr="CONNY__10mei47.jpg"/>
          <p:cNvPicPr>
            <a:picLocks noChangeAspect="1"/>
          </p:cNvPicPr>
          <p:nvPr/>
        </p:nvPicPr>
        <p:blipFill>
          <a:blip r:embed="rId3"/>
          <a:stretch>
            <a:fillRect/>
          </a:stretch>
        </p:blipFill>
        <p:spPr>
          <a:xfrm>
            <a:off x="898029" y="1008298"/>
            <a:ext cx="10300692" cy="5794140"/>
          </a:xfrm>
          <a:prstGeom prst="rect">
            <a:avLst/>
          </a:prstGeom>
          <a:ln w="12700">
            <a:miter lim="400000"/>
          </a:ln>
        </p:spPr>
      </p:pic>
      <p:pic>
        <p:nvPicPr>
          <p:cNvPr id="3" name="Picture 9">
            <a:extLst>
              <a:ext uri="{FF2B5EF4-FFF2-40B4-BE49-F238E27FC236}">
                <a16:creationId xmlns:a16="http://schemas.microsoft.com/office/drawing/2014/main" id="{FC35CB45-C25D-4416-AC14-CA1418E50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6508B079-D860-4DD6-B8B5-06D8FEC3D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3E56E556-B62F-4A38-933A-48FABB2145AA}"/>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6" name="Bild 9" descr="Screen Shot 2017-11-02 at 12.44.16.png">
            <a:extLst>
              <a:ext uri="{FF2B5EF4-FFF2-40B4-BE49-F238E27FC236}">
                <a16:creationId xmlns:a16="http://schemas.microsoft.com/office/drawing/2014/main" id="{B388319E-AC6F-4801-B850-72DA47A64A7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1322064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CONNY__10mei57.jpg" descr="CONNY__10mei57.jpg"/>
          <p:cNvPicPr>
            <a:picLocks noChangeAspect="1"/>
          </p:cNvPicPr>
          <p:nvPr/>
        </p:nvPicPr>
        <p:blipFill>
          <a:blip r:embed="rId3"/>
          <a:stretch>
            <a:fillRect/>
          </a:stretch>
        </p:blipFill>
        <p:spPr>
          <a:xfrm>
            <a:off x="872150" y="979184"/>
            <a:ext cx="10352450" cy="5823254"/>
          </a:xfrm>
          <a:prstGeom prst="rect">
            <a:avLst/>
          </a:prstGeom>
          <a:ln w="12700">
            <a:miter lim="400000"/>
          </a:ln>
        </p:spPr>
      </p:pic>
      <p:pic>
        <p:nvPicPr>
          <p:cNvPr id="3" name="Picture 9">
            <a:extLst>
              <a:ext uri="{FF2B5EF4-FFF2-40B4-BE49-F238E27FC236}">
                <a16:creationId xmlns:a16="http://schemas.microsoft.com/office/drawing/2014/main" id="{DB1A739B-2BF6-4D85-9DBA-24198F46AF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5348A185-BCE8-4BFF-BF55-32CC0006A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BD00212E-C56F-4B56-A060-D81D439B5802}"/>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6" name="Bild 9" descr="Screen Shot 2017-11-02 at 12.44.16.png">
            <a:extLst>
              <a:ext uri="{FF2B5EF4-FFF2-40B4-BE49-F238E27FC236}">
                <a16:creationId xmlns:a16="http://schemas.microsoft.com/office/drawing/2014/main" id="{AFE3B011-9AD1-49EA-B1CA-420E331E1C7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317890931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CONNY__10mei50.jpg" descr="CONNY__10mei50.jpg"/>
          <p:cNvPicPr>
            <a:picLocks noChangeAspect="1"/>
          </p:cNvPicPr>
          <p:nvPr/>
        </p:nvPicPr>
        <p:blipFill>
          <a:blip r:embed="rId3"/>
          <a:stretch>
            <a:fillRect/>
          </a:stretch>
        </p:blipFill>
        <p:spPr>
          <a:xfrm>
            <a:off x="984293" y="593308"/>
            <a:ext cx="10128163" cy="5697092"/>
          </a:xfrm>
          <a:prstGeom prst="rect">
            <a:avLst/>
          </a:prstGeom>
          <a:ln w="12700">
            <a:miter lim="400000"/>
          </a:ln>
        </p:spPr>
      </p:pic>
      <p:pic>
        <p:nvPicPr>
          <p:cNvPr id="3" name="Picture 9">
            <a:extLst>
              <a:ext uri="{FF2B5EF4-FFF2-40B4-BE49-F238E27FC236}">
                <a16:creationId xmlns:a16="http://schemas.microsoft.com/office/drawing/2014/main" id="{328FDFBB-FDFC-4E21-B60D-346CA09949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FC83EC86-D219-4DC4-9843-03C5532D84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F6909304-C082-4DB3-BD86-FE71C1FA84E9}"/>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6" name="Bild 9" descr="Screen Shot 2017-11-02 at 12.44.16.png">
            <a:extLst>
              <a:ext uri="{FF2B5EF4-FFF2-40B4-BE49-F238E27FC236}">
                <a16:creationId xmlns:a16="http://schemas.microsoft.com/office/drawing/2014/main" id="{0A7FE7B1-3A93-4180-8B3C-BBBB2DEAF9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366567072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CONNY__10mei51.jpg" descr="CONNY__10mei51.jpg"/>
          <p:cNvPicPr>
            <a:picLocks noChangeAspect="1"/>
          </p:cNvPicPr>
          <p:nvPr/>
        </p:nvPicPr>
        <p:blipFill>
          <a:blip r:embed="rId3"/>
          <a:stretch>
            <a:fillRect/>
          </a:stretch>
        </p:blipFill>
        <p:spPr>
          <a:xfrm>
            <a:off x="880776" y="968670"/>
            <a:ext cx="10335197" cy="5813549"/>
          </a:xfrm>
          <a:prstGeom prst="rect">
            <a:avLst/>
          </a:prstGeom>
          <a:ln w="12700">
            <a:miter lim="400000"/>
          </a:ln>
        </p:spPr>
      </p:pic>
      <p:pic>
        <p:nvPicPr>
          <p:cNvPr id="3" name="Picture 9">
            <a:extLst>
              <a:ext uri="{FF2B5EF4-FFF2-40B4-BE49-F238E27FC236}">
                <a16:creationId xmlns:a16="http://schemas.microsoft.com/office/drawing/2014/main" id="{3B56C825-EB2B-4782-A0C0-22C0667F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D8312C9D-0A88-496E-86BD-5B49258BD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F269667E-9878-4E77-AB07-AA8A2541629D}"/>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6" name="Bild 9" descr="Screen Shot 2017-11-02 at 12.44.16.png">
            <a:extLst>
              <a:ext uri="{FF2B5EF4-FFF2-40B4-BE49-F238E27FC236}">
                <a16:creationId xmlns:a16="http://schemas.microsoft.com/office/drawing/2014/main" id="{77B2F31A-CB7C-45F7-9B70-BFE7B12C635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6371982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 9" descr="Screen Shot 2017-11-02 at 12.44.16.png">
            <a:extLst>
              <a:ext uri="{FF2B5EF4-FFF2-40B4-BE49-F238E27FC236}">
                <a16:creationId xmlns:a16="http://schemas.microsoft.com/office/drawing/2014/main" id="{0505560A-7670-4B23-9367-5FB72D35EC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pic>
        <p:nvPicPr>
          <p:cNvPr id="20" name="Afbeelding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9" name="Afbeelding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8" name="Afbeelding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7" name="Afbeelding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6" name="Afbeelding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4" name="Afbeelding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5" name="Afbeelding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13" name="Afbeelding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992"/>
            <a:ext cx="12094986" cy="6803430"/>
          </a:xfrm>
          <a:prstGeom prst="rect">
            <a:avLst/>
          </a:prstGeom>
        </p:spPr>
      </p:pic>
      <p:pic>
        <p:nvPicPr>
          <p:cNvPr id="21" name="Picture 9">
            <a:extLst>
              <a:ext uri="{FF2B5EF4-FFF2-40B4-BE49-F238E27FC236}">
                <a16:creationId xmlns:a16="http://schemas.microsoft.com/office/drawing/2014/main" id="{74CC5BF9-4F85-4012-BF0A-BD792BBF44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23" name="Picture 10">
            <a:extLst>
              <a:ext uri="{FF2B5EF4-FFF2-40B4-BE49-F238E27FC236}">
                <a16:creationId xmlns:a16="http://schemas.microsoft.com/office/drawing/2014/main" id="{86543901-5DF1-461F-B09B-070AC62A03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24" name="Textfeld 10">
            <a:extLst>
              <a:ext uri="{FF2B5EF4-FFF2-40B4-BE49-F238E27FC236}">
                <a16:creationId xmlns:a16="http://schemas.microsoft.com/office/drawing/2014/main" id="{6F5360BB-BE24-4050-8EF3-A1C5C585290D}"/>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26" name="Bild 9" descr="Screen Shot 2017-11-02 at 12.44.16.png">
            <a:extLst>
              <a:ext uri="{FF2B5EF4-FFF2-40B4-BE49-F238E27FC236}">
                <a16:creationId xmlns:a16="http://schemas.microsoft.com/office/drawing/2014/main" id="{6F7A9F7D-857F-4D6A-8D41-C2977EC1A3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25892"/>
            <a:ext cx="12093222" cy="975491"/>
          </a:xfrm>
          <a:prstGeom prst="rect">
            <a:avLst/>
          </a:prstGeom>
        </p:spPr>
      </p:pic>
      <p:sp>
        <p:nvSpPr>
          <p:cNvPr id="27" name="Textfeld 26">
            <a:extLst>
              <a:ext uri="{FF2B5EF4-FFF2-40B4-BE49-F238E27FC236}">
                <a16:creationId xmlns:a16="http://schemas.microsoft.com/office/drawing/2014/main" id="{03A6271B-A8D8-4FA2-96F6-D2CC595CFB91}"/>
              </a:ext>
            </a:extLst>
          </p:cNvPr>
          <p:cNvSpPr txBox="1"/>
          <p:nvPr/>
        </p:nvSpPr>
        <p:spPr>
          <a:xfrm>
            <a:off x="-3528" y="35633"/>
            <a:ext cx="12094986" cy="769441"/>
          </a:xfrm>
          <a:prstGeom prst="rect">
            <a:avLst/>
          </a:prstGeom>
          <a:noFill/>
        </p:spPr>
        <p:txBody>
          <a:bodyPr wrap="square" rtlCol="0">
            <a:spAutoFit/>
          </a:bodyPr>
          <a:lstStyle/>
          <a:p>
            <a:r>
              <a:rPr lang="de-CH" sz="4400" dirty="0">
                <a:latin typeface="Calibri Light" panose="020F0302020204030204" pitchFamily="34" charset="0"/>
                <a:cs typeface="Calibri Light" panose="020F0302020204030204" pitchFamily="34" charset="0"/>
              </a:rPr>
              <a:t>Linear Economy: TAKE-MAKE-USE-WASTE</a:t>
            </a:r>
          </a:p>
        </p:txBody>
      </p:sp>
    </p:spTree>
    <p:extLst>
      <p:ext uri="{BB962C8B-B14F-4D97-AF65-F5344CB8AC3E}">
        <p14:creationId xmlns:p14="http://schemas.microsoft.com/office/powerpoint/2010/main" val="28343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4000"/>
                            </p:stCondLst>
                            <p:childTnLst>
                              <p:par>
                                <p:cTn id="21" presetID="1" presetClass="entr" presetSubtype="0" fill="hold" nodeType="afterEffect">
                                  <p:stCondLst>
                                    <p:cond delay="10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5000"/>
                            </p:stCondLst>
                            <p:childTnLst>
                              <p:par>
                                <p:cTn id="24" presetID="10"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6000"/>
                            </p:stCondLst>
                            <p:childTnLst>
                              <p:par>
                                <p:cTn id="28" presetID="10" presetClass="entr" presetSubtype="0" fill="hold" nodeType="after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CONNY__10mei52.jpg" descr="CONNY__10mei52.jpg"/>
          <p:cNvPicPr>
            <a:picLocks noChangeAspect="1"/>
          </p:cNvPicPr>
          <p:nvPr/>
        </p:nvPicPr>
        <p:blipFill>
          <a:blip r:embed="rId3"/>
          <a:stretch>
            <a:fillRect/>
          </a:stretch>
        </p:blipFill>
        <p:spPr>
          <a:xfrm>
            <a:off x="888961" y="998097"/>
            <a:ext cx="10318827" cy="5804341"/>
          </a:xfrm>
          <a:prstGeom prst="rect">
            <a:avLst/>
          </a:prstGeom>
          <a:ln w="12700">
            <a:miter lim="400000"/>
          </a:ln>
        </p:spPr>
      </p:pic>
      <p:pic>
        <p:nvPicPr>
          <p:cNvPr id="3" name="Picture 9">
            <a:extLst>
              <a:ext uri="{FF2B5EF4-FFF2-40B4-BE49-F238E27FC236}">
                <a16:creationId xmlns:a16="http://schemas.microsoft.com/office/drawing/2014/main" id="{B1FFB722-24EF-43BD-AFD4-3EF45BA9E9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4" name="Picture 10">
            <a:extLst>
              <a:ext uri="{FF2B5EF4-FFF2-40B4-BE49-F238E27FC236}">
                <a16:creationId xmlns:a16="http://schemas.microsoft.com/office/drawing/2014/main" id="{97082856-A4C3-49D5-8441-A5B66705C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5" name="Textfeld 10">
            <a:extLst>
              <a:ext uri="{FF2B5EF4-FFF2-40B4-BE49-F238E27FC236}">
                <a16:creationId xmlns:a16="http://schemas.microsoft.com/office/drawing/2014/main" id="{2CB858C2-30CF-40B3-AF7E-95956FCCFE89}"/>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6" name="Bild 9" descr="Screen Shot 2017-11-02 at 12.44.16.png">
            <a:extLst>
              <a:ext uri="{FF2B5EF4-FFF2-40B4-BE49-F238E27FC236}">
                <a16:creationId xmlns:a16="http://schemas.microsoft.com/office/drawing/2014/main" id="{85E8AF63-CBA5-4EAC-91C1-114D6B38842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370094619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4" name="Afbeelding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5" name="Afbeelding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6" name="Afbeelding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7" name="Afbeelding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8" name="Afbeelding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9" name="Picture 9">
            <a:extLst>
              <a:ext uri="{FF2B5EF4-FFF2-40B4-BE49-F238E27FC236}">
                <a16:creationId xmlns:a16="http://schemas.microsoft.com/office/drawing/2014/main" id="{910DA51B-B054-45C1-A0BC-0003208199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10" name="Picture 10">
            <a:extLst>
              <a:ext uri="{FF2B5EF4-FFF2-40B4-BE49-F238E27FC236}">
                <a16:creationId xmlns:a16="http://schemas.microsoft.com/office/drawing/2014/main" id="{F2AA6462-3DE5-4A5F-9AE0-D065B73EB7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11" name="Textfeld 10">
            <a:extLst>
              <a:ext uri="{FF2B5EF4-FFF2-40B4-BE49-F238E27FC236}">
                <a16:creationId xmlns:a16="http://schemas.microsoft.com/office/drawing/2014/main" id="{C94970CB-A9B4-41AD-9E20-F18857334A35}"/>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12" name="Bild 9" descr="Screen Shot 2017-11-02 at 12.44.16.png">
            <a:extLst>
              <a:ext uri="{FF2B5EF4-FFF2-40B4-BE49-F238E27FC236}">
                <a16:creationId xmlns:a16="http://schemas.microsoft.com/office/drawing/2014/main" id="{16FF0AF9-0820-4531-892A-05FD82C4D45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0332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5500"/>
                            </p:stCondLst>
                            <p:childTnLst>
                              <p:par>
                                <p:cTn id="21" presetID="10" presetClass="entr" presetSubtype="0"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7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9" descr="Screen Shot 2017-11-02 at 12.44.16.png">
            <a:extLst>
              <a:ext uri="{FF2B5EF4-FFF2-40B4-BE49-F238E27FC236}">
                <a16:creationId xmlns:a16="http://schemas.microsoft.com/office/drawing/2014/main" id="{F7A88EA4-4F73-4542-A479-E627C29672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
        <p:nvSpPr>
          <p:cNvPr id="2" name="Title 1">
            <a:extLst>
              <a:ext uri="{FF2B5EF4-FFF2-40B4-BE49-F238E27FC236}">
                <a16:creationId xmlns:a16="http://schemas.microsoft.com/office/drawing/2014/main" id="{2BCB9062-5B55-C44F-BD08-AF49F01FA0B4}"/>
              </a:ext>
            </a:extLst>
          </p:cNvPr>
          <p:cNvSpPr>
            <a:spLocks noGrp="1"/>
          </p:cNvSpPr>
          <p:nvPr>
            <p:ph type="title"/>
          </p:nvPr>
        </p:nvSpPr>
        <p:spPr>
          <a:xfrm>
            <a:off x="1764" y="175854"/>
            <a:ext cx="10887075" cy="623781"/>
          </a:xfrm>
        </p:spPr>
        <p:txBody>
          <a:bodyPr>
            <a:noAutofit/>
          </a:bodyPr>
          <a:lstStyle/>
          <a:p>
            <a:r>
              <a:rPr lang="en-US" sz="4400" dirty="0">
                <a:latin typeface="Calibri Light" panose="020F0302020204030204" pitchFamily="34" charset="0"/>
                <a:cs typeface="Calibri Light" panose="020F0302020204030204" pitchFamily="34" charset="0"/>
              </a:rPr>
              <a:t>Navigate ambiguity</a:t>
            </a:r>
          </a:p>
        </p:txBody>
      </p:sp>
      <p:sp>
        <p:nvSpPr>
          <p:cNvPr id="3" name="Rectangle 2">
            <a:extLst>
              <a:ext uri="{FF2B5EF4-FFF2-40B4-BE49-F238E27FC236}">
                <a16:creationId xmlns:a16="http://schemas.microsoft.com/office/drawing/2014/main" id="{7C871F1D-FDA6-8B4B-A5BE-16F839CD6678}"/>
              </a:ext>
            </a:extLst>
          </p:cNvPr>
          <p:cNvSpPr/>
          <p:nvPr/>
        </p:nvSpPr>
        <p:spPr>
          <a:xfrm>
            <a:off x="734291" y="1189804"/>
            <a:ext cx="11014363" cy="3600986"/>
          </a:xfrm>
          <a:prstGeom prst="rect">
            <a:avLst/>
          </a:prstGeom>
        </p:spPr>
        <p:txBody>
          <a:bodyPr wrap="square">
            <a:spAutoFit/>
          </a:bodyPr>
          <a:lstStyle/>
          <a:p>
            <a:pPr marL="342900" marR="0" lvl="0" indent="-342900" algn="l" defTabSz="604634" rtl="0" eaLnBrk="1" fontAlgn="auto" latinLnBrk="0" hangingPunct="1">
              <a:lnSpc>
                <a:spcPct val="100000"/>
              </a:lnSpc>
              <a:spcBef>
                <a:spcPts val="0"/>
              </a:spcBef>
              <a:spcAft>
                <a:spcPts val="2400"/>
              </a:spcAft>
              <a:buClrTx/>
              <a:buSzTx/>
              <a:buFont typeface="Wingdings" pitchFamily="2" charset="2"/>
              <a:buChar char="§"/>
              <a:tabLst/>
              <a:defRPr/>
            </a:pPr>
            <a:r>
              <a:rPr kumimoji="0" lang="en-US" sz="2800" b="0" i="0" u="none" strike="noStrike" kern="1200" cap="none" spc="0" normalizeH="0" baseline="0" noProof="0" dirty="0">
                <a:ln>
                  <a:noFill/>
                </a:ln>
                <a:solidFill>
                  <a:prstClr val="white"/>
                </a:solidFill>
                <a:effectLst/>
                <a:uLnTx/>
                <a:uFillTx/>
                <a:latin typeface="Sentinel A"/>
                <a:ea typeface="+mn-ea"/>
                <a:cs typeface="+mn-cs"/>
              </a:rPr>
              <a:t>Have the right people at the right time, </a:t>
            </a:r>
            <a:br>
              <a:rPr kumimoji="0" lang="en-US" sz="2800" b="0" i="0" u="none" strike="noStrike" kern="1200" cap="none" spc="0" normalizeH="0" baseline="0" noProof="0" dirty="0">
                <a:ln>
                  <a:noFill/>
                </a:ln>
                <a:solidFill>
                  <a:prstClr val="white"/>
                </a:solidFill>
                <a:effectLst/>
                <a:uLnTx/>
                <a:uFillTx/>
                <a:latin typeface="Sentinel A"/>
                <a:ea typeface="+mn-ea"/>
                <a:cs typeface="+mn-cs"/>
              </a:rPr>
            </a:br>
            <a:r>
              <a:rPr kumimoji="0" lang="en-US" sz="2800" b="0" i="0" u="none" strike="noStrike" kern="1200" cap="none" spc="0" normalizeH="0" baseline="0" noProof="0" dirty="0">
                <a:ln>
                  <a:noFill/>
                </a:ln>
                <a:solidFill>
                  <a:prstClr val="white"/>
                </a:solidFill>
                <a:effectLst/>
                <a:uLnTx/>
                <a:uFillTx/>
                <a:latin typeface="Sentinel A"/>
                <a:ea typeface="+mn-ea"/>
                <a:cs typeface="+mn-cs"/>
              </a:rPr>
              <a:t>not necessarily the “right” answer</a:t>
            </a:r>
          </a:p>
          <a:p>
            <a:pPr marL="342900" marR="0" lvl="0" indent="-342900" algn="l" defTabSz="604634" rtl="0" eaLnBrk="1" fontAlgn="auto" latinLnBrk="0" hangingPunct="1">
              <a:lnSpc>
                <a:spcPct val="100000"/>
              </a:lnSpc>
              <a:spcBef>
                <a:spcPts val="0"/>
              </a:spcBef>
              <a:spcAft>
                <a:spcPts val="2400"/>
              </a:spcAft>
              <a:buClrTx/>
              <a:buSzTx/>
              <a:buFont typeface="Wingdings" pitchFamily="2" charset="2"/>
              <a:buChar char="§"/>
              <a:tabLst/>
              <a:defRPr/>
            </a:pPr>
            <a:r>
              <a:rPr kumimoji="0" lang="en-US" sz="2800" b="0" i="0" u="none" strike="noStrike" kern="1200" cap="none" spc="0" normalizeH="0" baseline="0" noProof="0" dirty="0">
                <a:ln>
                  <a:noFill/>
                </a:ln>
                <a:solidFill>
                  <a:prstClr val="white"/>
                </a:solidFill>
                <a:effectLst/>
                <a:uLnTx/>
                <a:uFillTx/>
                <a:latin typeface="Sentinel A"/>
                <a:ea typeface="+mn-ea"/>
                <a:cs typeface="+mn-cs"/>
              </a:rPr>
              <a:t>Name the unknowns, the tensions, and the fears</a:t>
            </a:r>
          </a:p>
          <a:p>
            <a:pPr marL="342900" marR="0" lvl="0" indent="-342900" algn="l" defTabSz="604634" rtl="0" eaLnBrk="1" fontAlgn="auto" latinLnBrk="0" hangingPunct="1">
              <a:lnSpc>
                <a:spcPct val="100000"/>
              </a:lnSpc>
              <a:spcBef>
                <a:spcPts val="0"/>
              </a:spcBef>
              <a:spcAft>
                <a:spcPts val="2400"/>
              </a:spcAft>
              <a:buClrTx/>
              <a:buSzTx/>
              <a:buFont typeface="Wingdings" pitchFamily="2" charset="2"/>
              <a:buChar char="§"/>
              <a:tabLst/>
              <a:defRPr/>
            </a:pPr>
            <a:r>
              <a:rPr kumimoji="0" lang="en-US" sz="2800" b="0" i="0" u="none" strike="noStrike" kern="1200" cap="none" spc="0" normalizeH="0" baseline="0" noProof="0" dirty="0">
                <a:ln>
                  <a:noFill/>
                </a:ln>
                <a:solidFill>
                  <a:prstClr val="white"/>
                </a:solidFill>
                <a:effectLst/>
                <a:uLnTx/>
                <a:uFillTx/>
                <a:latin typeface="Sentinel A"/>
                <a:ea typeface="+mn-ea"/>
                <a:cs typeface="+mn-cs"/>
              </a:rPr>
              <a:t>Explore existential questions from a place of curiosity and opportunity, frame them as “What ifs?”  </a:t>
            </a:r>
          </a:p>
          <a:p>
            <a:pPr marL="342900" marR="0" lvl="0" indent="-342900" algn="l" defTabSz="604634" rtl="0" eaLnBrk="1" fontAlgn="auto" latinLnBrk="0" hangingPunct="1">
              <a:lnSpc>
                <a:spcPct val="100000"/>
              </a:lnSpc>
              <a:spcBef>
                <a:spcPts val="0"/>
              </a:spcBef>
              <a:spcAft>
                <a:spcPts val="2400"/>
              </a:spcAft>
              <a:buClrTx/>
              <a:buSzTx/>
              <a:buFont typeface="Wingdings"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Start doing, find small experiments to get started.</a:t>
            </a:r>
          </a:p>
        </p:txBody>
      </p:sp>
      <p:sp>
        <p:nvSpPr>
          <p:cNvPr id="4" name="TextBox 3">
            <a:extLst>
              <a:ext uri="{FF2B5EF4-FFF2-40B4-BE49-F238E27FC236}">
                <a16:creationId xmlns:a16="http://schemas.microsoft.com/office/drawing/2014/main" id="{61E4EDF1-D7FC-EC4E-87DE-8703F53664D5}"/>
              </a:ext>
            </a:extLst>
          </p:cNvPr>
          <p:cNvSpPr txBox="1"/>
          <p:nvPr/>
        </p:nvSpPr>
        <p:spPr>
          <a:xfrm>
            <a:off x="9247007" y="4590735"/>
            <a:ext cx="2313709" cy="400110"/>
          </a:xfrm>
          <a:prstGeom prst="rect">
            <a:avLst/>
          </a:prstGeom>
          <a:noFill/>
        </p:spPr>
        <p:txBody>
          <a:bodyPr wrap="square" rtlCol="0">
            <a:spAutoFit/>
          </a:bodyPr>
          <a:lstStyle/>
          <a:p>
            <a:pPr marL="0" marR="0" lvl="0" indent="0" algn="l" defTabSz="6046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Source: IDEO</a:t>
            </a:r>
          </a:p>
        </p:txBody>
      </p:sp>
      <p:sp>
        <p:nvSpPr>
          <p:cNvPr id="5" name="TextBox 4">
            <a:extLst>
              <a:ext uri="{FF2B5EF4-FFF2-40B4-BE49-F238E27FC236}">
                <a16:creationId xmlns:a16="http://schemas.microsoft.com/office/drawing/2014/main" id="{157D3401-A735-EB4F-B5F1-86F0282BF7C7}"/>
              </a:ext>
            </a:extLst>
          </p:cNvPr>
          <p:cNvSpPr txBox="1"/>
          <p:nvPr/>
        </p:nvSpPr>
        <p:spPr>
          <a:xfrm>
            <a:off x="734291" y="5329692"/>
            <a:ext cx="10826425" cy="1200329"/>
          </a:xfrm>
          <a:prstGeom prst="rect">
            <a:avLst/>
          </a:prstGeom>
          <a:noFill/>
        </p:spPr>
        <p:txBody>
          <a:bodyPr wrap="none" rtlCol="0">
            <a:spAutoFit/>
          </a:bodyPr>
          <a:lstStyle/>
          <a:p>
            <a:pPr marL="342900" lvl="0" indent="-342900">
              <a:spcAft>
                <a:spcPts val="2400"/>
              </a:spcAft>
              <a:buFont typeface="Wingdings" pitchFamily="2" charset="2"/>
              <a:buChar char="§"/>
              <a:defRPr/>
            </a:pPr>
            <a:r>
              <a:rPr lang="en-US" sz="2800" dirty="0">
                <a:solidFill>
                  <a:prstClr val="white"/>
                </a:solidFill>
              </a:rPr>
              <a:t>Take multiple lifecycles into account, already in the initial design stages</a:t>
            </a:r>
          </a:p>
          <a:p>
            <a:endParaRPr lang="en-US" dirty="0"/>
          </a:p>
        </p:txBody>
      </p:sp>
      <p:pic>
        <p:nvPicPr>
          <p:cNvPr id="6" name="Picture 9">
            <a:extLst>
              <a:ext uri="{FF2B5EF4-FFF2-40B4-BE49-F238E27FC236}">
                <a16:creationId xmlns:a16="http://schemas.microsoft.com/office/drawing/2014/main" id="{29F7F180-BFA6-4210-BD56-57FE41BD94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26623764-82E6-4022-B09B-01874CD0B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CDB8E8A4-5243-4BFE-BF43-E4457397488B}"/>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Tree>
    <p:extLst>
      <p:ext uri="{BB962C8B-B14F-4D97-AF65-F5344CB8AC3E}">
        <p14:creationId xmlns:p14="http://schemas.microsoft.com/office/powerpoint/2010/main" val="105690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096750" cy="6804422"/>
          </a:xfrm>
          <a:prstGeom prst="rect">
            <a:avLst/>
          </a:prstGeom>
        </p:spPr>
      </p:pic>
      <p:pic>
        <p:nvPicPr>
          <p:cNvPr id="4" name="Picture 9">
            <a:extLst>
              <a:ext uri="{FF2B5EF4-FFF2-40B4-BE49-F238E27FC236}">
                <a16:creationId xmlns:a16="http://schemas.microsoft.com/office/drawing/2014/main" id="{89DC1056-A5FE-45F7-AC3F-DEBB41AFE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DB8EAA0D-418B-46FE-B256-4E7A06471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E8A04C30-3270-41D6-8C60-4B49A74CE16B}"/>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8" name="Bild 9" descr="Screen Shot 2017-11-02 at 12.44.16.png">
            <a:extLst>
              <a:ext uri="{FF2B5EF4-FFF2-40B4-BE49-F238E27FC236}">
                <a16:creationId xmlns:a16="http://schemas.microsoft.com/office/drawing/2014/main" id="{1463DAB3-7FD0-490C-911A-380AEF23152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459884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6" descr="Partner10_BRGM_lo_gbrgb-1024x413.jpg">
            <a:extLst>
              <a:ext uri="{FF2B5EF4-FFF2-40B4-BE49-F238E27FC236}">
                <a16:creationId xmlns:a16="http://schemas.microsoft.com/office/drawing/2014/main" id="{775D2CE7-D022-264A-BE35-96FCC3187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1062" y="20584311"/>
            <a:ext cx="5806457" cy="2341863"/>
          </a:xfrm>
          <a:prstGeom prst="rect">
            <a:avLst/>
          </a:prstGeom>
        </p:spPr>
      </p:pic>
      <p:pic>
        <p:nvPicPr>
          <p:cNvPr id="13" name="Bild 7" descr="tudelft1-1024x400.png">
            <a:extLst>
              <a:ext uri="{FF2B5EF4-FFF2-40B4-BE49-F238E27FC236}">
                <a16:creationId xmlns:a16="http://schemas.microsoft.com/office/drawing/2014/main" id="{876E3B01-32B7-0B4E-A24C-6A5570DE7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0596" y="26016589"/>
            <a:ext cx="5927389" cy="2315387"/>
          </a:xfrm>
          <a:prstGeom prst="rect">
            <a:avLst/>
          </a:prstGeom>
        </p:spPr>
      </p:pic>
      <p:pic>
        <p:nvPicPr>
          <p:cNvPr id="14" name="Bild 8" descr="UB-1024x331.jpg">
            <a:extLst>
              <a:ext uri="{FF2B5EF4-FFF2-40B4-BE49-F238E27FC236}">
                <a16:creationId xmlns:a16="http://schemas.microsoft.com/office/drawing/2014/main" id="{9E72D408-A51B-C442-86B0-F5A623969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488" y="29359537"/>
            <a:ext cx="6487785" cy="2097127"/>
          </a:xfrm>
          <a:prstGeom prst="rect">
            <a:avLst/>
          </a:prstGeom>
        </p:spPr>
      </p:pic>
      <p:pic>
        <p:nvPicPr>
          <p:cNvPr id="15" name="Bild 9" descr="zegel-1.png">
            <a:extLst>
              <a:ext uri="{FF2B5EF4-FFF2-40B4-BE49-F238E27FC236}">
                <a16:creationId xmlns:a16="http://schemas.microsoft.com/office/drawing/2014/main" id="{22DB7573-CECD-8945-AD9A-64C897131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5225" y="17239627"/>
            <a:ext cx="5761097" cy="2441790"/>
          </a:xfrm>
          <a:prstGeom prst="rect">
            <a:avLst/>
          </a:prstGeom>
        </p:spPr>
      </p:pic>
      <p:pic>
        <p:nvPicPr>
          <p:cNvPr id="16" name="Bild 10" descr="1000px-Outotec-Logo.png">
            <a:extLst>
              <a:ext uri="{FF2B5EF4-FFF2-40B4-BE49-F238E27FC236}">
                <a16:creationId xmlns:a16="http://schemas.microsoft.com/office/drawing/2014/main" id="{539A2EBD-C956-D74F-AF56-185C63CA1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6012" y="23847343"/>
            <a:ext cx="6217729" cy="1392773"/>
          </a:xfrm>
          <a:prstGeom prst="rect">
            <a:avLst/>
          </a:prstGeom>
        </p:spPr>
      </p:pic>
      <p:pic>
        <p:nvPicPr>
          <p:cNvPr id="17" name="Bild 11" descr="company_logo-e1493639059526.png">
            <a:extLst>
              <a:ext uri="{FF2B5EF4-FFF2-40B4-BE49-F238E27FC236}">
                <a16:creationId xmlns:a16="http://schemas.microsoft.com/office/drawing/2014/main" id="{22A150A5-A2E3-4C4A-A826-CAB4E54EAB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096" y="23642182"/>
            <a:ext cx="8017976" cy="2351941"/>
          </a:xfrm>
          <a:prstGeom prst="rect">
            <a:avLst/>
          </a:prstGeom>
        </p:spPr>
      </p:pic>
      <p:pic>
        <p:nvPicPr>
          <p:cNvPr id="18" name="Bild 12" descr="Fraunhofer-1024x251.jpg">
            <a:extLst>
              <a:ext uri="{FF2B5EF4-FFF2-40B4-BE49-F238E27FC236}">
                <a16:creationId xmlns:a16="http://schemas.microsoft.com/office/drawing/2014/main" id="{842C42D1-7807-6D4E-9009-6221502D85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094" y="26589540"/>
            <a:ext cx="7876572" cy="1930684"/>
          </a:xfrm>
          <a:prstGeom prst="rect">
            <a:avLst/>
          </a:prstGeom>
        </p:spPr>
      </p:pic>
      <p:pic>
        <p:nvPicPr>
          <p:cNvPr id="19" name="Picture 18">
            <a:extLst>
              <a:ext uri="{FF2B5EF4-FFF2-40B4-BE49-F238E27FC236}">
                <a16:creationId xmlns:a16="http://schemas.microsoft.com/office/drawing/2014/main" id="{FB26164D-B6AA-6448-BC5F-4F0C8CF472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778" y="21065859"/>
            <a:ext cx="7182115" cy="1351472"/>
          </a:xfrm>
          <a:prstGeom prst="rect">
            <a:avLst/>
          </a:prstGeom>
        </p:spPr>
      </p:pic>
      <p:pic>
        <p:nvPicPr>
          <p:cNvPr id="20" name="Picture 19">
            <a:extLst>
              <a:ext uri="{FF2B5EF4-FFF2-40B4-BE49-F238E27FC236}">
                <a16:creationId xmlns:a16="http://schemas.microsoft.com/office/drawing/2014/main" id="{68D9283F-41C6-8A45-981E-891FB2990F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243" y="17545570"/>
            <a:ext cx="7008220" cy="1803586"/>
          </a:xfrm>
          <a:prstGeom prst="rect">
            <a:avLst/>
          </a:prstGeom>
        </p:spPr>
      </p:pic>
      <p:sp>
        <p:nvSpPr>
          <p:cNvPr id="21" name="TextBox 20">
            <a:extLst>
              <a:ext uri="{FF2B5EF4-FFF2-40B4-BE49-F238E27FC236}">
                <a16:creationId xmlns:a16="http://schemas.microsoft.com/office/drawing/2014/main" id="{33B1A3E1-CA84-2647-8C6A-C79B56684BF6}"/>
              </a:ext>
            </a:extLst>
          </p:cNvPr>
          <p:cNvSpPr txBox="1"/>
          <p:nvPr/>
        </p:nvSpPr>
        <p:spPr>
          <a:xfrm>
            <a:off x="1400454" y="13851539"/>
            <a:ext cx="12378983" cy="2289622"/>
          </a:xfrm>
          <a:prstGeom prst="rect">
            <a:avLst/>
          </a:prstGeom>
          <a:noFill/>
        </p:spPr>
        <p:txBody>
          <a:bodyPr wrap="square" rtlCol="0">
            <a:spAutoFit/>
          </a:bodyPr>
          <a:lstStyle/>
          <a:p>
            <a:pPr algn="ctr"/>
            <a:r>
              <a:rPr lang="en-GB" sz="7142" dirty="0">
                <a:latin typeface="Quicksand" charset="0"/>
                <a:ea typeface="Quicksand" charset="0"/>
                <a:cs typeface="Quicksand" charset="0"/>
              </a:rPr>
              <a:t>Sustainable Management of Critical Raw Materials</a:t>
            </a:r>
          </a:p>
        </p:txBody>
      </p:sp>
      <p:pic>
        <p:nvPicPr>
          <p:cNvPr id="1026" name="Picture 2">
            <a:extLst>
              <a:ext uri="{FF2B5EF4-FFF2-40B4-BE49-F238E27FC236}">
                <a16:creationId xmlns:a16="http://schemas.microsoft.com/office/drawing/2014/main" id="{F8261AD6-FA29-4C0B-93FC-F41A8C6F12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2783" y="2224242"/>
            <a:ext cx="2239644" cy="574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F0D2E1-0D68-447A-AC18-7755512D5F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209" y="3110133"/>
            <a:ext cx="2382789" cy="770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DBCB42-EB73-444E-BBFD-C985E87F28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209" y="4042306"/>
            <a:ext cx="2311217" cy="901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69472F-7985-40AA-9D32-2520C2D711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9269" y="2244901"/>
            <a:ext cx="2405594" cy="6682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BE1DBB0-D466-41D6-AB8E-EA4989EC92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9268" y="3322429"/>
            <a:ext cx="2405594" cy="4490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475F42B-1A64-428E-BEF7-20842B91F8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59268" y="4320740"/>
            <a:ext cx="2405596" cy="41200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EAC4DB1-19C8-4183-A21E-52209D5B3E5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80595" y="3330148"/>
            <a:ext cx="2384316" cy="5340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B1795AE-D784-4029-B23C-C5AAA3DD0A4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80596" y="2055798"/>
            <a:ext cx="2384316" cy="9423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2FD5BEF0-0EEF-46FA-857A-DF9447AB1AA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5225" y="4249611"/>
            <a:ext cx="2405595" cy="97009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319D1A9-93C7-4960-9DED-9EED37816A9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59268" y="5183484"/>
            <a:ext cx="2769030" cy="8122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a:extLst>
              <a:ext uri="{FF2B5EF4-FFF2-40B4-BE49-F238E27FC236}">
                <a16:creationId xmlns:a16="http://schemas.microsoft.com/office/drawing/2014/main" id="{ABCA33CB-A824-4EB8-A09C-BE31DF7B98CD}"/>
              </a:ext>
            </a:extLst>
          </p:cNvPr>
          <p:cNvCxnSpPr/>
          <p:nvPr/>
        </p:nvCxnSpPr>
        <p:spPr>
          <a:xfrm>
            <a:off x="404491" y="1618954"/>
            <a:ext cx="11239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643441B5-37B4-426B-91AD-FFF446C81DDB}"/>
              </a:ext>
            </a:extLst>
          </p:cNvPr>
          <p:cNvSpPr txBox="1"/>
          <p:nvPr/>
        </p:nvSpPr>
        <p:spPr>
          <a:xfrm>
            <a:off x="3554739" y="835362"/>
            <a:ext cx="4946332" cy="518981"/>
          </a:xfrm>
          <a:prstGeom prst="rect">
            <a:avLst/>
          </a:prstGeom>
          <a:noFill/>
        </p:spPr>
        <p:txBody>
          <a:bodyPr wrap="square" rtlCol="0">
            <a:spAutoFit/>
          </a:bodyPr>
          <a:lstStyle/>
          <a:p>
            <a:pPr algn="ctr"/>
            <a:r>
              <a:rPr lang="de-CH" sz="2777" b="1" u="sng" dirty="0" err="1">
                <a:solidFill>
                  <a:schemeClr val="accent5"/>
                </a:solidFill>
                <a:latin typeface="+mj-lt"/>
              </a:rPr>
              <a:t>www.suscritmat.eu</a:t>
            </a:r>
            <a:endParaRPr lang="de-CH" sz="2777" b="1" u="sng" dirty="0">
              <a:solidFill>
                <a:schemeClr val="accent5"/>
              </a:solidFill>
              <a:latin typeface="+mj-lt"/>
            </a:endParaRPr>
          </a:p>
        </p:txBody>
      </p:sp>
      <p:pic>
        <p:nvPicPr>
          <p:cNvPr id="29" name="Picture 9">
            <a:extLst>
              <a:ext uri="{FF2B5EF4-FFF2-40B4-BE49-F238E27FC236}">
                <a16:creationId xmlns:a16="http://schemas.microsoft.com/office/drawing/2014/main" id="{A604D736-001D-4723-B74E-40EEE13A8DA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64" y="6309947"/>
            <a:ext cx="1438321" cy="488130"/>
          </a:xfrm>
          <a:prstGeom prst="rect">
            <a:avLst/>
          </a:prstGeom>
        </p:spPr>
      </p:pic>
      <p:pic>
        <p:nvPicPr>
          <p:cNvPr id="30" name="Picture 10">
            <a:extLst>
              <a:ext uri="{FF2B5EF4-FFF2-40B4-BE49-F238E27FC236}">
                <a16:creationId xmlns:a16="http://schemas.microsoft.com/office/drawing/2014/main" id="{1933AD5E-5FF0-403D-AC33-562C081ABE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40085" y="6309947"/>
            <a:ext cx="5381602" cy="484441"/>
          </a:xfrm>
          <a:prstGeom prst="rect">
            <a:avLst/>
          </a:prstGeom>
        </p:spPr>
      </p:pic>
      <p:pic>
        <p:nvPicPr>
          <p:cNvPr id="27" name="Bild 9">
            <a:extLst>
              <a:ext uri="{FF2B5EF4-FFF2-40B4-BE49-F238E27FC236}">
                <a16:creationId xmlns:a16="http://schemas.microsoft.com/office/drawing/2014/main" id="{9B74DC2C-B779-4590-A10D-BC5CB749BEEE}"/>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1764" y="-12868"/>
            <a:ext cx="12093222" cy="731619"/>
          </a:xfrm>
          <a:prstGeom prst="rect">
            <a:avLst/>
          </a:prstGeom>
        </p:spPr>
      </p:pic>
    </p:spTree>
    <p:extLst>
      <p:ext uri="{BB962C8B-B14F-4D97-AF65-F5344CB8AC3E}">
        <p14:creationId xmlns:p14="http://schemas.microsoft.com/office/powerpoint/2010/main" val="3599946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CONNY__10mei42.jpg" descr="CONNY__10mei42.jpg"/>
          <p:cNvPicPr>
            <a:picLocks noChangeAspect="1"/>
          </p:cNvPicPr>
          <p:nvPr/>
        </p:nvPicPr>
        <p:blipFill>
          <a:blip r:embed="rId3"/>
          <a:stretch>
            <a:fillRect/>
          </a:stretch>
        </p:blipFill>
        <p:spPr>
          <a:xfrm>
            <a:off x="1053898" y="975491"/>
            <a:ext cx="9988953" cy="5618786"/>
          </a:xfrm>
          <a:prstGeom prst="rect">
            <a:avLst/>
          </a:prstGeom>
          <a:ln w="12700">
            <a:miter lim="400000"/>
          </a:ln>
        </p:spPr>
      </p:pic>
      <p:pic>
        <p:nvPicPr>
          <p:cNvPr id="3" name="Picture 9">
            <a:extLst>
              <a:ext uri="{FF2B5EF4-FFF2-40B4-BE49-F238E27FC236}">
                <a16:creationId xmlns:a16="http://schemas.microsoft.com/office/drawing/2014/main" id="{0E1F8BEA-DD39-4EC0-8FC5-E4BB4D097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5137F693-CA40-4A2E-B6B8-8D6DB94A4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B237A685-D69D-4F15-8C9C-81BC907913FE}"/>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BFE84E35-78D4-4561-A0A2-9722E3B238C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11871780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CONNY__10mei43.jpg" descr="CONNY__10mei43.jpg"/>
          <p:cNvPicPr>
            <a:picLocks noChangeAspect="1"/>
          </p:cNvPicPr>
          <p:nvPr/>
        </p:nvPicPr>
        <p:blipFill>
          <a:blip r:embed="rId3"/>
          <a:stretch>
            <a:fillRect/>
          </a:stretch>
        </p:blipFill>
        <p:spPr>
          <a:xfrm>
            <a:off x="1061490" y="984031"/>
            <a:ext cx="9973769" cy="5610246"/>
          </a:xfrm>
          <a:prstGeom prst="rect">
            <a:avLst/>
          </a:prstGeom>
          <a:ln w="12700">
            <a:miter lim="400000"/>
          </a:ln>
        </p:spPr>
      </p:pic>
      <p:pic>
        <p:nvPicPr>
          <p:cNvPr id="3" name="Picture 9">
            <a:extLst>
              <a:ext uri="{FF2B5EF4-FFF2-40B4-BE49-F238E27FC236}">
                <a16:creationId xmlns:a16="http://schemas.microsoft.com/office/drawing/2014/main" id="{AEA2D43B-5EA2-474C-B2FB-A800681CE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47612991-01C2-4C7C-9716-390E22AB3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5C22C7FD-C32A-4CB8-957B-16FB38D2CFDB}"/>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0B9830EC-3D10-434F-8FC9-EB314C86540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5957114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B56C3-C492-874C-BA65-F767719385E0}"/>
              </a:ext>
            </a:extLst>
          </p:cNvPr>
          <p:cNvPicPr>
            <a:picLocks noChangeAspect="1"/>
          </p:cNvPicPr>
          <p:nvPr/>
        </p:nvPicPr>
        <p:blipFill>
          <a:blip r:embed="rId3"/>
          <a:stretch>
            <a:fillRect/>
          </a:stretch>
        </p:blipFill>
        <p:spPr>
          <a:xfrm>
            <a:off x="-15917" y="1351952"/>
            <a:ext cx="12112667" cy="4565675"/>
          </a:xfrm>
          <a:prstGeom prst="rect">
            <a:avLst/>
          </a:prstGeom>
        </p:spPr>
      </p:pic>
      <p:pic>
        <p:nvPicPr>
          <p:cNvPr id="3" name="Picture 9">
            <a:extLst>
              <a:ext uri="{FF2B5EF4-FFF2-40B4-BE49-F238E27FC236}">
                <a16:creationId xmlns:a16="http://schemas.microsoft.com/office/drawing/2014/main" id="{66211762-5D5F-43CE-9DA1-ADE086C8D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5" name="Picture 10">
            <a:extLst>
              <a:ext uri="{FF2B5EF4-FFF2-40B4-BE49-F238E27FC236}">
                <a16:creationId xmlns:a16="http://schemas.microsoft.com/office/drawing/2014/main" id="{DB5DD3F7-E9CC-4E76-B9FD-E9BCADA3B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6" name="Textfeld 10">
            <a:extLst>
              <a:ext uri="{FF2B5EF4-FFF2-40B4-BE49-F238E27FC236}">
                <a16:creationId xmlns:a16="http://schemas.microsoft.com/office/drawing/2014/main" id="{FB5373C6-FE16-473E-AA8D-5A3049BE2656}"/>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pic>
        <p:nvPicPr>
          <p:cNvPr id="7" name="Bild 9" descr="Screen Shot 2017-11-02 at 12.44.16.png">
            <a:extLst>
              <a:ext uri="{FF2B5EF4-FFF2-40B4-BE49-F238E27FC236}">
                <a16:creationId xmlns:a16="http://schemas.microsoft.com/office/drawing/2014/main" id="{D000EB72-D45B-4B8D-8120-A1185E5465D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64" y="0"/>
            <a:ext cx="12093222" cy="975491"/>
          </a:xfrm>
          <a:prstGeom prst="rect">
            <a:avLst/>
          </a:prstGeom>
        </p:spPr>
      </p:pic>
    </p:spTree>
    <p:extLst>
      <p:ext uri="{BB962C8B-B14F-4D97-AF65-F5344CB8AC3E}">
        <p14:creationId xmlns:p14="http://schemas.microsoft.com/office/powerpoint/2010/main" val="24799745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9" descr="Screen Shot 2017-11-02 at 12.44.16.png">
            <a:extLst>
              <a:ext uri="{FF2B5EF4-FFF2-40B4-BE49-F238E27FC236}">
                <a16:creationId xmlns:a16="http://schemas.microsoft.com/office/drawing/2014/main" id="{E3A110F8-CDBD-407D-B954-8C7E2C8C5E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4" y="0"/>
            <a:ext cx="12093222" cy="1293962"/>
          </a:xfrm>
          <a:prstGeom prst="rect">
            <a:avLst/>
          </a:prstGeom>
        </p:spPr>
      </p:pic>
      <p:sp>
        <p:nvSpPr>
          <p:cNvPr id="4" name="Rectangle 3">
            <a:extLst>
              <a:ext uri="{FF2B5EF4-FFF2-40B4-BE49-F238E27FC236}">
                <a16:creationId xmlns:a16="http://schemas.microsoft.com/office/drawing/2014/main" id="{1A4AB8BC-7AF5-3E42-AAC8-746905B96690}"/>
              </a:ext>
            </a:extLst>
          </p:cNvPr>
          <p:cNvSpPr/>
          <p:nvPr/>
        </p:nvSpPr>
        <p:spPr>
          <a:xfrm>
            <a:off x="604840" y="1452691"/>
            <a:ext cx="6048375" cy="3416320"/>
          </a:xfrm>
          <a:prstGeom prst="rect">
            <a:avLst/>
          </a:prstGeom>
        </p:spPr>
        <p:txBody>
          <a:bodyPr>
            <a:spAutoFit/>
          </a:bodyPr>
          <a:lstStyle/>
          <a:p>
            <a:r>
              <a:rPr lang="en-US" b="1" i="1" dirty="0">
                <a:solidFill>
                  <a:schemeClr val="bg1"/>
                </a:solidFill>
              </a:rPr>
              <a:t>Inherently long product use </a:t>
            </a:r>
          </a:p>
          <a:p>
            <a:endParaRPr lang="en-US" dirty="0">
              <a:solidFill>
                <a:schemeClr val="bg1"/>
              </a:solidFill>
            </a:endParaRPr>
          </a:p>
          <a:p>
            <a:r>
              <a:rPr lang="en-US" u="sng" dirty="0">
                <a:solidFill>
                  <a:schemeClr val="bg1"/>
                </a:solidFill>
              </a:rPr>
              <a:t>Physical durability: </a:t>
            </a:r>
          </a:p>
          <a:p>
            <a:r>
              <a:rPr lang="en-US" dirty="0">
                <a:solidFill>
                  <a:schemeClr val="bg1"/>
                </a:solidFill>
              </a:rPr>
              <a:t>designing a product that is</a:t>
            </a:r>
          </a:p>
          <a:p>
            <a:r>
              <a:rPr lang="en-US" dirty="0">
                <a:solidFill>
                  <a:schemeClr val="bg1"/>
                </a:solidFill>
              </a:rPr>
              <a:t>resistant to degradation over time.</a:t>
            </a:r>
          </a:p>
          <a:p>
            <a:endParaRPr lang="en-US" dirty="0">
              <a:solidFill>
                <a:schemeClr val="bg1"/>
              </a:solidFill>
            </a:endParaRPr>
          </a:p>
          <a:p>
            <a:r>
              <a:rPr lang="en-US" u="sng" dirty="0">
                <a:solidFill>
                  <a:schemeClr val="bg1"/>
                </a:solidFill>
              </a:rPr>
              <a:t>Emotional durability: </a:t>
            </a:r>
          </a:p>
          <a:p>
            <a:r>
              <a:rPr lang="en-US" dirty="0">
                <a:solidFill>
                  <a:schemeClr val="bg1"/>
                </a:solidFill>
              </a:rPr>
              <a:t>designing a product that</a:t>
            </a:r>
          </a:p>
          <a:p>
            <a:r>
              <a:rPr lang="en-US" dirty="0">
                <a:solidFill>
                  <a:schemeClr val="bg1"/>
                </a:solidFill>
              </a:rPr>
              <a:t>stimulates feelings of attachment.</a:t>
            </a:r>
            <a:endParaRPr lang="en-US" dirty="0">
              <a:solidFill>
                <a:schemeClr val="bg1"/>
              </a:solidFill>
              <a:effectLst/>
            </a:endParaRPr>
          </a:p>
        </p:txBody>
      </p:sp>
      <p:pic>
        <p:nvPicPr>
          <p:cNvPr id="5" name="Picture 9">
            <a:extLst>
              <a:ext uri="{FF2B5EF4-FFF2-40B4-BE49-F238E27FC236}">
                <a16:creationId xmlns:a16="http://schemas.microsoft.com/office/drawing/2014/main" id="{68936D0A-3584-4CB7-9A3C-594C4D5A7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 y="6294089"/>
            <a:ext cx="1438321" cy="488130"/>
          </a:xfrm>
          <a:prstGeom prst="rect">
            <a:avLst/>
          </a:prstGeom>
        </p:spPr>
      </p:pic>
      <p:pic>
        <p:nvPicPr>
          <p:cNvPr id="7" name="Picture 10">
            <a:extLst>
              <a:ext uri="{FF2B5EF4-FFF2-40B4-BE49-F238E27FC236}">
                <a16:creationId xmlns:a16="http://schemas.microsoft.com/office/drawing/2014/main" id="{0CAF51A2-5BE8-4997-82D9-9B26E17A4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085" y="6294089"/>
            <a:ext cx="5381602" cy="484441"/>
          </a:xfrm>
          <a:prstGeom prst="rect">
            <a:avLst/>
          </a:prstGeom>
        </p:spPr>
      </p:pic>
      <p:sp>
        <p:nvSpPr>
          <p:cNvPr id="8" name="Textfeld 10">
            <a:extLst>
              <a:ext uri="{FF2B5EF4-FFF2-40B4-BE49-F238E27FC236}">
                <a16:creationId xmlns:a16="http://schemas.microsoft.com/office/drawing/2014/main" id="{5E14B95C-90E5-44F0-9EA8-A46561B52A8B}"/>
              </a:ext>
            </a:extLst>
          </p:cNvPr>
          <p:cNvSpPr txBox="1"/>
          <p:nvPr/>
        </p:nvSpPr>
        <p:spPr>
          <a:xfrm>
            <a:off x="9559636" y="6257710"/>
            <a:ext cx="2640950" cy="336567"/>
          </a:xfrm>
          <a:prstGeom prst="rect">
            <a:avLst/>
          </a:prstGeom>
          <a:noFill/>
        </p:spPr>
        <p:txBody>
          <a:bodyPr wrap="square" rtlCol="0">
            <a:spAutoFit/>
          </a:bodyPr>
          <a:lstStyle/>
          <a:p>
            <a:pPr marL="0" marR="0" lvl="0" indent="0" algn="l" defTabSz="906993" rtl="0" eaLnBrk="1" fontAlgn="auto" latinLnBrk="0" hangingPunct="1">
              <a:lnSpc>
                <a:spcPct val="100000"/>
              </a:lnSpc>
              <a:spcBef>
                <a:spcPts val="0"/>
              </a:spcBef>
              <a:spcAft>
                <a:spcPts val="0"/>
              </a:spcAft>
              <a:buClrTx/>
              <a:buSzTx/>
              <a:buFontTx/>
              <a:buNone/>
              <a:tabLst/>
              <a:defRPr/>
            </a:pPr>
            <a:r>
              <a:rPr kumimoji="0" lang="en-GB" sz="1587"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Ruud Balkenende, 2019</a:t>
            </a:r>
          </a:p>
        </p:txBody>
      </p:sp>
      <p:sp>
        <p:nvSpPr>
          <p:cNvPr id="13" name="Titel 9">
            <a:extLst>
              <a:ext uri="{FF2B5EF4-FFF2-40B4-BE49-F238E27FC236}">
                <a16:creationId xmlns:a16="http://schemas.microsoft.com/office/drawing/2014/main" id="{5A6DE86B-0B1E-4E26-886D-F5E19FEAF745}"/>
              </a:ext>
            </a:extLst>
          </p:cNvPr>
          <p:cNvSpPr txBox="1">
            <a:spLocks/>
          </p:cNvSpPr>
          <p:nvPr/>
        </p:nvSpPr>
        <p:spPr>
          <a:xfrm>
            <a:off x="1764" y="360135"/>
            <a:ext cx="11946396" cy="623781"/>
          </a:xfrm>
          <a:prstGeom prst="rect">
            <a:avLst/>
          </a:prstGeom>
        </p:spPr>
        <p:txBody>
          <a:bodyPr vert="horz" lIns="120928" tIns="60463" rIns="120928" bIns="60463" rtlCol="0" anchor="ctr">
            <a:noAutofit/>
          </a:bodyPr>
          <a:lstStyle>
            <a:lvl1pPr algn="l" defTabSz="1209271" rtl="0" eaLnBrk="1" latinLnBrk="0" hangingPunct="1">
              <a:spcBef>
                <a:spcPct val="0"/>
              </a:spcBef>
              <a:buNone/>
              <a:defRPr sz="5300" kern="1200">
                <a:solidFill>
                  <a:schemeClr val="tx1"/>
                </a:solidFill>
                <a:latin typeface="+mj-lt"/>
                <a:ea typeface="+mj-ea"/>
                <a:cs typeface="+mj-cs"/>
              </a:defRPr>
            </a:lvl1pPr>
          </a:lstStyle>
          <a:p>
            <a:r>
              <a:rPr lang="en-US" sz="4400" dirty="0">
                <a:latin typeface="Calibri Light" panose="020F0302020204030204" pitchFamily="34" charset="0"/>
                <a:cs typeface="Calibri Light" panose="020F0302020204030204" pitchFamily="34" charset="0"/>
              </a:rPr>
              <a:t>Design for Product Integrity</a:t>
            </a:r>
            <a:r>
              <a:rPr lang="en-US" sz="4000" dirty="0">
                <a:latin typeface="Calibri Light" panose="020F0302020204030204" pitchFamily="34" charset="0"/>
                <a:cs typeface="Calibri Light" panose="020F0302020204030204" pitchFamily="34" charset="0"/>
              </a:rPr>
              <a:t>: resisting obsolescence</a:t>
            </a:r>
            <a:endParaRPr lang="de-CH" sz="4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1043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FONT" val="TitleSlideTitleFontC"/>
  <p:tag name="FONTSETCLASSNAME" val="FontSet1"/>
  <p:tag name="COLORS" val="-2;-2;-2;-2;TitleSlideTitleFontColorLight;-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TitleOnTitleSlide"/>
  <p:tag name="SHAPECLASSPROTECTIONTYPE" val="3"/>
</p:tagLst>
</file>

<file path=ppt/tags/tag10.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1"/>
  <p:tag name="SHAPECLASSNAME" val="TitleOnSlide02"/>
  <p:tag name="SHAPECLASSPROTECTIONTYPE" val="3"/>
  <p:tag name="COLORS" val="-2;-2;-2;-2;-1;-2"/>
</p:tagLst>
</file>

<file path=ppt/tags/tag11.xml><?xml version="1.0" encoding="utf-8"?>
<p:tagLst xmlns:a="http://schemas.openxmlformats.org/drawingml/2006/main" xmlns:r="http://schemas.openxmlformats.org/officeDocument/2006/relationships" xmlns:p="http://schemas.openxmlformats.org/presentationml/2006/main">
  <p:tag name="ML_1" val="Phi"/>
  <p:tag name="ML_LAYOUT_RESOURCE" val="PHI_PRESENT4_3.MCR"/>
  <p:tag name="FIELDS.INITIALIZED" val="1"/>
  <p:tag name="SHAPESETGROUPCLASSNAME" val="ShapeSetGroup2"/>
  <p:tag name="SHAPESETCLASSNAME" val="TITLECONTEN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1_SHAPECLASSPROTECTIONTYPE" val="31"/>
  <p:tag name="TEXTBOX 3_SHAPECLASSPROTECTIONTYPE" val="63"/>
  <p:tag name="TEXTBOX 4_SHAPECLASSPROTECTIONTYPE" val="63"/>
</p:tagLst>
</file>

<file path=ppt/tags/tag1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CONTENT"/>
  <p:tag name="COLORSETGROUPCLASSNAME" val="ColorSetGroupLight"/>
  <p:tag name="FONTSETGROUPCLASSNAME" val="FontSetGroup1"/>
  <p:tag name="SHAPECLASSNAME" val="PhilipsLogo"/>
  <p:tag name="SHAPECLASSFILE" val="PHGMCWORDMARK2008$C.emf"/>
  <p:tag name="SHAPECLASSPROTECTIONTYPE" val="31"/>
</p:tagLst>
</file>

<file path=ppt/tags/tag13.xml><?xml version="1.0" encoding="utf-8"?>
<p:tagLst xmlns:a="http://schemas.openxmlformats.org/drawingml/2006/main" xmlns:r="http://schemas.openxmlformats.org/officeDocument/2006/relationships" xmlns:p="http://schemas.openxmlformats.org/presentationml/2006/main">
  <p:tag name="FONT" val="SlideTitleFontC"/>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1"/>
  <p:tag name="SHAPECLASSNAME" val="TitleOnSlide02"/>
  <p:tag name="SHAPECLASSPROTECTIONTYPE" val="3"/>
  <p:tag name="COLORS" val="-2;-2;-2;-2;-1;-2"/>
</p:tagLst>
</file>

<file path=ppt/tags/tag14.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TEXTBOX 4_SHAPECLASSPROTECTIONTYPE" val="63"/>
  <p:tag name="TEXTBOX 5_SHAPECLASSPROTECTIONTYPE" val="47"/>
  <p:tag name="TEXT PLACEHOLDER 2_SHAPECLASSPROTECTIONTYPE" val="3"/>
  <p:tag name="TITLE 1_SHAPECLASSPROTECTIONTYPE" val="3"/>
</p:tagLst>
</file>

<file path=ppt/tags/tag1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Subtitle"/>
  <p:tag name="SHAPECLASSPROTECTIONTYPE" val="31"/>
</p:tagLst>
</file>

<file path=ppt/tags/tag3.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Footer"/>
  <p:tag name="SHAPECLASSPROTECTIONTYPE" val="31"/>
</p:tagLst>
</file>

<file path=ppt/tags/tag4.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PageNumber"/>
  <p:tag name="SHAPECLASSPROTECTIONTYPE" val="31"/>
</p:tagLst>
</file>

<file path=ppt/tags/tag5.xml><?xml version="1.0" encoding="utf-8"?>
<p:tagLst xmlns:a="http://schemas.openxmlformats.org/drawingml/2006/main" xmlns:r="http://schemas.openxmlformats.org/officeDocument/2006/relationships" xmlns:p="http://schemas.openxmlformats.org/presentationml/2006/main">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1"/>
  <p:tag name="SHAPECLASSNAME" val="HiddenDate"/>
  <p:tag name="SHAPECLASSPROTECTIONTYPE" val="31"/>
</p:tagLst>
</file>

<file path=ppt/tags/tag6.xml><?xml version="1.0" encoding="utf-8"?>
<p:tagLst xmlns:a="http://schemas.openxmlformats.org/drawingml/2006/main" xmlns:r="http://schemas.openxmlformats.org/officeDocument/2006/relationships" xmlns:p="http://schemas.openxmlformats.org/presentationml/2006/main">
  <p:tag name="FIELDS.INITIALIZED" val="1"/>
  <p:tag name="ML_1" val="Phi"/>
  <p:tag name="ML_LAYOUT_RESOURCE" val="PHI_PRESENT4_3.MCR"/>
  <p:tag name="SHAPESETGROUPCLASSNAME" val="ShapeSetGroup2"/>
  <p:tag name="SHAPESETCLASSNAME" val="TITLETEXT"/>
  <p:tag name="COLORSETGROUPCLASSNAME" val="ColorSetGroupLight"/>
  <p:tag name="COLORSETCLASSNAME" val="ColorSet1"/>
  <p:tag name="FONTSETGROUPCLASSNAME" val="FontSetGroup1"/>
  <p:tag name="STYLESETGROUPCLASSNAME" val="StyleSetGroup1"/>
  <p:tag name="MAPNAME" val="Map1"/>
  <p:tag name="CFG.LAYOUT" val="Default"/>
  <p:tag name="MLI" val="1"/>
  <p:tag name="PICTURE 3_SHAPECLASSPROTECTIONTYPE" val="31"/>
  <p:tag name="TEXTBOX 4_SHAPECLASSPROTECTIONTYPE" val="63"/>
  <p:tag name="TEXTBOX 5_SHAPECLASSPROTECTIONTYPE" val="47"/>
  <p:tag name="TEXT PLACEHOLDER 2_SHAPECLASSPROTECTIONTYPE" val="3"/>
  <p:tag name="TITLE 1_SHAPECLASSPROTECTIONTYPE" val="3"/>
  <p:tag name="TEXTBOX 1_SHAPECLASSPROTECTIONTYPE" val="63"/>
</p:tagLst>
</file>

<file path=ppt/tags/tag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TEXT"/>
  <p:tag name="COLORSETGROUPCLASSNAME" val="ColorSetGroupLight"/>
  <p:tag name="FONTSETGROUPCLASSNAME" val="FontSetGroup1"/>
  <p:tag name="SHAPECLASSNAME" val="PhilipsLogo"/>
  <p:tag name="SHAPECLASSFILE" val="PHGMCWORDMARK2008$C.emf"/>
  <p:tag name="SHAPECLASSPROTECTIONTYPE" val="31"/>
</p:tagLst>
</file>

<file path=ppt/tags/tag8.xml><?xml version="1.0" encoding="utf-8"?>
<p:tagLst xmlns:a="http://schemas.openxmlformats.org/drawingml/2006/main" xmlns:r="http://schemas.openxmlformats.org/officeDocument/2006/relationships" xmlns:p="http://schemas.openxmlformats.org/presentationml/2006/main">
  <p:tag name="FONT" val="TextSlideTextFontC"/>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1"/>
  <p:tag name="SHAPECLASSNAME" val="LargeTextBox"/>
  <p:tag name="SHAPECLASSPROTECTIONTYPE" val="3"/>
  <p:tag name="COLORS" val="-2;-2;-2;-2;-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4126</Words>
  <Application>Microsoft Macintosh PowerPoint</Application>
  <PresentationFormat>Custom</PresentationFormat>
  <Paragraphs>335</Paragraphs>
  <Slides>54</Slides>
  <Notes>51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Arial</vt:lpstr>
      <vt:lpstr>Calibri</vt:lpstr>
      <vt:lpstr>Calibri Light</vt:lpstr>
      <vt:lpstr>Helvetica</vt:lpstr>
      <vt:lpstr>Quicksand</vt:lpstr>
      <vt:lpstr>Quicksand Regular</vt:lpstr>
      <vt:lpstr>Sentinel A</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Circular Economy: MAKE-USE-SAVE</vt:lpstr>
      <vt:lpstr>PowerPoint Presentation</vt:lpstr>
      <vt:lpstr>PowerPoint Presentation</vt:lpstr>
      <vt:lpstr>The Basics</vt:lpstr>
      <vt:lpstr>PowerPoint Presentation</vt:lpstr>
      <vt:lpstr>PowerPoint Presentation</vt:lpstr>
      <vt:lpstr>PowerPoint Presentation</vt:lpstr>
      <vt:lpstr>PowerPoint Presentation</vt:lpstr>
      <vt:lpstr>PowerPoint Presentation</vt:lpstr>
      <vt:lpstr>PowerPoint Presentation</vt:lpstr>
      <vt:lpstr>Circular Economy: RECYCLING</vt:lpstr>
      <vt:lpstr>PowerPoint Presentation</vt:lpstr>
      <vt:lpstr>Recycling process</vt:lpstr>
      <vt:lpstr>Recycling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Circular design strategies</vt:lpstr>
      <vt:lpstr>PowerPoint Presentation</vt:lpstr>
      <vt:lpstr> </vt:lpstr>
      <vt:lpstr> </vt:lpstr>
      <vt:lpstr> </vt:lpstr>
      <vt:lpstr> </vt:lpstr>
      <vt:lpstr>PowerPoint Presentation</vt:lpstr>
      <vt:lpstr>Light as a Service</vt:lpstr>
      <vt:lpstr>Light as a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Navigate ambiguity</vt:lpstr>
      <vt:lpstr>PowerPoint Presentation</vt:lpstr>
      <vt:lpstr>PowerPoint Presentation</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Ruud Balkenende</dc:creator>
  <cp:lastModifiedBy> </cp:lastModifiedBy>
  <cp:revision>172</cp:revision>
  <cp:lastPrinted>2019-05-24T11:02:59Z</cp:lastPrinted>
  <dcterms:created xsi:type="dcterms:W3CDTF">2017-10-22T18:55:31Z</dcterms:created>
  <dcterms:modified xsi:type="dcterms:W3CDTF">2020-05-06T18:27:49Z</dcterms:modified>
</cp:coreProperties>
</file>