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6" r:id="rId2"/>
    <p:sldId id="266" r:id="rId3"/>
    <p:sldId id="287" r:id="rId4"/>
    <p:sldId id="268" r:id="rId5"/>
    <p:sldId id="288" r:id="rId6"/>
    <p:sldId id="269" r:id="rId7"/>
    <p:sldId id="289" r:id="rId8"/>
    <p:sldId id="270" r:id="rId9"/>
    <p:sldId id="291" r:id="rId10"/>
    <p:sldId id="271" r:id="rId11"/>
    <p:sldId id="272" r:id="rId12"/>
    <p:sldId id="292" r:id="rId13"/>
    <p:sldId id="273" r:id="rId14"/>
    <p:sldId id="274" r:id="rId15"/>
    <p:sldId id="275" r:id="rId16"/>
    <p:sldId id="276" r:id="rId17"/>
    <p:sldId id="277" r:id="rId18"/>
    <p:sldId id="278" r:id="rId19"/>
    <p:sldId id="279" r:id="rId20"/>
    <p:sldId id="280" r:id="rId21"/>
    <p:sldId id="281" r:id="rId22"/>
    <p:sldId id="282" r:id="rId23"/>
    <p:sldId id="283" r:id="rId24"/>
    <p:sldId id="294" r:id="rId25"/>
    <p:sldId id="295" r:id="rId26"/>
    <p:sldId id="296" r:id="rId27"/>
    <p:sldId id="293" r:id="rId28"/>
    <p:sldId id="297" r:id="rId29"/>
    <p:sldId id="284" r:id="rId30"/>
    <p:sldId id="285" r:id="rId31"/>
    <p:sldId id="286" r:id="rId32"/>
    <p:sldId id="36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3"/>
    <p:restoredTop sz="59590" autoAdjust="0"/>
  </p:normalViewPr>
  <p:slideViewPr>
    <p:cSldViewPr snapToGrid="0" snapToObjects="1">
      <p:cViewPr varScale="1">
        <p:scale>
          <a:sx n="46" d="100"/>
          <a:sy n="46" d="100"/>
        </p:scale>
        <p:origin x="1632"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822D5A-C424-4B65-A6F2-58E953D6E31A}" type="datetimeFigureOut">
              <a:rPr lang="de-CH" smtClean="0"/>
              <a:t>12.05.2020</a:t>
            </a:fld>
            <a:endParaRPr lang="de-CH"/>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138ACE-2AF5-4D11-9AD6-9820DF280CB7}" type="slidenum">
              <a:rPr lang="de-CH" smtClean="0"/>
              <a:t>‹Nr.›</a:t>
            </a:fld>
            <a:endParaRPr lang="de-CH"/>
          </a:p>
        </p:txBody>
      </p:sp>
    </p:spTree>
    <p:extLst>
      <p:ext uri="{BB962C8B-B14F-4D97-AF65-F5344CB8AC3E}">
        <p14:creationId xmlns:p14="http://schemas.microsoft.com/office/powerpoint/2010/main" val="3555830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One of the potential ways out of the ever increasing need to boost supply is to move towards a circular economy and start urban mining. There is a separate teaching package on urban mining for an understanding of that concept.</a:t>
            </a:r>
            <a:endParaRPr lang="nl-N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this presentation we focus on Li and Co.</a:t>
            </a:r>
            <a:endParaRPr lang="nl-NL" dirty="0"/>
          </a:p>
        </p:txBody>
      </p:sp>
      <p:sp>
        <p:nvSpPr>
          <p:cNvPr id="4" name="Slide Number Placeholder 3"/>
          <p:cNvSpPr>
            <a:spLocks noGrp="1"/>
          </p:cNvSpPr>
          <p:nvPr>
            <p:ph type="sldNum" sz="quarter" idx="10"/>
          </p:nvPr>
        </p:nvSpPr>
        <p:spPr/>
        <p:txBody>
          <a:bodyPr/>
          <a:lstStyle/>
          <a:p>
            <a:fld id="{11138ACE-2AF5-4D11-9AD6-9820DF280CB7}" type="slidenum">
              <a:rPr lang="de-CH" smtClean="0"/>
              <a:t>2</a:t>
            </a:fld>
            <a:endParaRPr lang="de-CH"/>
          </a:p>
        </p:txBody>
      </p:sp>
    </p:spTree>
    <p:extLst>
      <p:ext uri="{BB962C8B-B14F-4D97-AF65-F5344CB8AC3E}">
        <p14:creationId xmlns:p14="http://schemas.microsoft.com/office/powerpoint/2010/main" val="3478787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lithium, the situation is different. Here we see a supply that is larger than the demand,</a:t>
            </a:r>
            <a:r>
              <a:rPr lang="en-US" baseline="0" dirty="0"/>
              <a:t> also expected for the (near) future. This already has an impact on Li prices.</a:t>
            </a:r>
            <a:endParaRPr lang="nl-NL" dirty="0"/>
          </a:p>
        </p:txBody>
      </p:sp>
      <p:sp>
        <p:nvSpPr>
          <p:cNvPr id="4" name="Slide Number Placeholder 3"/>
          <p:cNvSpPr>
            <a:spLocks noGrp="1"/>
          </p:cNvSpPr>
          <p:nvPr>
            <p:ph type="sldNum" sz="quarter" idx="10"/>
          </p:nvPr>
        </p:nvSpPr>
        <p:spPr/>
        <p:txBody>
          <a:bodyPr/>
          <a:lstStyle/>
          <a:p>
            <a:fld id="{11138ACE-2AF5-4D11-9AD6-9820DF280CB7}" type="slidenum">
              <a:rPr lang="de-CH" smtClean="0"/>
              <a:t>12</a:t>
            </a:fld>
            <a:endParaRPr lang="de-CH"/>
          </a:p>
        </p:txBody>
      </p:sp>
    </p:spTree>
    <p:extLst>
      <p:ext uri="{BB962C8B-B14F-4D97-AF65-F5344CB8AC3E}">
        <p14:creationId xmlns:p14="http://schemas.microsoft.com/office/powerpoint/2010/main" val="1276436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Can the urban mine be a solution? That exploration needs various steps.</a:t>
            </a:r>
            <a:endParaRPr lang="nl-NL" dirty="0"/>
          </a:p>
        </p:txBody>
      </p:sp>
      <p:sp>
        <p:nvSpPr>
          <p:cNvPr id="4" name="Slide Number Placeholder 3"/>
          <p:cNvSpPr>
            <a:spLocks noGrp="1"/>
          </p:cNvSpPr>
          <p:nvPr>
            <p:ph type="sldNum" sz="quarter" idx="10"/>
          </p:nvPr>
        </p:nvSpPr>
        <p:spPr/>
        <p:txBody>
          <a:bodyPr/>
          <a:lstStyle/>
          <a:p>
            <a:fld id="{11138ACE-2AF5-4D11-9AD6-9820DF280CB7}" type="slidenum">
              <a:rPr lang="de-CH" smtClean="0"/>
              <a:t>13</a:t>
            </a:fld>
            <a:endParaRPr lang="de-CH"/>
          </a:p>
        </p:txBody>
      </p:sp>
    </p:spTree>
    <p:extLst>
      <p:ext uri="{BB962C8B-B14F-4D97-AF65-F5344CB8AC3E}">
        <p14:creationId xmlns:p14="http://schemas.microsoft.com/office/powerpoint/2010/main" val="3591386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Exploration of the existing information on the urban mine, i.e. the presently used applications in the in-use stock in society. Again at the three scale levels. In this slide,</a:t>
            </a:r>
            <a:r>
              <a:rPr lang="en-GB" sz="1200" kern="1200" baseline="0" dirty="0">
                <a:solidFill>
                  <a:schemeClr val="tx1"/>
                </a:solidFill>
                <a:effectLst/>
                <a:latin typeface="+mn-lt"/>
                <a:ea typeface="+mn-ea"/>
                <a:cs typeface="+mn-cs"/>
              </a:rPr>
              <a:t> the scarce information at global level is presented. The main source is the report from 2010 on stocks in society published by the International Resource Panel, a first comprehensive attempt to quantify in-use stocks for a broad array of elements.</a:t>
            </a:r>
            <a:endParaRPr lang="nl-NL" sz="1200" kern="1200" dirty="0">
              <a:solidFill>
                <a:schemeClr val="tx1"/>
              </a:solidFill>
              <a:effectLst/>
              <a:latin typeface="+mn-lt"/>
              <a:ea typeface="+mn-ea"/>
              <a:cs typeface="+mn-cs"/>
            </a:endParaRPr>
          </a:p>
          <a:p>
            <a:endParaRPr lang="nl-NL" dirty="0"/>
          </a:p>
        </p:txBody>
      </p:sp>
      <p:sp>
        <p:nvSpPr>
          <p:cNvPr id="4" name="Slide Number Placeholder 3"/>
          <p:cNvSpPr>
            <a:spLocks noGrp="1"/>
          </p:cNvSpPr>
          <p:nvPr>
            <p:ph type="sldNum" sz="quarter" idx="10"/>
          </p:nvPr>
        </p:nvSpPr>
        <p:spPr/>
        <p:txBody>
          <a:bodyPr/>
          <a:lstStyle/>
          <a:p>
            <a:fld id="{11138ACE-2AF5-4D11-9AD6-9820DF280CB7}" type="slidenum">
              <a:rPr lang="de-CH" smtClean="0"/>
              <a:t>14</a:t>
            </a:fld>
            <a:endParaRPr lang="de-CH"/>
          </a:p>
        </p:txBody>
      </p:sp>
    </p:spTree>
    <p:extLst>
      <p:ext uri="{BB962C8B-B14F-4D97-AF65-F5344CB8AC3E}">
        <p14:creationId xmlns:p14="http://schemas.microsoft.com/office/powerpoint/2010/main" val="3717027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assuming there will not be any</a:t>
            </a:r>
            <a:r>
              <a:rPr lang="en-US" baseline="0" dirty="0"/>
              <a:t> supply restrictions, and also assuming the cobalt content of the applications will not change. Those are most likely both untrue assumptions, but making more sophisticated assumptions is very difficult.</a:t>
            </a:r>
            <a:endParaRPr lang="nl-NL" dirty="0"/>
          </a:p>
        </p:txBody>
      </p:sp>
      <p:sp>
        <p:nvSpPr>
          <p:cNvPr id="4" name="Slide Number Placeholder 3"/>
          <p:cNvSpPr>
            <a:spLocks noGrp="1"/>
          </p:cNvSpPr>
          <p:nvPr>
            <p:ph type="sldNum" sz="quarter" idx="10"/>
          </p:nvPr>
        </p:nvSpPr>
        <p:spPr/>
        <p:txBody>
          <a:bodyPr/>
          <a:lstStyle/>
          <a:p>
            <a:fld id="{11138ACE-2AF5-4D11-9AD6-9820DF280CB7}" type="slidenum">
              <a:rPr lang="de-CH" smtClean="0"/>
              <a:t>15</a:t>
            </a:fld>
            <a:endParaRPr lang="de-CH"/>
          </a:p>
        </p:txBody>
      </p:sp>
    </p:spTree>
    <p:extLst>
      <p:ext uri="{BB962C8B-B14F-4D97-AF65-F5344CB8AC3E}">
        <p14:creationId xmlns:p14="http://schemas.microsoft.com/office/powerpoint/2010/main" val="1438113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Kotnis</a:t>
            </a:r>
            <a:r>
              <a:rPr lang="en-US" dirty="0"/>
              <a:t>’ main focus was to estimate the in-use stock of cobalt. She used information on the use of household</a:t>
            </a:r>
            <a:r>
              <a:rPr lang="en-US" baseline="0" dirty="0"/>
              <a:t> and office appliances and the associated carbon contents, as well as cobalt in steel used for construction.</a:t>
            </a:r>
            <a:endParaRPr lang="nl-NL" dirty="0"/>
          </a:p>
        </p:txBody>
      </p:sp>
      <p:sp>
        <p:nvSpPr>
          <p:cNvPr id="4" name="Slide Number Placeholder 3"/>
          <p:cNvSpPr>
            <a:spLocks noGrp="1"/>
          </p:cNvSpPr>
          <p:nvPr>
            <p:ph type="sldNum" sz="quarter" idx="10"/>
          </p:nvPr>
        </p:nvSpPr>
        <p:spPr/>
        <p:txBody>
          <a:bodyPr/>
          <a:lstStyle/>
          <a:p>
            <a:fld id="{11138ACE-2AF5-4D11-9AD6-9820DF280CB7}" type="slidenum">
              <a:rPr lang="de-CH" smtClean="0"/>
              <a:t>16</a:t>
            </a:fld>
            <a:endParaRPr lang="de-CH"/>
          </a:p>
        </p:txBody>
      </p:sp>
    </p:spTree>
    <p:extLst>
      <p:ext uri="{BB962C8B-B14F-4D97-AF65-F5344CB8AC3E}">
        <p14:creationId xmlns:p14="http://schemas.microsoft.com/office/powerpoint/2010/main" val="10140767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rough numbers show at least that the urban mine may be in the same order of magnitude as the geological mine.</a:t>
            </a:r>
            <a:r>
              <a:rPr lang="en-US" baseline="0" dirty="0"/>
              <a:t> From this investigation it may also be suspected that the per capita cobalt use is rather in the 0.1 kg/cap order than in the 0.8 kg/cap order, as following from the estimate for Japan.</a:t>
            </a:r>
            <a:endParaRPr lang="nl-NL" dirty="0"/>
          </a:p>
        </p:txBody>
      </p:sp>
      <p:sp>
        <p:nvSpPr>
          <p:cNvPr id="4" name="Slide Number Placeholder 3"/>
          <p:cNvSpPr>
            <a:spLocks noGrp="1"/>
          </p:cNvSpPr>
          <p:nvPr>
            <p:ph type="sldNum" sz="quarter" idx="10"/>
          </p:nvPr>
        </p:nvSpPr>
        <p:spPr/>
        <p:txBody>
          <a:bodyPr/>
          <a:lstStyle/>
          <a:p>
            <a:fld id="{11138ACE-2AF5-4D11-9AD6-9820DF280CB7}" type="slidenum">
              <a:rPr lang="de-CH" smtClean="0"/>
              <a:t>17</a:t>
            </a:fld>
            <a:endParaRPr lang="de-CH"/>
          </a:p>
        </p:txBody>
      </p:sp>
    </p:spTree>
    <p:extLst>
      <p:ext uri="{BB962C8B-B14F-4D97-AF65-F5344CB8AC3E}">
        <p14:creationId xmlns:p14="http://schemas.microsoft.com/office/powerpoint/2010/main" val="42772229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What is in stock, is the magnitude of the urban mine. However contrary to geological mines, additional information is needed on to what extent the urban mine can be exploited. The material is, after all, in use. So, what we can expect to come out of the urban mine, to be available for secondary production? Again the three scale levels, and the global level on this slide. At global level, the scarce information indicates that secondary production presently is very small compared to demand. </a:t>
            </a:r>
            <a:endParaRPr lang="nl-NL" dirty="0"/>
          </a:p>
        </p:txBody>
      </p:sp>
      <p:sp>
        <p:nvSpPr>
          <p:cNvPr id="4" name="Slide Number Placeholder 3"/>
          <p:cNvSpPr>
            <a:spLocks noGrp="1"/>
          </p:cNvSpPr>
          <p:nvPr>
            <p:ph type="sldNum" sz="quarter" idx="10"/>
          </p:nvPr>
        </p:nvSpPr>
        <p:spPr/>
        <p:txBody>
          <a:bodyPr/>
          <a:lstStyle/>
          <a:p>
            <a:fld id="{11138ACE-2AF5-4D11-9AD6-9820DF280CB7}" type="slidenum">
              <a:rPr lang="de-CH" smtClean="0"/>
              <a:t>18</a:t>
            </a:fld>
            <a:endParaRPr lang="de-CH"/>
          </a:p>
        </p:txBody>
      </p:sp>
    </p:spTree>
    <p:extLst>
      <p:ext uri="{BB962C8B-B14F-4D97-AF65-F5344CB8AC3E}">
        <p14:creationId xmlns:p14="http://schemas.microsoft.com/office/powerpoint/2010/main" val="32894933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EU level, the amount of cobalt presently coming out of the urban mine is 7 </a:t>
            </a:r>
            <a:r>
              <a:rPr lang="en-US" dirty="0" err="1"/>
              <a:t>ktonnes</a:t>
            </a:r>
            <a:r>
              <a:rPr lang="en-US" dirty="0"/>
              <a:t>, more than secondary</a:t>
            </a:r>
            <a:r>
              <a:rPr lang="en-US" baseline="0" dirty="0"/>
              <a:t> production at world scale</a:t>
            </a:r>
            <a:r>
              <a:rPr lang="en-US" dirty="0"/>
              <a:t>.</a:t>
            </a:r>
            <a:r>
              <a:rPr lang="en-US" baseline="0" dirty="0"/>
              <a:t> Note that the outflow from the urban mine is not the same as secondary production. What happens to the outflow is not very well known, but it is quite possible that most of it ends up in waste streams from which Co is not retrieved. </a:t>
            </a:r>
            <a:endParaRPr lang="nl-NL" dirty="0"/>
          </a:p>
        </p:txBody>
      </p:sp>
      <p:sp>
        <p:nvSpPr>
          <p:cNvPr id="4" name="Slide Number Placeholder 3"/>
          <p:cNvSpPr>
            <a:spLocks noGrp="1"/>
          </p:cNvSpPr>
          <p:nvPr>
            <p:ph type="sldNum" sz="quarter" idx="10"/>
          </p:nvPr>
        </p:nvSpPr>
        <p:spPr/>
        <p:txBody>
          <a:bodyPr/>
          <a:lstStyle/>
          <a:p>
            <a:fld id="{11138ACE-2AF5-4D11-9AD6-9820DF280CB7}" type="slidenum">
              <a:rPr lang="de-CH" smtClean="0"/>
              <a:t>19</a:t>
            </a:fld>
            <a:endParaRPr lang="de-CH"/>
          </a:p>
        </p:txBody>
      </p:sp>
    </p:spTree>
    <p:extLst>
      <p:ext uri="{BB962C8B-B14F-4D97-AF65-F5344CB8AC3E}">
        <p14:creationId xmlns:p14="http://schemas.microsoft.com/office/powerpoint/2010/main" val="12595559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here the same observation: this</a:t>
            </a:r>
            <a:r>
              <a:rPr lang="en-US" baseline="0" dirty="0"/>
              <a:t> number does not tell us what happens to the waste, and probably very little of it is recycled right now.</a:t>
            </a:r>
            <a:endParaRPr lang="nl-NL" dirty="0"/>
          </a:p>
        </p:txBody>
      </p:sp>
      <p:sp>
        <p:nvSpPr>
          <p:cNvPr id="4" name="Slide Number Placeholder 3"/>
          <p:cNvSpPr>
            <a:spLocks noGrp="1"/>
          </p:cNvSpPr>
          <p:nvPr>
            <p:ph type="sldNum" sz="quarter" idx="10"/>
          </p:nvPr>
        </p:nvSpPr>
        <p:spPr/>
        <p:txBody>
          <a:bodyPr/>
          <a:lstStyle/>
          <a:p>
            <a:fld id="{11138ACE-2AF5-4D11-9AD6-9820DF280CB7}" type="slidenum">
              <a:rPr lang="de-CH" smtClean="0"/>
              <a:t>20</a:t>
            </a:fld>
            <a:endParaRPr lang="de-CH"/>
          </a:p>
        </p:txBody>
      </p:sp>
    </p:spTree>
    <p:extLst>
      <p:ext uri="{BB962C8B-B14F-4D97-AF65-F5344CB8AC3E}">
        <p14:creationId xmlns:p14="http://schemas.microsoft.com/office/powerpoint/2010/main" val="31079820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Next question: how much of what flows out of the urban mine is, or can be, used? Very uncertain and contradictory information at all scale levels. The recycling rates at global level are presented here. Note</a:t>
            </a:r>
            <a:r>
              <a:rPr lang="en-GB" sz="1200" kern="1200" baseline="0" dirty="0">
                <a:solidFill>
                  <a:schemeClr val="tx1"/>
                </a:solidFill>
                <a:effectLst/>
                <a:latin typeface="+mn-lt"/>
                <a:ea typeface="+mn-ea"/>
                <a:cs typeface="+mn-cs"/>
              </a:rPr>
              <a:t> that the estimates differ from a few percent to two thirds. The high percentages refer to the USA so are probably not representative of what happens in the world. The estimate of Hamilton refers to the Recycled Content: the fraction of supply that comes from recycling. Whereas the End of Life Recycling rate refers to the fraction of waste that is being recycled. This is not the same.</a:t>
            </a:r>
            <a:endParaRPr lang="nl-NL" dirty="0"/>
          </a:p>
        </p:txBody>
      </p:sp>
      <p:sp>
        <p:nvSpPr>
          <p:cNvPr id="4" name="Slide Number Placeholder 3"/>
          <p:cNvSpPr>
            <a:spLocks noGrp="1"/>
          </p:cNvSpPr>
          <p:nvPr>
            <p:ph type="sldNum" sz="quarter" idx="10"/>
          </p:nvPr>
        </p:nvSpPr>
        <p:spPr/>
        <p:txBody>
          <a:bodyPr/>
          <a:lstStyle/>
          <a:p>
            <a:fld id="{11138ACE-2AF5-4D11-9AD6-9820DF280CB7}" type="slidenum">
              <a:rPr lang="de-CH" smtClean="0"/>
              <a:t>21</a:t>
            </a:fld>
            <a:endParaRPr lang="de-CH"/>
          </a:p>
        </p:txBody>
      </p:sp>
    </p:spTree>
    <p:extLst>
      <p:ext uri="{BB962C8B-B14F-4D97-AF65-F5344CB8AC3E}">
        <p14:creationId xmlns:p14="http://schemas.microsoft.com/office/powerpoint/2010/main" val="3735420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 tour through the data base for these two raw materials at these three scale levels.</a:t>
            </a:r>
            <a:endParaRPr lang="nl-NL" dirty="0"/>
          </a:p>
        </p:txBody>
      </p:sp>
      <p:sp>
        <p:nvSpPr>
          <p:cNvPr id="4" name="Slide Number Placeholder 3"/>
          <p:cNvSpPr>
            <a:spLocks noGrp="1"/>
          </p:cNvSpPr>
          <p:nvPr>
            <p:ph type="sldNum" sz="quarter" idx="10"/>
          </p:nvPr>
        </p:nvSpPr>
        <p:spPr/>
        <p:txBody>
          <a:bodyPr/>
          <a:lstStyle/>
          <a:p>
            <a:fld id="{11138ACE-2AF5-4D11-9AD6-9820DF280CB7}" type="slidenum">
              <a:rPr lang="de-CH" smtClean="0"/>
              <a:t>3</a:t>
            </a:fld>
            <a:endParaRPr lang="de-CH"/>
          </a:p>
        </p:txBody>
      </p:sp>
    </p:spTree>
    <p:extLst>
      <p:ext uri="{BB962C8B-B14F-4D97-AF65-F5344CB8AC3E}">
        <p14:creationId xmlns:p14="http://schemas.microsoft.com/office/powerpoint/2010/main" val="13876122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EU, there are also two widely different estimates. Both refer to the End of Life Recycling INPUT Rate, which is similar to the Recycled Content, the fraction of supply that comes from recycling. The main conclusion to be drawn here is that there is too little information. For The</a:t>
            </a:r>
            <a:r>
              <a:rPr lang="en-US" baseline="0" dirty="0"/>
              <a:t> Hague, there is no number at all.</a:t>
            </a:r>
            <a:endParaRPr lang="nl-NL" dirty="0"/>
          </a:p>
        </p:txBody>
      </p:sp>
      <p:sp>
        <p:nvSpPr>
          <p:cNvPr id="4" name="Slide Number Placeholder 3"/>
          <p:cNvSpPr>
            <a:spLocks noGrp="1"/>
          </p:cNvSpPr>
          <p:nvPr>
            <p:ph type="sldNum" sz="quarter" idx="10"/>
          </p:nvPr>
        </p:nvSpPr>
        <p:spPr/>
        <p:txBody>
          <a:bodyPr/>
          <a:lstStyle/>
          <a:p>
            <a:fld id="{11138ACE-2AF5-4D11-9AD6-9820DF280CB7}" type="slidenum">
              <a:rPr lang="de-CH" smtClean="0"/>
              <a:t>22</a:t>
            </a:fld>
            <a:endParaRPr lang="de-CH"/>
          </a:p>
        </p:txBody>
      </p:sp>
    </p:spTree>
    <p:extLst>
      <p:ext uri="{BB962C8B-B14F-4D97-AF65-F5344CB8AC3E}">
        <p14:creationId xmlns:p14="http://schemas.microsoft.com/office/powerpoint/2010/main" val="29379221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Technically it is</a:t>
            </a:r>
            <a:r>
              <a:rPr lang="en-US" baseline="0" dirty="0"/>
              <a:t> probably possible to increase </a:t>
            </a:r>
            <a:r>
              <a:rPr lang="en-US" baseline="0" dirty="0" err="1"/>
              <a:t>EoL</a:t>
            </a:r>
            <a:r>
              <a:rPr lang="en-US" baseline="0" dirty="0"/>
              <a:t> recycling rates, as the recyclable applications form a large part of the total.</a:t>
            </a:r>
            <a:endParaRPr lang="nl-NL" dirty="0"/>
          </a:p>
        </p:txBody>
      </p:sp>
      <p:sp>
        <p:nvSpPr>
          <p:cNvPr id="4" name="Slide Number Placeholder 3"/>
          <p:cNvSpPr>
            <a:spLocks noGrp="1"/>
          </p:cNvSpPr>
          <p:nvPr>
            <p:ph type="sldNum" sz="quarter" idx="10"/>
          </p:nvPr>
        </p:nvSpPr>
        <p:spPr/>
        <p:txBody>
          <a:bodyPr/>
          <a:lstStyle/>
          <a:p>
            <a:fld id="{11138ACE-2AF5-4D11-9AD6-9820DF280CB7}" type="slidenum">
              <a:rPr lang="de-CH" smtClean="0"/>
              <a:t>23</a:t>
            </a:fld>
            <a:endParaRPr lang="de-CH"/>
          </a:p>
        </p:txBody>
      </p:sp>
    </p:spTree>
    <p:extLst>
      <p:ext uri="{BB962C8B-B14F-4D97-AF65-F5344CB8AC3E}">
        <p14:creationId xmlns:p14="http://schemas.microsoft.com/office/powerpoint/2010/main" val="23837573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incentive to start mining the urban mine for lithium is very</a:t>
            </a:r>
            <a:r>
              <a:rPr lang="en-US" baseline="0" dirty="0"/>
              <a:t> low, as in the present there is already an oversupply situation and prices are dropping. There may, however, be other reasons to prefer the urban mine over primary production. For example, environmental reasons.</a:t>
            </a:r>
            <a:endParaRPr lang="nl-NL" dirty="0"/>
          </a:p>
        </p:txBody>
      </p:sp>
      <p:sp>
        <p:nvSpPr>
          <p:cNvPr id="4" name="Slide Number Placeholder 3"/>
          <p:cNvSpPr>
            <a:spLocks noGrp="1"/>
          </p:cNvSpPr>
          <p:nvPr>
            <p:ph type="sldNum" sz="quarter" idx="10"/>
          </p:nvPr>
        </p:nvSpPr>
        <p:spPr/>
        <p:txBody>
          <a:bodyPr/>
          <a:lstStyle/>
          <a:p>
            <a:fld id="{11138ACE-2AF5-4D11-9AD6-9820DF280CB7}" type="slidenum">
              <a:rPr lang="de-CH" smtClean="0"/>
              <a:t>24</a:t>
            </a:fld>
            <a:endParaRPr lang="de-CH"/>
          </a:p>
        </p:txBody>
      </p:sp>
    </p:spTree>
    <p:extLst>
      <p:ext uri="{BB962C8B-B14F-4D97-AF65-F5344CB8AC3E}">
        <p14:creationId xmlns:p14="http://schemas.microsoft.com/office/powerpoint/2010/main" val="2821597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picture shows the </a:t>
            </a:r>
            <a:r>
              <a:rPr lang="en-US" dirty="0" err="1"/>
              <a:t>salar</a:t>
            </a:r>
            <a:r>
              <a:rPr lang="en-US" dirty="0"/>
              <a:t> near Uyuni, a small town in the Andes mountains in Bolivia. It is presently a quiet</a:t>
            </a:r>
            <a:r>
              <a:rPr lang="en-US" baseline="0" dirty="0"/>
              <a:t> and remote area, difficult to go to, and part of a fragile and valuable ecosystem. This location is considered as a potential source of large scale lithium production. </a:t>
            </a:r>
            <a:endParaRPr lang="nl-NL" dirty="0"/>
          </a:p>
        </p:txBody>
      </p:sp>
      <p:sp>
        <p:nvSpPr>
          <p:cNvPr id="4" name="Slide Number Placeholder 3"/>
          <p:cNvSpPr>
            <a:spLocks noGrp="1"/>
          </p:cNvSpPr>
          <p:nvPr>
            <p:ph type="sldNum" sz="quarter" idx="10"/>
          </p:nvPr>
        </p:nvSpPr>
        <p:spPr/>
        <p:txBody>
          <a:bodyPr/>
          <a:lstStyle/>
          <a:p>
            <a:fld id="{11138ACE-2AF5-4D11-9AD6-9820DF280CB7}" type="slidenum">
              <a:rPr lang="de-CH" smtClean="0"/>
              <a:t>25</a:t>
            </a:fld>
            <a:endParaRPr lang="de-CH"/>
          </a:p>
        </p:txBody>
      </p:sp>
    </p:spTree>
    <p:extLst>
      <p:ext uri="{BB962C8B-B14F-4D97-AF65-F5344CB8AC3E}">
        <p14:creationId xmlns:p14="http://schemas.microsoft.com/office/powerpoint/2010/main" val="39439314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Exploiting the </a:t>
            </a:r>
            <a:r>
              <a:rPr lang="en-US" dirty="0" err="1"/>
              <a:t>salars</a:t>
            </a:r>
            <a:r>
              <a:rPr lang="en-US" dirty="0"/>
              <a:t> would imply a lot of changes: roads</a:t>
            </a:r>
            <a:r>
              <a:rPr lang="en-US" baseline="0" dirty="0"/>
              <a:t> and other infrastructure has to be built, production plants have to be constructed, towns have to be built or expanded. This would probably mean the end of these ecosystems – here, a flock of flamingos can be seen that breed in these remote areas. </a:t>
            </a:r>
            <a:r>
              <a:rPr lang="en-US" sz="1200" kern="1200" dirty="0">
                <a:solidFill>
                  <a:schemeClr val="tx1"/>
                </a:solidFill>
                <a:effectLst/>
                <a:latin typeface="+mn-lt"/>
                <a:ea typeface="+mn-ea"/>
                <a:cs typeface="+mn-cs"/>
              </a:rPr>
              <a:t>Avoiding such destruction could be another reason to shift attention to urban mining.</a:t>
            </a:r>
            <a:endParaRPr lang="nl-NL" dirty="0"/>
          </a:p>
        </p:txBody>
      </p:sp>
      <p:sp>
        <p:nvSpPr>
          <p:cNvPr id="4" name="Slide Number Placeholder 3"/>
          <p:cNvSpPr>
            <a:spLocks noGrp="1"/>
          </p:cNvSpPr>
          <p:nvPr>
            <p:ph type="sldNum" sz="quarter" idx="10"/>
          </p:nvPr>
        </p:nvSpPr>
        <p:spPr/>
        <p:txBody>
          <a:bodyPr/>
          <a:lstStyle/>
          <a:p>
            <a:fld id="{11138ACE-2AF5-4D11-9AD6-9820DF280CB7}" type="slidenum">
              <a:rPr lang="de-CH" smtClean="0"/>
              <a:t>26</a:t>
            </a:fld>
            <a:endParaRPr lang="de-CH"/>
          </a:p>
        </p:txBody>
      </p:sp>
    </p:spTree>
    <p:extLst>
      <p:ext uri="{BB962C8B-B14F-4D97-AF65-F5344CB8AC3E}">
        <p14:creationId xmlns:p14="http://schemas.microsoft.com/office/powerpoint/2010/main" val="17176009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 the </a:t>
            </a:r>
            <a:r>
              <a:rPr lang="en-GB" sz="1200" kern="1200" dirty="0" err="1">
                <a:solidFill>
                  <a:schemeClr val="tx1"/>
                </a:solidFill>
                <a:effectLst/>
                <a:latin typeface="+mn-lt"/>
                <a:ea typeface="+mn-ea"/>
                <a:cs typeface="+mn-cs"/>
              </a:rPr>
              <a:t>ProSUM</a:t>
            </a:r>
            <a:r>
              <a:rPr lang="en-GB" sz="1200" kern="1200" dirty="0">
                <a:solidFill>
                  <a:schemeClr val="tx1"/>
                </a:solidFill>
                <a:effectLst/>
                <a:latin typeface="+mn-lt"/>
                <a:ea typeface="+mn-ea"/>
                <a:cs typeface="+mn-cs"/>
              </a:rPr>
              <a:t> project, some (short-term) estimates are made of the urban mine for EU and member states. </a:t>
            </a:r>
            <a:endParaRPr lang="nl-NL" dirty="0"/>
          </a:p>
        </p:txBody>
      </p:sp>
      <p:sp>
        <p:nvSpPr>
          <p:cNvPr id="4" name="Slide Number Placeholder 3"/>
          <p:cNvSpPr>
            <a:spLocks noGrp="1"/>
          </p:cNvSpPr>
          <p:nvPr>
            <p:ph type="sldNum" sz="quarter" idx="10"/>
          </p:nvPr>
        </p:nvSpPr>
        <p:spPr/>
        <p:txBody>
          <a:bodyPr/>
          <a:lstStyle/>
          <a:p>
            <a:fld id="{11138ACE-2AF5-4D11-9AD6-9820DF280CB7}" type="slidenum">
              <a:rPr lang="de-CH" smtClean="0"/>
              <a:t>27</a:t>
            </a:fld>
            <a:endParaRPr lang="de-CH"/>
          </a:p>
        </p:txBody>
      </p:sp>
    </p:spTree>
    <p:extLst>
      <p:ext uri="{BB962C8B-B14F-4D97-AF65-F5344CB8AC3E}">
        <p14:creationId xmlns:p14="http://schemas.microsoft.com/office/powerpoint/2010/main" val="6526478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figure also is</a:t>
            </a:r>
            <a:r>
              <a:rPr lang="en-US" baseline="0" dirty="0"/>
              <a:t> a result of the </a:t>
            </a:r>
            <a:r>
              <a:rPr lang="en-US" baseline="0" dirty="0" err="1"/>
              <a:t>ProSUM</a:t>
            </a:r>
            <a:r>
              <a:rPr lang="en-US" baseline="0" dirty="0"/>
              <a:t> investigations: the outflow out of the in-use stock, also for the very near future, can be seen to rapidly rise. For the more distant future, it is difficult to find information at present.</a:t>
            </a:r>
            <a:endParaRPr lang="nl-NL" dirty="0"/>
          </a:p>
        </p:txBody>
      </p:sp>
      <p:sp>
        <p:nvSpPr>
          <p:cNvPr id="4" name="Slide Number Placeholder 3"/>
          <p:cNvSpPr>
            <a:spLocks noGrp="1"/>
          </p:cNvSpPr>
          <p:nvPr>
            <p:ph type="sldNum" sz="quarter" idx="10"/>
          </p:nvPr>
        </p:nvSpPr>
        <p:spPr/>
        <p:txBody>
          <a:bodyPr/>
          <a:lstStyle/>
          <a:p>
            <a:fld id="{11138ACE-2AF5-4D11-9AD6-9820DF280CB7}" type="slidenum">
              <a:rPr lang="de-CH" smtClean="0"/>
              <a:t>28</a:t>
            </a:fld>
            <a:endParaRPr lang="de-CH"/>
          </a:p>
        </p:txBody>
      </p:sp>
    </p:spTree>
    <p:extLst>
      <p:ext uri="{BB962C8B-B14F-4D97-AF65-F5344CB8AC3E}">
        <p14:creationId xmlns:p14="http://schemas.microsoft.com/office/powerpoint/2010/main" val="19988562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Preliminary conclusions:</a:t>
            </a:r>
            <a:r>
              <a:rPr lang="en-US" baseline="0" dirty="0"/>
              <a:t> for supply security as well as environmental reasons it is worthwhile to start exploring the possibilities for urban mining. Information on the urban mine is scarce at the moment. Probably the most relevant actors to host the information base for the urban mine are the geological surveys, that already have the information on geological stocks. Statistical offices could be indicated to keep track of waste streams, trade and recycling. If we want to move towards a circular economy, it is essential to strengthen the database on the mines of the future.</a:t>
            </a:r>
            <a:endParaRPr lang="nl-NL" dirty="0"/>
          </a:p>
        </p:txBody>
      </p:sp>
      <p:sp>
        <p:nvSpPr>
          <p:cNvPr id="4" name="Slide Number Placeholder 3"/>
          <p:cNvSpPr>
            <a:spLocks noGrp="1"/>
          </p:cNvSpPr>
          <p:nvPr>
            <p:ph type="sldNum" sz="quarter" idx="10"/>
          </p:nvPr>
        </p:nvSpPr>
        <p:spPr/>
        <p:txBody>
          <a:bodyPr/>
          <a:lstStyle/>
          <a:p>
            <a:fld id="{11138ACE-2AF5-4D11-9AD6-9820DF280CB7}" type="slidenum">
              <a:rPr lang="de-CH" smtClean="0"/>
              <a:t>29</a:t>
            </a:fld>
            <a:endParaRPr lang="de-CH"/>
          </a:p>
        </p:txBody>
      </p:sp>
    </p:spTree>
    <p:extLst>
      <p:ext uri="{BB962C8B-B14F-4D97-AF65-F5344CB8AC3E}">
        <p14:creationId xmlns:p14="http://schemas.microsoft.com/office/powerpoint/2010/main" val="41167538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8AF2A0EF-FCA5-054E-BC9B-F4CD1D666A3B}" type="slidenum">
              <a:rPr lang="en-GB" smtClean="0"/>
              <a:t>32</a:t>
            </a:fld>
            <a:endParaRPr lang="en-GB"/>
          </a:p>
        </p:txBody>
      </p:sp>
    </p:spTree>
    <p:extLst>
      <p:ext uri="{BB962C8B-B14F-4D97-AF65-F5344CB8AC3E}">
        <p14:creationId xmlns:p14="http://schemas.microsoft.com/office/powerpoint/2010/main" val="4140264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11138ACE-2AF5-4D11-9AD6-9820DF280CB7}" type="slidenum">
              <a:rPr lang="de-CH" smtClean="0"/>
              <a:t>4</a:t>
            </a:fld>
            <a:endParaRPr lang="de-CH"/>
          </a:p>
        </p:txBody>
      </p:sp>
    </p:spTree>
    <p:extLst>
      <p:ext uri="{BB962C8B-B14F-4D97-AF65-F5344CB8AC3E}">
        <p14:creationId xmlns:p14="http://schemas.microsoft.com/office/powerpoint/2010/main" val="1087205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figures</a:t>
            </a:r>
            <a:r>
              <a:rPr lang="en-GB" sz="1200" kern="1200" baseline="0" dirty="0">
                <a:solidFill>
                  <a:schemeClr val="tx1"/>
                </a:solidFill>
                <a:effectLst/>
                <a:latin typeface="+mn-lt"/>
                <a:ea typeface="+mn-ea"/>
                <a:cs typeface="+mn-cs"/>
              </a:rPr>
              <a:t> show the different uses of cobalt at the three scale levels. The differences between global and EU level probably have to do with the different economic systems – industrial structures as well as the employment of certain products. At the local level of The Hague there is hardly any industry, therefore, industrial uses are absent. Also, at the local level there is a lack of data and this graph is the result of known end-uses of consumers and assumptions on the cobalt content of these end-uses.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Yang and </a:t>
            </a:r>
            <a:r>
              <a:rPr lang="en-GB" sz="1200" kern="1200" dirty="0" err="1">
                <a:solidFill>
                  <a:schemeClr val="tx1"/>
                </a:solidFill>
                <a:effectLst/>
                <a:latin typeface="+mn-lt"/>
                <a:ea typeface="+mn-ea"/>
                <a:cs typeface="+mn-cs"/>
              </a:rPr>
              <a:t>Kotnis</a:t>
            </a:r>
            <a:r>
              <a:rPr lang="en-GB" sz="1200" kern="1200" dirty="0">
                <a:solidFill>
                  <a:schemeClr val="tx1"/>
                </a:solidFill>
                <a:effectLst/>
                <a:latin typeface="+mn-lt"/>
                <a:ea typeface="+mn-ea"/>
                <a:cs typeface="+mn-cs"/>
              </a:rPr>
              <a:t> are Master students who did their Master thesis research on cobalt in the EU resp. in the Dutch city of Den Haag (The Hague)</a:t>
            </a:r>
            <a:endParaRPr lang="nl-NL" dirty="0"/>
          </a:p>
        </p:txBody>
      </p:sp>
      <p:sp>
        <p:nvSpPr>
          <p:cNvPr id="4" name="Slide Number Placeholder 3"/>
          <p:cNvSpPr>
            <a:spLocks noGrp="1"/>
          </p:cNvSpPr>
          <p:nvPr>
            <p:ph type="sldNum" sz="quarter" idx="10"/>
          </p:nvPr>
        </p:nvSpPr>
        <p:spPr/>
        <p:txBody>
          <a:bodyPr/>
          <a:lstStyle/>
          <a:p>
            <a:fld id="{11138ACE-2AF5-4D11-9AD6-9820DF280CB7}" type="slidenum">
              <a:rPr lang="de-CH" smtClean="0"/>
              <a:t>6</a:t>
            </a:fld>
            <a:endParaRPr lang="de-CH"/>
          </a:p>
        </p:txBody>
      </p:sp>
    </p:spTree>
    <p:extLst>
      <p:ext uri="{BB962C8B-B14F-4D97-AF65-F5344CB8AC3E}">
        <p14:creationId xmlns:p14="http://schemas.microsoft.com/office/powerpoint/2010/main" val="323349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a:t>
            </a:r>
            <a:r>
              <a:rPr lang="en-US" baseline="0" dirty="0"/>
              <a:t> information for lithium. Here, the local level is missing. </a:t>
            </a:r>
            <a:endParaRPr lang="nl-NL" dirty="0"/>
          </a:p>
        </p:txBody>
      </p:sp>
      <p:sp>
        <p:nvSpPr>
          <p:cNvPr id="4" name="Slide Number Placeholder 3"/>
          <p:cNvSpPr>
            <a:spLocks noGrp="1"/>
          </p:cNvSpPr>
          <p:nvPr>
            <p:ph type="sldNum" sz="quarter" idx="10"/>
          </p:nvPr>
        </p:nvSpPr>
        <p:spPr/>
        <p:txBody>
          <a:bodyPr/>
          <a:lstStyle/>
          <a:p>
            <a:fld id="{11138ACE-2AF5-4D11-9AD6-9820DF280CB7}" type="slidenum">
              <a:rPr lang="de-CH" smtClean="0"/>
              <a:t>7</a:t>
            </a:fld>
            <a:endParaRPr lang="de-CH"/>
          </a:p>
        </p:txBody>
      </p:sp>
    </p:spTree>
    <p:extLst>
      <p:ext uri="{BB962C8B-B14F-4D97-AF65-F5344CB8AC3E}">
        <p14:creationId xmlns:p14="http://schemas.microsoft.com/office/powerpoint/2010/main" val="4046807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Demand projections for Cobalt only for the VERY near future. Already here we can see an expected rapid rise.</a:t>
            </a:r>
            <a:endParaRPr lang="nl-NL" dirty="0"/>
          </a:p>
        </p:txBody>
      </p:sp>
      <p:sp>
        <p:nvSpPr>
          <p:cNvPr id="4" name="Slide Number Placeholder 3"/>
          <p:cNvSpPr>
            <a:spLocks noGrp="1"/>
          </p:cNvSpPr>
          <p:nvPr>
            <p:ph type="sldNum" sz="quarter" idx="10"/>
          </p:nvPr>
        </p:nvSpPr>
        <p:spPr/>
        <p:txBody>
          <a:bodyPr/>
          <a:lstStyle/>
          <a:p>
            <a:fld id="{11138ACE-2AF5-4D11-9AD6-9820DF280CB7}" type="slidenum">
              <a:rPr lang="de-CH" smtClean="0"/>
              <a:t>8</a:t>
            </a:fld>
            <a:endParaRPr lang="de-CH"/>
          </a:p>
        </p:txBody>
      </p:sp>
    </p:spTree>
    <p:extLst>
      <p:ext uri="{BB962C8B-B14F-4D97-AF65-F5344CB8AC3E}">
        <p14:creationId xmlns:p14="http://schemas.microsoft.com/office/powerpoint/2010/main" val="3316944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 same for lithium:</a:t>
            </a:r>
            <a:endParaRPr lang="nl-NL" dirty="0"/>
          </a:p>
        </p:txBody>
      </p:sp>
      <p:sp>
        <p:nvSpPr>
          <p:cNvPr id="4" name="Slide Number Placeholder 3"/>
          <p:cNvSpPr>
            <a:spLocks noGrp="1"/>
          </p:cNvSpPr>
          <p:nvPr>
            <p:ph type="sldNum" sz="quarter" idx="10"/>
          </p:nvPr>
        </p:nvSpPr>
        <p:spPr/>
        <p:txBody>
          <a:bodyPr/>
          <a:lstStyle/>
          <a:p>
            <a:fld id="{11138ACE-2AF5-4D11-9AD6-9820DF280CB7}" type="slidenum">
              <a:rPr lang="de-CH" smtClean="0"/>
              <a:t>9</a:t>
            </a:fld>
            <a:endParaRPr lang="de-CH"/>
          </a:p>
        </p:txBody>
      </p:sp>
    </p:spTree>
    <p:extLst>
      <p:ext uri="{BB962C8B-B14F-4D97-AF65-F5344CB8AC3E}">
        <p14:creationId xmlns:p14="http://schemas.microsoft.com/office/powerpoint/2010/main" val="657720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Student research can be a bit bolder in extending the time horizon. Yang shows demand projections for cobalt until 2030, with a rapid rise especially of Co-application in batteries. Lithium is used in those same batteries, so a similar rise can be expected for Li as well.</a:t>
            </a:r>
            <a:endParaRPr lang="nl-NL" dirty="0"/>
          </a:p>
        </p:txBody>
      </p:sp>
      <p:sp>
        <p:nvSpPr>
          <p:cNvPr id="4" name="Slide Number Placeholder 3"/>
          <p:cNvSpPr>
            <a:spLocks noGrp="1"/>
          </p:cNvSpPr>
          <p:nvPr>
            <p:ph type="sldNum" sz="quarter" idx="10"/>
          </p:nvPr>
        </p:nvSpPr>
        <p:spPr/>
        <p:txBody>
          <a:bodyPr/>
          <a:lstStyle/>
          <a:p>
            <a:fld id="{11138ACE-2AF5-4D11-9AD6-9820DF280CB7}" type="slidenum">
              <a:rPr lang="de-CH" smtClean="0"/>
              <a:t>10</a:t>
            </a:fld>
            <a:endParaRPr lang="de-CH"/>
          </a:p>
        </p:txBody>
      </p:sp>
    </p:spTree>
    <p:extLst>
      <p:ext uri="{BB962C8B-B14F-4D97-AF65-F5344CB8AC3E}">
        <p14:creationId xmlns:p14="http://schemas.microsoft.com/office/powerpoint/2010/main" val="705025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Supply projections even for the shorter term, based on present mining endeavours and present knowledge only.</a:t>
            </a:r>
            <a:endParaRPr lang="nl-N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Comparing supply and demand projections indicate there may be a problem for Cobalt already in the near future.</a:t>
            </a:r>
            <a:endParaRPr lang="nl-NL" dirty="0"/>
          </a:p>
        </p:txBody>
      </p:sp>
      <p:sp>
        <p:nvSpPr>
          <p:cNvPr id="4" name="Slide Number Placeholder 3"/>
          <p:cNvSpPr>
            <a:spLocks noGrp="1"/>
          </p:cNvSpPr>
          <p:nvPr>
            <p:ph type="sldNum" sz="quarter" idx="10"/>
          </p:nvPr>
        </p:nvSpPr>
        <p:spPr/>
        <p:txBody>
          <a:bodyPr/>
          <a:lstStyle/>
          <a:p>
            <a:fld id="{11138ACE-2AF5-4D11-9AD6-9820DF280CB7}" type="slidenum">
              <a:rPr lang="de-CH" smtClean="0"/>
              <a:t>11</a:t>
            </a:fld>
            <a:endParaRPr lang="de-CH"/>
          </a:p>
        </p:txBody>
      </p:sp>
    </p:spTree>
    <p:extLst>
      <p:ext uri="{BB962C8B-B14F-4D97-AF65-F5344CB8AC3E}">
        <p14:creationId xmlns:p14="http://schemas.microsoft.com/office/powerpoint/2010/main" val="3189095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e-CH"/>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CH"/>
              <a:t>Click to edit Master subtitle style</a:t>
            </a:r>
            <a:endParaRPr lang="en-GB"/>
          </a:p>
        </p:txBody>
      </p:sp>
      <p:sp>
        <p:nvSpPr>
          <p:cNvPr id="4" name="Date Placeholder 3"/>
          <p:cNvSpPr>
            <a:spLocks noGrp="1"/>
          </p:cNvSpPr>
          <p:nvPr>
            <p:ph type="dt" sz="half" idx="10"/>
          </p:nvPr>
        </p:nvSpPr>
        <p:spPr/>
        <p:txBody>
          <a:bodyPr/>
          <a:lstStyle/>
          <a:p>
            <a:fld id="{24D57804-1B0A-7F43-827F-DFED7FED9C8C}" type="datetimeFigureOut">
              <a:rPr lang="en-GB" smtClean="0"/>
              <a:t>12/05/2020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2944AC-5FFF-054E-BE76-33E6794DC4E2}" type="slidenum">
              <a:rPr lang="en-GB" smtClean="0"/>
              <a:t>‹Nr.›</a:t>
            </a:fld>
            <a:endParaRPr lang="en-GB"/>
          </a:p>
        </p:txBody>
      </p:sp>
    </p:spTree>
    <p:extLst>
      <p:ext uri="{BB962C8B-B14F-4D97-AF65-F5344CB8AC3E}">
        <p14:creationId xmlns:p14="http://schemas.microsoft.com/office/powerpoint/2010/main" val="26291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de-CH"/>
              <a:t>Click to edit Master text styles</a:t>
            </a:r>
          </a:p>
          <a:p>
            <a:pPr lvl="1"/>
            <a:r>
              <a:rPr lang="de-CH"/>
              <a:t>Second level</a:t>
            </a:r>
          </a:p>
          <a:p>
            <a:pPr lvl="2"/>
            <a:r>
              <a:rPr lang="de-CH"/>
              <a:t>Third level</a:t>
            </a:r>
          </a:p>
          <a:p>
            <a:pPr lvl="3"/>
            <a:r>
              <a:rPr lang="de-CH"/>
              <a:t>Fourth level</a:t>
            </a:r>
          </a:p>
          <a:p>
            <a:pPr lvl="4"/>
            <a:r>
              <a:rPr lang="de-CH"/>
              <a:t>Fifth level</a:t>
            </a:r>
            <a:endParaRPr lang="en-GB"/>
          </a:p>
        </p:txBody>
      </p:sp>
      <p:sp>
        <p:nvSpPr>
          <p:cNvPr id="4" name="Date Placeholder 3"/>
          <p:cNvSpPr>
            <a:spLocks noGrp="1"/>
          </p:cNvSpPr>
          <p:nvPr>
            <p:ph type="dt" sz="half" idx="10"/>
          </p:nvPr>
        </p:nvSpPr>
        <p:spPr/>
        <p:txBody>
          <a:bodyPr/>
          <a:lstStyle/>
          <a:p>
            <a:fld id="{24D57804-1B0A-7F43-827F-DFED7FED9C8C}" type="datetimeFigureOut">
              <a:rPr lang="en-GB" smtClean="0"/>
              <a:t>12/05/2020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2944AC-5FFF-054E-BE76-33E6794DC4E2}" type="slidenum">
              <a:rPr lang="en-GB" smtClean="0"/>
              <a:t>‹Nr.›</a:t>
            </a:fld>
            <a:endParaRPr lang="en-GB"/>
          </a:p>
        </p:txBody>
      </p:sp>
    </p:spTree>
    <p:extLst>
      <p:ext uri="{BB962C8B-B14F-4D97-AF65-F5344CB8AC3E}">
        <p14:creationId xmlns:p14="http://schemas.microsoft.com/office/powerpoint/2010/main" val="1531739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e-CH"/>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e-CH"/>
              <a:t>Click to edit Master text styles</a:t>
            </a:r>
          </a:p>
          <a:p>
            <a:pPr lvl="1"/>
            <a:r>
              <a:rPr lang="de-CH"/>
              <a:t>Second level</a:t>
            </a:r>
          </a:p>
          <a:p>
            <a:pPr lvl="2"/>
            <a:r>
              <a:rPr lang="de-CH"/>
              <a:t>Third level</a:t>
            </a:r>
          </a:p>
          <a:p>
            <a:pPr lvl="3"/>
            <a:r>
              <a:rPr lang="de-CH"/>
              <a:t>Fourth level</a:t>
            </a:r>
          </a:p>
          <a:p>
            <a:pPr lvl="4"/>
            <a:r>
              <a:rPr lang="de-CH"/>
              <a:t>Fifth level</a:t>
            </a:r>
            <a:endParaRPr lang="en-GB"/>
          </a:p>
        </p:txBody>
      </p:sp>
      <p:sp>
        <p:nvSpPr>
          <p:cNvPr id="4" name="Date Placeholder 3"/>
          <p:cNvSpPr>
            <a:spLocks noGrp="1"/>
          </p:cNvSpPr>
          <p:nvPr>
            <p:ph type="dt" sz="half" idx="10"/>
          </p:nvPr>
        </p:nvSpPr>
        <p:spPr/>
        <p:txBody>
          <a:bodyPr/>
          <a:lstStyle/>
          <a:p>
            <a:fld id="{24D57804-1B0A-7F43-827F-DFED7FED9C8C}" type="datetimeFigureOut">
              <a:rPr lang="en-GB" smtClean="0"/>
              <a:t>12/05/2020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2944AC-5FFF-054E-BE76-33E6794DC4E2}" type="slidenum">
              <a:rPr lang="en-GB" smtClean="0"/>
              <a:t>‹Nr.›</a:t>
            </a:fld>
            <a:endParaRPr lang="en-GB"/>
          </a:p>
        </p:txBody>
      </p:sp>
    </p:spTree>
    <p:extLst>
      <p:ext uri="{BB962C8B-B14F-4D97-AF65-F5344CB8AC3E}">
        <p14:creationId xmlns:p14="http://schemas.microsoft.com/office/powerpoint/2010/main" val="2051148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a:t>Click to edit Master title style</a:t>
            </a:r>
            <a:endParaRPr lang="en-GB"/>
          </a:p>
        </p:txBody>
      </p:sp>
      <p:sp>
        <p:nvSpPr>
          <p:cNvPr id="3" name="Content Placeholder 2"/>
          <p:cNvSpPr>
            <a:spLocks noGrp="1"/>
          </p:cNvSpPr>
          <p:nvPr>
            <p:ph idx="1"/>
          </p:nvPr>
        </p:nvSpPr>
        <p:spPr/>
        <p:txBody>
          <a:bodyPr/>
          <a:lstStyle/>
          <a:p>
            <a:pPr lvl="0"/>
            <a:r>
              <a:rPr lang="de-CH"/>
              <a:t>Click to edit Master text styles</a:t>
            </a:r>
          </a:p>
          <a:p>
            <a:pPr lvl="1"/>
            <a:r>
              <a:rPr lang="de-CH"/>
              <a:t>Second level</a:t>
            </a:r>
          </a:p>
          <a:p>
            <a:pPr lvl="2"/>
            <a:r>
              <a:rPr lang="de-CH"/>
              <a:t>Third level</a:t>
            </a:r>
          </a:p>
          <a:p>
            <a:pPr lvl="3"/>
            <a:r>
              <a:rPr lang="de-CH"/>
              <a:t>Fourth level</a:t>
            </a:r>
          </a:p>
          <a:p>
            <a:pPr lvl="4"/>
            <a:r>
              <a:rPr lang="de-CH"/>
              <a:t>Fifth level</a:t>
            </a:r>
            <a:endParaRPr lang="en-GB"/>
          </a:p>
        </p:txBody>
      </p:sp>
      <p:sp>
        <p:nvSpPr>
          <p:cNvPr id="4" name="Date Placeholder 3"/>
          <p:cNvSpPr>
            <a:spLocks noGrp="1"/>
          </p:cNvSpPr>
          <p:nvPr>
            <p:ph type="dt" sz="half" idx="10"/>
          </p:nvPr>
        </p:nvSpPr>
        <p:spPr/>
        <p:txBody>
          <a:bodyPr/>
          <a:lstStyle/>
          <a:p>
            <a:fld id="{24D57804-1B0A-7F43-827F-DFED7FED9C8C}" type="datetimeFigureOut">
              <a:rPr lang="en-GB" smtClean="0"/>
              <a:t>12/05/2020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2944AC-5FFF-054E-BE76-33E6794DC4E2}" type="slidenum">
              <a:rPr lang="en-GB" smtClean="0"/>
              <a:t>‹Nr.›</a:t>
            </a:fld>
            <a:endParaRPr lang="en-GB"/>
          </a:p>
        </p:txBody>
      </p:sp>
    </p:spTree>
    <p:extLst>
      <p:ext uri="{BB962C8B-B14F-4D97-AF65-F5344CB8AC3E}">
        <p14:creationId xmlns:p14="http://schemas.microsoft.com/office/powerpoint/2010/main" val="839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e-CH"/>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CH"/>
              <a:t>Click to edit Master text styles</a:t>
            </a:r>
          </a:p>
        </p:txBody>
      </p:sp>
      <p:sp>
        <p:nvSpPr>
          <p:cNvPr id="4" name="Date Placeholder 3"/>
          <p:cNvSpPr>
            <a:spLocks noGrp="1"/>
          </p:cNvSpPr>
          <p:nvPr>
            <p:ph type="dt" sz="half" idx="10"/>
          </p:nvPr>
        </p:nvSpPr>
        <p:spPr/>
        <p:txBody>
          <a:bodyPr/>
          <a:lstStyle/>
          <a:p>
            <a:fld id="{24D57804-1B0A-7F43-827F-DFED7FED9C8C}" type="datetimeFigureOut">
              <a:rPr lang="en-GB" smtClean="0"/>
              <a:t>12/05/2020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2944AC-5FFF-054E-BE76-33E6794DC4E2}" type="slidenum">
              <a:rPr lang="en-GB" smtClean="0"/>
              <a:t>‹Nr.›</a:t>
            </a:fld>
            <a:endParaRPr lang="en-GB"/>
          </a:p>
        </p:txBody>
      </p:sp>
    </p:spTree>
    <p:extLst>
      <p:ext uri="{BB962C8B-B14F-4D97-AF65-F5344CB8AC3E}">
        <p14:creationId xmlns:p14="http://schemas.microsoft.com/office/powerpoint/2010/main" val="1218305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de-CH"/>
              <a:t>Click to edit Master text styles</a:t>
            </a:r>
          </a:p>
          <a:p>
            <a:pPr lvl="1"/>
            <a:r>
              <a:rPr lang="de-CH"/>
              <a:t>Second level</a:t>
            </a:r>
          </a:p>
          <a:p>
            <a:pPr lvl="2"/>
            <a:r>
              <a:rPr lang="de-CH"/>
              <a:t>Third level</a:t>
            </a:r>
          </a:p>
          <a:p>
            <a:pPr lvl="3"/>
            <a:r>
              <a:rPr lang="de-CH"/>
              <a:t>Fourth level</a:t>
            </a:r>
          </a:p>
          <a:p>
            <a:pPr lvl="4"/>
            <a:r>
              <a:rPr lang="de-CH"/>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de-CH"/>
              <a:t>Click to edit Master text styles</a:t>
            </a:r>
          </a:p>
          <a:p>
            <a:pPr lvl="1"/>
            <a:r>
              <a:rPr lang="de-CH"/>
              <a:t>Second level</a:t>
            </a:r>
          </a:p>
          <a:p>
            <a:pPr lvl="2"/>
            <a:r>
              <a:rPr lang="de-CH"/>
              <a:t>Third level</a:t>
            </a:r>
          </a:p>
          <a:p>
            <a:pPr lvl="3"/>
            <a:r>
              <a:rPr lang="de-CH"/>
              <a:t>Fourth level</a:t>
            </a:r>
          </a:p>
          <a:p>
            <a:pPr lvl="4"/>
            <a:r>
              <a:rPr lang="de-CH"/>
              <a:t>Fifth level</a:t>
            </a:r>
            <a:endParaRPr lang="en-GB"/>
          </a:p>
        </p:txBody>
      </p:sp>
      <p:sp>
        <p:nvSpPr>
          <p:cNvPr id="5" name="Date Placeholder 4"/>
          <p:cNvSpPr>
            <a:spLocks noGrp="1"/>
          </p:cNvSpPr>
          <p:nvPr>
            <p:ph type="dt" sz="half" idx="10"/>
          </p:nvPr>
        </p:nvSpPr>
        <p:spPr/>
        <p:txBody>
          <a:bodyPr/>
          <a:lstStyle/>
          <a:p>
            <a:fld id="{24D57804-1B0A-7F43-827F-DFED7FED9C8C}" type="datetimeFigureOut">
              <a:rPr lang="en-GB" smtClean="0"/>
              <a:t>12/05/2020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2944AC-5FFF-054E-BE76-33E6794DC4E2}" type="slidenum">
              <a:rPr lang="en-GB" smtClean="0"/>
              <a:t>‹Nr.›</a:t>
            </a:fld>
            <a:endParaRPr lang="en-GB"/>
          </a:p>
        </p:txBody>
      </p:sp>
    </p:spTree>
    <p:extLst>
      <p:ext uri="{BB962C8B-B14F-4D97-AF65-F5344CB8AC3E}">
        <p14:creationId xmlns:p14="http://schemas.microsoft.com/office/powerpoint/2010/main" val="1953246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e-CH"/>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de-CH"/>
              <a:t>Click to edit Master text styles</a:t>
            </a:r>
          </a:p>
          <a:p>
            <a:pPr lvl="1"/>
            <a:r>
              <a:rPr lang="de-CH"/>
              <a:t>Second level</a:t>
            </a:r>
          </a:p>
          <a:p>
            <a:pPr lvl="2"/>
            <a:r>
              <a:rPr lang="de-CH"/>
              <a:t>Third level</a:t>
            </a:r>
          </a:p>
          <a:p>
            <a:pPr lvl="3"/>
            <a:r>
              <a:rPr lang="de-CH"/>
              <a:t>Fourth level</a:t>
            </a:r>
          </a:p>
          <a:p>
            <a:pPr lvl="4"/>
            <a:r>
              <a:rPr lang="de-CH"/>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de-CH"/>
              <a:t>Click to edit Master text styles</a:t>
            </a:r>
          </a:p>
          <a:p>
            <a:pPr lvl="1"/>
            <a:r>
              <a:rPr lang="de-CH"/>
              <a:t>Second level</a:t>
            </a:r>
          </a:p>
          <a:p>
            <a:pPr lvl="2"/>
            <a:r>
              <a:rPr lang="de-CH"/>
              <a:t>Third level</a:t>
            </a:r>
          </a:p>
          <a:p>
            <a:pPr lvl="3"/>
            <a:r>
              <a:rPr lang="de-CH"/>
              <a:t>Fourth level</a:t>
            </a:r>
          </a:p>
          <a:p>
            <a:pPr lvl="4"/>
            <a:r>
              <a:rPr lang="de-CH"/>
              <a:t>Fifth level</a:t>
            </a:r>
            <a:endParaRPr lang="en-GB"/>
          </a:p>
        </p:txBody>
      </p:sp>
      <p:sp>
        <p:nvSpPr>
          <p:cNvPr id="7" name="Date Placeholder 6"/>
          <p:cNvSpPr>
            <a:spLocks noGrp="1"/>
          </p:cNvSpPr>
          <p:nvPr>
            <p:ph type="dt" sz="half" idx="10"/>
          </p:nvPr>
        </p:nvSpPr>
        <p:spPr/>
        <p:txBody>
          <a:bodyPr/>
          <a:lstStyle/>
          <a:p>
            <a:fld id="{24D57804-1B0A-7F43-827F-DFED7FED9C8C}" type="datetimeFigureOut">
              <a:rPr lang="en-GB" smtClean="0"/>
              <a:t>12/05/2020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82944AC-5FFF-054E-BE76-33E6794DC4E2}" type="slidenum">
              <a:rPr lang="en-GB" smtClean="0"/>
              <a:t>‹Nr.›</a:t>
            </a:fld>
            <a:endParaRPr lang="en-GB"/>
          </a:p>
        </p:txBody>
      </p:sp>
    </p:spTree>
    <p:extLst>
      <p:ext uri="{BB962C8B-B14F-4D97-AF65-F5344CB8AC3E}">
        <p14:creationId xmlns:p14="http://schemas.microsoft.com/office/powerpoint/2010/main" val="1776393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a:t>Click to edit Master title style</a:t>
            </a:r>
            <a:endParaRPr lang="en-GB"/>
          </a:p>
        </p:txBody>
      </p:sp>
      <p:sp>
        <p:nvSpPr>
          <p:cNvPr id="3" name="Date Placeholder 2"/>
          <p:cNvSpPr>
            <a:spLocks noGrp="1"/>
          </p:cNvSpPr>
          <p:nvPr>
            <p:ph type="dt" sz="half" idx="10"/>
          </p:nvPr>
        </p:nvSpPr>
        <p:spPr/>
        <p:txBody>
          <a:bodyPr/>
          <a:lstStyle/>
          <a:p>
            <a:fld id="{24D57804-1B0A-7F43-827F-DFED7FED9C8C}" type="datetimeFigureOut">
              <a:rPr lang="en-GB" smtClean="0"/>
              <a:t>12/05/2020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82944AC-5FFF-054E-BE76-33E6794DC4E2}" type="slidenum">
              <a:rPr lang="en-GB" smtClean="0"/>
              <a:t>‹Nr.›</a:t>
            </a:fld>
            <a:endParaRPr lang="en-GB"/>
          </a:p>
        </p:txBody>
      </p:sp>
    </p:spTree>
    <p:extLst>
      <p:ext uri="{BB962C8B-B14F-4D97-AF65-F5344CB8AC3E}">
        <p14:creationId xmlns:p14="http://schemas.microsoft.com/office/powerpoint/2010/main" val="1523103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D57804-1B0A-7F43-827F-DFED7FED9C8C}" type="datetimeFigureOut">
              <a:rPr lang="en-GB" smtClean="0"/>
              <a:t>12/05/2020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82944AC-5FFF-054E-BE76-33E6794DC4E2}" type="slidenum">
              <a:rPr lang="en-GB" smtClean="0"/>
              <a:t>‹Nr.›</a:t>
            </a:fld>
            <a:endParaRPr lang="en-GB"/>
          </a:p>
        </p:txBody>
      </p:sp>
    </p:spTree>
    <p:extLst>
      <p:ext uri="{BB962C8B-B14F-4D97-AF65-F5344CB8AC3E}">
        <p14:creationId xmlns:p14="http://schemas.microsoft.com/office/powerpoint/2010/main" val="802359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CH"/>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CH"/>
              <a:t>Click to edit Master text styles</a:t>
            </a:r>
          </a:p>
          <a:p>
            <a:pPr lvl="1"/>
            <a:r>
              <a:rPr lang="de-CH"/>
              <a:t>Second level</a:t>
            </a:r>
          </a:p>
          <a:p>
            <a:pPr lvl="2"/>
            <a:r>
              <a:rPr lang="de-CH"/>
              <a:t>Third level</a:t>
            </a:r>
          </a:p>
          <a:p>
            <a:pPr lvl="3"/>
            <a:r>
              <a:rPr lang="de-CH"/>
              <a:t>Fourth level</a:t>
            </a:r>
          </a:p>
          <a:p>
            <a:pPr lvl="4"/>
            <a:r>
              <a:rPr lang="de-CH"/>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CH"/>
              <a:t>Click to edit Master text styles</a:t>
            </a:r>
          </a:p>
        </p:txBody>
      </p:sp>
      <p:sp>
        <p:nvSpPr>
          <p:cNvPr id="5" name="Date Placeholder 4"/>
          <p:cNvSpPr>
            <a:spLocks noGrp="1"/>
          </p:cNvSpPr>
          <p:nvPr>
            <p:ph type="dt" sz="half" idx="10"/>
          </p:nvPr>
        </p:nvSpPr>
        <p:spPr/>
        <p:txBody>
          <a:bodyPr/>
          <a:lstStyle/>
          <a:p>
            <a:fld id="{24D57804-1B0A-7F43-827F-DFED7FED9C8C}" type="datetimeFigureOut">
              <a:rPr lang="en-GB" smtClean="0"/>
              <a:t>12/05/2020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2944AC-5FFF-054E-BE76-33E6794DC4E2}" type="slidenum">
              <a:rPr lang="en-GB" smtClean="0"/>
              <a:t>‹Nr.›</a:t>
            </a:fld>
            <a:endParaRPr lang="en-GB"/>
          </a:p>
        </p:txBody>
      </p:sp>
    </p:spTree>
    <p:extLst>
      <p:ext uri="{BB962C8B-B14F-4D97-AF65-F5344CB8AC3E}">
        <p14:creationId xmlns:p14="http://schemas.microsoft.com/office/powerpoint/2010/main" val="1213641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CH"/>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CH"/>
              <a:t>Click to edit Master text styles</a:t>
            </a:r>
          </a:p>
        </p:txBody>
      </p:sp>
      <p:sp>
        <p:nvSpPr>
          <p:cNvPr id="5" name="Date Placeholder 4"/>
          <p:cNvSpPr>
            <a:spLocks noGrp="1"/>
          </p:cNvSpPr>
          <p:nvPr>
            <p:ph type="dt" sz="half" idx="10"/>
          </p:nvPr>
        </p:nvSpPr>
        <p:spPr/>
        <p:txBody>
          <a:bodyPr/>
          <a:lstStyle/>
          <a:p>
            <a:fld id="{24D57804-1B0A-7F43-827F-DFED7FED9C8C}" type="datetimeFigureOut">
              <a:rPr lang="en-GB" smtClean="0"/>
              <a:t>12/05/2020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2944AC-5FFF-054E-BE76-33E6794DC4E2}" type="slidenum">
              <a:rPr lang="en-GB" smtClean="0"/>
              <a:t>‹Nr.›</a:t>
            </a:fld>
            <a:endParaRPr lang="en-GB"/>
          </a:p>
        </p:txBody>
      </p:sp>
    </p:spTree>
    <p:extLst>
      <p:ext uri="{BB962C8B-B14F-4D97-AF65-F5344CB8AC3E}">
        <p14:creationId xmlns:p14="http://schemas.microsoft.com/office/powerpoint/2010/main" val="875465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CH"/>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CH"/>
              <a:t>Click to edit Master text styles</a:t>
            </a:r>
          </a:p>
          <a:p>
            <a:pPr lvl="1"/>
            <a:r>
              <a:rPr lang="de-CH"/>
              <a:t>Second level</a:t>
            </a:r>
          </a:p>
          <a:p>
            <a:pPr lvl="2"/>
            <a:r>
              <a:rPr lang="de-CH"/>
              <a:t>Third level</a:t>
            </a:r>
          </a:p>
          <a:p>
            <a:pPr lvl="3"/>
            <a:r>
              <a:rPr lang="de-CH"/>
              <a:t>Fourth level</a:t>
            </a:r>
          </a:p>
          <a:p>
            <a:pPr lvl="4"/>
            <a:r>
              <a:rPr lang="de-CH"/>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D57804-1B0A-7F43-827F-DFED7FED9C8C}" type="datetimeFigureOut">
              <a:rPr lang="en-GB" smtClean="0"/>
              <a:t>12/05/2020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2944AC-5FFF-054E-BE76-33E6794DC4E2}" type="slidenum">
              <a:rPr lang="en-GB" smtClean="0"/>
              <a:t>‹Nr.›</a:t>
            </a:fld>
            <a:endParaRPr lang="en-GB"/>
          </a:p>
        </p:txBody>
      </p:sp>
    </p:spTree>
    <p:extLst>
      <p:ext uri="{BB962C8B-B14F-4D97-AF65-F5344CB8AC3E}">
        <p14:creationId xmlns:p14="http://schemas.microsoft.com/office/powerpoint/2010/main" val="16020215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0.png"/><Relationship Id="rId4" Type="http://schemas.openxmlformats.org/officeDocument/2006/relationships/hyperlink" Target="https://datamarket.com/data/set/zy0/cobalt-statistics#!ds=zy0!8o7=6&amp;display=lin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23.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hyperlink" Target="http://www.prosumproject.eu/"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jpeg"/><Relationship Id="rId18" Type="http://schemas.openxmlformats.org/officeDocument/2006/relationships/image" Target="../media/image41.png"/><Relationship Id="rId3" Type="http://schemas.openxmlformats.org/officeDocument/2006/relationships/image" Target="../media/image26.jpeg"/><Relationship Id="rId21" Type="http://schemas.openxmlformats.org/officeDocument/2006/relationships/image" Target="../media/image44.png"/><Relationship Id="rId7" Type="http://schemas.openxmlformats.org/officeDocument/2006/relationships/image" Target="../media/image30.png"/><Relationship Id="rId12" Type="http://schemas.openxmlformats.org/officeDocument/2006/relationships/image" Target="../media/image35.png"/><Relationship Id="rId17" Type="http://schemas.openxmlformats.org/officeDocument/2006/relationships/image" Target="../media/image40.png"/><Relationship Id="rId2" Type="http://schemas.openxmlformats.org/officeDocument/2006/relationships/notesSlide" Target="../notesSlides/notesSlide28.xml"/><Relationship Id="rId16" Type="http://schemas.openxmlformats.org/officeDocument/2006/relationships/image" Target="../media/image39.jpeg"/><Relationship Id="rId20" Type="http://schemas.openxmlformats.org/officeDocument/2006/relationships/image" Target="../media/image43.jpeg"/><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image" Target="../media/image34.emf"/><Relationship Id="rId24" Type="http://schemas.openxmlformats.org/officeDocument/2006/relationships/image" Target="../media/image2.png"/><Relationship Id="rId5" Type="http://schemas.openxmlformats.org/officeDocument/2006/relationships/image" Target="../media/image28.jpeg"/><Relationship Id="rId15" Type="http://schemas.openxmlformats.org/officeDocument/2006/relationships/image" Target="../media/image38.png"/><Relationship Id="rId23" Type="http://schemas.openxmlformats.org/officeDocument/2006/relationships/image" Target="../media/image4.jpg"/><Relationship Id="rId10" Type="http://schemas.openxmlformats.org/officeDocument/2006/relationships/image" Target="../media/image33.jpeg"/><Relationship Id="rId19" Type="http://schemas.openxmlformats.org/officeDocument/2006/relationships/image" Target="../media/image42.png"/><Relationship Id="rId4" Type="http://schemas.openxmlformats.org/officeDocument/2006/relationships/image" Target="../media/image27.png"/><Relationship Id="rId9" Type="http://schemas.openxmlformats.org/officeDocument/2006/relationships/image" Target="../media/image32.jpg"/><Relationship Id="rId14" Type="http://schemas.openxmlformats.org/officeDocument/2006/relationships/image" Target="../media/image37.png"/><Relationship Id="rId22"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png"/><Relationship Id="rId7"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688559" y="1951557"/>
            <a:ext cx="7848600" cy="19272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de-DE" cap="small" dirty="0" err="1">
                <a:solidFill>
                  <a:srgbClr val="C00000"/>
                </a:solidFill>
              </a:rPr>
              <a:t>cobalt</a:t>
            </a:r>
            <a:r>
              <a:rPr lang="de-DE" cap="small" dirty="0">
                <a:solidFill>
                  <a:srgbClr val="C00000"/>
                </a:solidFill>
              </a:rPr>
              <a:t> </a:t>
            </a:r>
            <a:r>
              <a:rPr lang="de-DE" cap="small" dirty="0" err="1">
                <a:solidFill>
                  <a:srgbClr val="C00000"/>
                </a:solidFill>
              </a:rPr>
              <a:t>and</a:t>
            </a:r>
            <a:r>
              <a:rPr lang="de-DE" cap="small" dirty="0">
                <a:solidFill>
                  <a:srgbClr val="C00000"/>
                </a:solidFill>
              </a:rPr>
              <a:t> </a:t>
            </a:r>
            <a:r>
              <a:rPr lang="de-DE" cap="small" dirty="0" err="1">
                <a:solidFill>
                  <a:srgbClr val="C00000"/>
                </a:solidFill>
              </a:rPr>
              <a:t>lithium</a:t>
            </a:r>
            <a:r>
              <a:rPr lang="de-DE" cap="small" dirty="0">
                <a:solidFill>
                  <a:srgbClr val="C00000"/>
                </a:solidFill>
              </a:rPr>
              <a:t>: potential </a:t>
            </a:r>
            <a:r>
              <a:rPr lang="de-DE" cap="small" dirty="0" err="1">
                <a:solidFill>
                  <a:srgbClr val="C00000"/>
                </a:solidFill>
              </a:rPr>
              <a:t>supply</a:t>
            </a:r>
            <a:r>
              <a:rPr lang="de-DE" cap="small" dirty="0">
                <a:solidFill>
                  <a:srgbClr val="C00000"/>
                </a:solidFill>
              </a:rPr>
              <a:t> </a:t>
            </a:r>
            <a:r>
              <a:rPr lang="de-DE" cap="small" dirty="0" err="1">
                <a:solidFill>
                  <a:srgbClr val="C00000"/>
                </a:solidFill>
              </a:rPr>
              <a:t>from</a:t>
            </a:r>
            <a:r>
              <a:rPr lang="de-DE" cap="small" dirty="0">
                <a:solidFill>
                  <a:srgbClr val="C00000"/>
                </a:solidFill>
              </a:rPr>
              <a:t> </a:t>
            </a:r>
            <a:r>
              <a:rPr lang="de-DE" cap="small" dirty="0" err="1">
                <a:solidFill>
                  <a:srgbClr val="C00000"/>
                </a:solidFill>
              </a:rPr>
              <a:t>the</a:t>
            </a:r>
            <a:r>
              <a:rPr lang="de-DE" cap="small" dirty="0">
                <a:solidFill>
                  <a:srgbClr val="C00000"/>
                </a:solidFill>
              </a:rPr>
              <a:t> urban </a:t>
            </a:r>
            <a:r>
              <a:rPr lang="de-DE" cap="small" dirty="0" err="1">
                <a:solidFill>
                  <a:srgbClr val="C00000"/>
                </a:solidFill>
              </a:rPr>
              <a:t>mine</a:t>
            </a:r>
            <a:endParaRPr lang="de-DE" cap="small" dirty="0">
              <a:solidFill>
                <a:srgbClr val="C00000"/>
              </a:solidFill>
            </a:endParaRPr>
          </a:p>
        </p:txBody>
      </p:sp>
      <p:sp>
        <p:nvSpPr>
          <p:cNvPr id="5" name="Untertitel 2"/>
          <p:cNvSpPr txBox="1">
            <a:spLocks/>
          </p:cNvSpPr>
          <p:nvPr/>
        </p:nvSpPr>
        <p:spPr>
          <a:xfrm>
            <a:off x="688559" y="3751056"/>
            <a:ext cx="11211893" cy="2119657"/>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de-DE" cap="small" dirty="0">
              <a:latin typeface="Quicksand Regular"/>
              <a:cs typeface="Quicksand Regular"/>
            </a:endParaRPr>
          </a:p>
          <a:p>
            <a:pPr algn="l"/>
            <a:r>
              <a:rPr lang="de-DE" cap="small" dirty="0">
                <a:latin typeface="Quicksand Regular"/>
                <a:cs typeface="Quicksand Regular"/>
              </a:rPr>
              <a:t>Ester van der </a:t>
            </a:r>
            <a:r>
              <a:rPr lang="de-DE" cap="small" dirty="0" err="1">
                <a:latin typeface="Quicksand Regular"/>
                <a:cs typeface="Quicksand Regular"/>
              </a:rPr>
              <a:t>Voet</a:t>
            </a:r>
            <a:endParaRPr lang="de-DE" cap="small" dirty="0">
              <a:latin typeface="Quicksand Regular"/>
              <a:cs typeface="Quicksand Regular"/>
            </a:endParaRPr>
          </a:p>
          <a:p>
            <a:pPr algn="l"/>
            <a:r>
              <a:rPr lang="de-DE" cap="small" dirty="0">
                <a:latin typeface="Quicksand Regular"/>
                <a:cs typeface="Quicksand Regular"/>
              </a:rPr>
              <a:t>Leiden University, Institute </a:t>
            </a:r>
            <a:r>
              <a:rPr lang="de-DE" cap="small" dirty="0" err="1">
                <a:latin typeface="Quicksand Regular"/>
                <a:cs typeface="Quicksand Regular"/>
              </a:rPr>
              <a:t>of</a:t>
            </a:r>
            <a:r>
              <a:rPr lang="de-DE" cap="small" dirty="0">
                <a:latin typeface="Quicksand Regular"/>
                <a:cs typeface="Quicksand Regular"/>
              </a:rPr>
              <a:t> Environmental </a:t>
            </a:r>
            <a:r>
              <a:rPr lang="de-DE" cap="small" dirty="0" err="1">
                <a:latin typeface="Quicksand Regular"/>
                <a:cs typeface="Quicksand Regular"/>
              </a:rPr>
              <a:t>Sciences</a:t>
            </a:r>
            <a:endParaRPr lang="de-DE" cap="small" dirty="0">
              <a:latin typeface="Quicksand Regular"/>
              <a:cs typeface="Quicksand Regular"/>
            </a:endParaRPr>
          </a:p>
          <a:p>
            <a:pPr algn="l"/>
            <a:endParaRPr lang="de-DE" cap="small" dirty="0">
              <a:latin typeface="Quicksand Regular"/>
              <a:cs typeface="Quicksand Regular"/>
            </a:endParaRPr>
          </a:p>
        </p:txBody>
      </p:sp>
      <p:pic>
        <p:nvPicPr>
          <p:cNvPr id="6" name="Bild 5" descr="SusCritMat Logo.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6546" y="1158903"/>
            <a:ext cx="3625367" cy="1612981"/>
          </a:xfrm>
          <a:prstGeom prst="rect">
            <a:avLst/>
          </a:prstGeom>
        </p:spPr>
      </p:pic>
      <p:cxnSp>
        <p:nvCxnSpPr>
          <p:cNvPr id="7" name="Gerade Verbindung 8"/>
          <p:cNvCxnSpPr/>
          <p:nvPr/>
        </p:nvCxnSpPr>
        <p:spPr>
          <a:xfrm>
            <a:off x="688559" y="3982280"/>
            <a:ext cx="10973354" cy="6624"/>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pic>
        <p:nvPicPr>
          <p:cNvPr id="8" name="Bild 9" descr="Screen Shot 2017-11-02 at 12.44.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983459"/>
          </a:xfrm>
          <a:prstGeom prst="rect">
            <a:avLst/>
          </a:prstGeom>
        </p:spPr>
      </p:pic>
      <p:pic>
        <p:nvPicPr>
          <p:cNvPr id="9" name="Picture 9">
            <a:extLst>
              <a:ext uri="{FF2B5EF4-FFF2-40B4-BE49-F238E27FC236}">
                <a16:creationId xmlns:a16="http://schemas.microsoft.com/office/drawing/2014/main" id="{9E175F5E-A88D-445A-B265-60F9C00D30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9" y="6344648"/>
            <a:ext cx="1449646" cy="491974"/>
          </a:xfrm>
          <a:prstGeom prst="rect">
            <a:avLst/>
          </a:prstGeom>
        </p:spPr>
      </p:pic>
      <p:pic>
        <p:nvPicPr>
          <p:cNvPr id="12" name="Picture 10">
            <a:extLst>
              <a:ext uri="{FF2B5EF4-FFF2-40B4-BE49-F238E27FC236}">
                <a16:creationId xmlns:a16="http://schemas.microsoft.com/office/drawing/2014/main" id="{E91A3C67-C4B4-491B-B5D6-0F5B2A0F23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1424" y="6360632"/>
            <a:ext cx="5423977" cy="488255"/>
          </a:xfrm>
          <a:prstGeom prst="rect">
            <a:avLst/>
          </a:prstGeom>
        </p:spPr>
      </p:pic>
      <p:sp>
        <p:nvSpPr>
          <p:cNvPr id="2" name="Textfeld 1">
            <a:extLst>
              <a:ext uri="{FF2B5EF4-FFF2-40B4-BE49-F238E27FC236}">
                <a16:creationId xmlns:a16="http://schemas.microsoft.com/office/drawing/2014/main" id="{FF422ABA-12FF-4E35-8455-0CC477431E32}"/>
              </a:ext>
            </a:extLst>
          </p:cNvPr>
          <p:cNvSpPr txBox="1"/>
          <p:nvPr/>
        </p:nvSpPr>
        <p:spPr>
          <a:xfrm>
            <a:off x="10408023" y="6101937"/>
            <a:ext cx="1782197" cy="646331"/>
          </a:xfrm>
          <a:prstGeom prst="rect">
            <a:avLst/>
          </a:prstGeom>
          <a:noFill/>
        </p:spPr>
        <p:txBody>
          <a:bodyPr wrap="square" rtlCol="0">
            <a:spAutoFit/>
          </a:bodyPr>
          <a:lstStyle/>
          <a:p>
            <a:r>
              <a:rPr lang="de-CH" b="1" dirty="0"/>
              <a:t> </a:t>
            </a:r>
            <a:r>
              <a:rPr lang="de-CH" dirty="0">
                <a:solidFill>
                  <a:schemeClr val="bg1">
                    <a:lumMod val="50000"/>
                  </a:schemeClr>
                </a:solidFill>
              </a:rPr>
              <a:t>© Ester van der </a:t>
            </a:r>
            <a:r>
              <a:rPr lang="de-CH" dirty="0" err="1">
                <a:solidFill>
                  <a:schemeClr val="bg1">
                    <a:lumMod val="50000"/>
                  </a:schemeClr>
                </a:solidFill>
              </a:rPr>
              <a:t>Voet</a:t>
            </a:r>
            <a:r>
              <a:rPr lang="de-CH" dirty="0">
                <a:solidFill>
                  <a:schemeClr val="bg1">
                    <a:lumMod val="50000"/>
                  </a:schemeClr>
                </a:solidFill>
              </a:rPr>
              <a:t>, 2020</a:t>
            </a:r>
          </a:p>
        </p:txBody>
      </p:sp>
    </p:spTree>
    <p:extLst>
      <p:ext uri="{BB962C8B-B14F-4D97-AF65-F5344CB8AC3E}">
        <p14:creationId xmlns:p14="http://schemas.microsoft.com/office/powerpoint/2010/main" val="1655361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9" descr="Screen Shot 2017-11-02 at 12.44.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983459"/>
          </a:xfrm>
          <a:prstGeom prst="rect">
            <a:avLst/>
          </a:prstGeom>
        </p:spPr>
      </p:pic>
      <p:sp>
        <p:nvSpPr>
          <p:cNvPr id="2" name="Title 1"/>
          <p:cNvSpPr>
            <a:spLocks noGrp="1"/>
          </p:cNvSpPr>
          <p:nvPr>
            <p:ph type="title"/>
          </p:nvPr>
        </p:nvSpPr>
        <p:spPr>
          <a:xfrm>
            <a:off x="1780" y="-171054"/>
            <a:ext cx="10515600" cy="1325563"/>
          </a:xfrm>
        </p:spPr>
        <p:txBody>
          <a:bodyPr/>
          <a:lstStyle/>
          <a:p>
            <a:r>
              <a:rPr lang="en-US" dirty="0"/>
              <a:t>Co and Li demand projections</a:t>
            </a:r>
          </a:p>
        </p:txBody>
      </p:sp>
      <p:sp>
        <p:nvSpPr>
          <p:cNvPr id="4" name="Content Placeholder 3"/>
          <p:cNvSpPr>
            <a:spLocks noGrp="1"/>
          </p:cNvSpPr>
          <p:nvPr>
            <p:ph idx="1"/>
          </p:nvPr>
        </p:nvSpPr>
        <p:spPr>
          <a:xfrm>
            <a:off x="1008246" y="983458"/>
            <a:ext cx="11105045" cy="4591803"/>
          </a:xfrm>
        </p:spPr>
        <p:txBody>
          <a:bodyPr>
            <a:normAutofit/>
          </a:bodyPr>
          <a:lstStyle/>
          <a:p>
            <a:pPr marL="0" indent="0">
              <a:buNone/>
            </a:pPr>
            <a:endParaRPr lang="en-US" dirty="0"/>
          </a:p>
          <a:p>
            <a:pPr marL="0" indent="0">
              <a:buNone/>
            </a:pPr>
            <a:r>
              <a:rPr lang="en-US" dirty="0"/>
              <a:t>EU level (Yang, 2018) Co projections – Li used in same batteries. </a:t>
            </a:r>
          </a:p>
        </p:txBody>
      </p:sp>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2493" y="2118893"/>
            <a:ext cx="5488921" cy="3983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9">
            <a:extLst>
              <a:ext uri="{FF2B5EF4-FFF2-40B4-BE49-F238E27FC236}">
                <a16:creationId xmlns:a16="http://schemas.microsoft.com/office/drawing/2014/main" id="{D988D695-FEE7-4A2F-B6BC-22B846BE13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79" y="6344648"/>
            <a:ext cx="1449646" cy="491974"/>
          </a:xfrm>
          <a:prstGeom prst="rect">
            <a:avLst/>
          </a:prstGeom>
        </p:spPr>
      </p:pic>
      <p:pic>
        <p:nvPicPr>
          <p:cNvPr id="14" name="Picture 10">
            <a:extLst>
              <a:ext uri="{FF2B5EF4-FFF2-40B4-BE49-F238E27FC236}">
                <a16:creationId xmlns:a16="http://schemas.microsoft.com/office/drawing/2014/main" id="{28AF96FB-C37A-469F-BB1D-206D713B8CB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51424" y="6360632"/>
            <a:ext cx="5423977" cy="488255"/>
          </a:xfrm>
          <a:prstGeom prst="rect">
            <a:avLst/>
          </a:prstGeom>
        </p:spPr>
      </p:pic>
      <p:sp>
        <p:nvSpPr>
          <p:cNvPr id="15" name="Textfeld 14">
            <a:extLst>
              <a:ext uri="{FF2B5EF4-FFF2-40B4-BE49-F238E27FC236}">
                <a16:creationId xmlns:a16="http://schemas.microsoft.com/office/drawing/2014/main" id="{0D70CCE7-14EB-46F7-A9C8-CCC0216ABEC2}"/>
              </a:ext>
            </a:extLst>
          </p:cNvPr>
          <p:cNvSpPr txBox="1"/>
          <p:nvPr/>
        </p:nvSpPr>
        <p:spPr>
          <a:xfrm>
            <a:off x="10408023" y="6101937"/>
            <a:ext cx="1782197" cy="646331"/>
          </a:xfrm>
          <a:prstGeom prst="rect">
            <a:avLst/>
          </a:prstGeom>
          <a:noFill/>
        </p:spPr>
        <p:txBody>
          <a:bodyPr wrap="square" rtlCol="0">
            <a:spAutoFit/>
          </a:bodyPr>
          <a:lstStyle/>
          <a:p>
            <a:r>
              <a:rPr lang="de-CH" b="1" dirty="0"/>
              <a:t> </a:t>
            </a:r>
            <a:r>
              <a:rPr lang="de-CH" dirty="0">
                <a:solidFill>
                  <a:schemeClr val="bg1">
                    <a:lumMod val="50000"/>
                  </a:schemeClr>
                </a:solidFill>
              </a:rPr>
              <a:t>© Ester van der </a:t>
            </a:r>
            <a:r>
              <a:rPr lang="de-CH" dirty="0" err="1">
                <a:solidFill>
                  <a:schemeClr val="bg1">
                    <a:lumMod val="50000"/>
                  </a:schemeClr>
                </a:solidFill>
              </a:rPr>
              <a:t>Voet</a:t>
            </a:r>
            <a:r>
              <a:rPr lang="de-CH" dirty="0">
                <a:solidFill>
                  <a:schemeClr val="bg1">
                    <a:lumMod val="50000"/>
                  </a:schemeClr>
                </a:solidFill>
              </a:rPr>
              <a:t>, 2020</a:t>
            </a:r>
          </a:p>
        </p:txBody>
      </p:sp>
    </p:spTree>
    <p:extLst>
      <p:ext uri="{BB962C8B-B14F-4D97-AF65-F5344CB8AC3E}">
        <p14:creationId xmlns:p14="http://schemas.microsoft.com/office/powerpoint/2010/main" val="706313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9" descr="Screen Shot 2017-11-02 at 12.44.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983459"/>
          </a:xfrm>
          <a:prstGeom prst="rect">
            <a:avLst/>
          </a:prstGeom>
        </p:spPr>
      </p:pic>
      <p:sp>
        <p:nvSpPr>
          <p:cNvPr id="2" name="Title 1"/>
          <p:cNvSpPr>
            <a:spLocks noGrp="1"/>
          </p:cNvSpPr>
          <p:nvPr>
            <p:ph type="title"/>
          </p:nvPr>
        </p:nvSpPr>
        <p:spPr>
          <a:xfrm>
            <a:off x="1779" y="-173571"/>
            <a:ext cx="10515600" cy="1325563"/>
          </a:xfrm>
        </p:spPr>
        <p:txBody>
          <a:bodyPr/>
          <a:lstStyle/>
          <a:p>
            <a:r>
              <a:rPr lang="en-US" dirty="0"/>
              <a:t>Co supply projections</a:t>
            </a:r>
          </a:p>
        </p:txBody>
      </p:sp>
      <p:sp>
        <p:nvSpPr>
          <p:cNvPr id="4" name="Content Placeholder 3"/>
          <p:cNvSpPr>
            <a:spLocks noGrp="1"/>
          </p:cNvSpPr>
          <p:nvPr>
            <p:ph idx="1"/>
          </p:nvPr>
        </p:nvSpPr>
        <p:spPr>
          <a:xfrm>
            <a:off x="838200" y="1125441"/>
            <a:ext cx="11105045" cy="4591803"/>
          </a:xfrm>
        </p:spPr>
        <p:txBody>
          <a:bodyPr>
            <a:normAutofit/>
          </a:bodyPr>
          <a:lstStyle/>
          <a:p>
            <a:pPr marL="0" indent="0">
              <a:buNone/>
            </a:pPr>
            <a:r>
              <a:rPr lang="en-US" dirty="0"/>
              <a:t>global level (Roskill, 2018)</a:t>
            </a:r>
          </a:p>
        </p:txBody>
      </p:sp>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1533" y="1899139"/>
            <a:ext cx="7686377" cy="4461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9">
            <a:extLst>
              <a:ext uri="{FF2B5EF4-FFF2-40B4-BE49-F238E27FC236}">
                <a16:creationId xmlns:a16="http://schemas.microsoft.com/office/drawing/2014/main" id="{3104F79C-1790-4865-A159-006765C196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79" y="6344648"/>
            <a:ext cx="1449646" cy="491974"/>
          </a:xfrm>
          <a:prstGeom prst="rect">
            <a:avLst/>
          </a:prstGeom>
        </p:spPr>
      </p:pic>
      <p:pic>
        <p:nvPicPr>
          <p:cNvPr id="14" name="Picture 10">
            <a:extLst>
              <a:ext uri="{FF2B5EF4-FFF2-40B4-BE49-F238E27FC236}">
                <a16:creationId xmlns:a16="http://schemas.microsoft.com/office/drawing/2014/main" id="{4D30612D-3581-4409-9CDA-E1F06BBA47D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51424" y="6360632"/>
            <a:ext cx="5423977" cy="488255"/>
          </a:xfrm>
          <a:prstGeom prst="rect">
            <a:avLst/>
          </a:prstGeom>
        </p:spPr>
      </p:pic>
      <p:sp>
        <p:nvSpPr>
          <p:cNvPr id="15" name="Textfeld 14">
            <a:extLst>
              <a:ext uri="{FF2B5EF4-FFF2-40B4-BE49-F238E27FC236}">
                <a16:creationId xmlns:a16="http://schemas.microsoft.com/office/drawing/2014/main" id="{52190EB2-AB87-4D08-A680-A6D83AEE0B49}"/>
              </a:ext>
            </a:extLst>
          </p:cNvPr>
          <p:cNvSpPr txBox="1"/>
          <p:nvPr/>
        </p:nvSpPr>
        <p:spPr>
          <a:xfrm>
            <a:off x="10408023" y="6101937"/>
            <a:ext cx="1782197" cy="646331"/>
          </a:xfrm>
          <a:prstGeom prst="rect">
            <a:avLst/>
          </a:prstGeom>
          <a:noFill/>
        </p:spPr>
        <p:txBody>
          <a:bodyPr wrap="square" rtlCol="0">
            <a:spAutoFit/>
          </a:bodyPr>
          <a:lstStyle/>
          <a:p>
            <a:r>
              <a:rPr lang="de-CH" b="1" dirty="0"/>
              <a:t> </a:t>
            </a:r>
            <a:r>
              <a:rPr lang="de-CH" dirty="0">
                <a:solidFill>
                  <a:schemeClr val="bg1">
                    <a:lumMod val="50000"/>
                  </a:schemeClr>
                </a:solidFill>
              </a:rPr>
              <a:t>© Ester van der </a:t>
            </a:r>
            <a:r>
              <a:rPr lang="de-CH" dirty="0" err="1">
                <a:solidFill>
                  <a:schemeClr val="bg1">
                    <a:lumMod val="50000"/>
                  </a:schemeClr>
                </a:solidFill>
              </a:rPr>
              <a:t>Voet</a:t>
            </a:r>
            <a:r>
              <a:rPr lang="de-CH" dirty="0">
                <a:solidFill>
                  <a:schemeClr val="bg1">
                    <a:lumMod val="50000"/>
                  </a:schemeClr>
                </a:solidFill>
              </a:rPr>
              <a:t>, 2020</a:t>
            </a:r>
          </a:p>
        </p:txBody>
      </p:sp>
    </p:spTree>
    <p:extLst>
      <p:ext uri="{BB962C8B-B14F-4D97-AF65-F5344CB8AC3E}">
        <p14:creationId xmlns:p14="http://schemas.microsoft.com/office/powerpoint/2010/main" val="3580268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9" descr="Screen Shot 2017-11-02 at 12.44.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983459"/>
          </a:xfrm>
          <a:prstGeom prst="rect">
            <a:avLst/>
          </a:prstGeom>
        </p:spPr>
      </p:pic>
      <p:sp>
        <p:nvSpPr>
          <p:cNvPr id="2" name="Title 1"/>
          <p:cNvSpPr>
            <a:spLocks noGrp="1"/>
          </p:cNvSpPr>
          <p:nvPr>
            <p:ph type="title"/>
          </p:nvPr>
        </p:nvSpPr>
        <p:spPr>
          <a:xfrm>
            <a:off x="0" y="-171054"/>
            <a:ext cx="10515600" cy="1325563"/>
          </a:xfrm>
        </p:spPr>
        <p:txBody>
          <a:bodyPr/>
          <a:lstStyle/>
          <a:p>
            <a:r>
              <a:rPr lang="en-US" dirty="0"/>
              <a:t>Li supply projections</a:t>
            </a:r>
          </a:p>
        </p:txBody>
      </p:sp>
      <p:sp>
        <p:nvSpPr>
          <p:cNvPr id="4" name="Content Placeholder 3"/>
          <p:cNvSpPr>
            <a:spLocks noGrp="1"/>
          </p:cNvSpPr>
          <p:nvPr>
            <p:ph idx="1"/>
          </p:nvPr>
        </p:nvSpPr>
        <p:spPr>
          <a:xfrm>
            <a:off x="838200" y="1299762"/>
            <a:ext cx="11105045" cy="4591803"/>
          </a:xfrm>
        </p:spPr>
        <p:txBody>
          <a:bodyPr>
            <a:normAutofit/>
          </a:bodyPr>
          <a:lstStyle/>
          <a:p>
            <a:pPr marL="0" indent="0">
              <a:buNone/>
            </a:pPr>
            <a:r>
              <a:rPr lang="en-US" dirty="0"/>
              <a:t>global level</a:t>
            </a:r>
          </a:p>
        </p:txBody>
      </p:sp>
      <p:pic>
        <p:nvPicPr>
          <p:cNvPr id="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2232" y="1757933"/>
            <a:ext cx="6906261" cy="4695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9">
            <a:extLst>
              <a:ext uri="{FF2B5EF4-FFF2-40B4-BE49-F238E27FC236}">
                <a16:creationId xmlns:a16="http://schemas.microsoft.com/office/drawing/2014/main" id="{0FAD3BCA-328D-4AEF-9B89-3D413FA540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79" y="6344648"/>
            <a:ext cx="1449646" cy="491974"/>
          </a:xfrm>
          <a:prstGeom prst="rect">
            <a:avLst/>
          </a:prstGeom>
        </p:spPr>
      </p:pic>
      <p:pic>
        <p:nvPicPr>
          <p:cNvPr id="14" name="Picture 10">
            <a:extLst>
              <a:ext uri="{FF2B5EF4-FFF2-40B4-BE49-F238E27FC236}">
                <a16:creationId xmlns:a16="http://schemas.microsoft.com/office/drawing/2014/main" id="{456CF755-7742-43BE-8EB5-88E554C7EB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51424" y="6360632"/>
            <a:ext cx="5423977" cy="488255"/>
          </a:xfrm>
          <a:prstGeom prst="rect">
            <a:avLst/>
          </a:prstGeom>
        </p:spPr>
      </p:pic>
      <p:sp>
        <p:nvSpPr>
          <p:cNvPr id="15" name="Textfeld 14">
            <a:extLst>
              <a:ext uri="{FF2B5EF4-FFF2-40B4-BE49-F238E27FC236}">
                <a16:creationId xmlns:a16="http://schemas.microsoft.com/office/drawing/2014/main" id="{E6EDFA78-47C2-4EAC-B3D9-3386649F370F}"/>
              </a:ext>
            </a:extLst>
          </p:cNvPr>
          <p:cNvSpPr txBox="1"/>
          <p:nvPr/>
        </p:nvSpPr>
        <p:spPr>
          <a:xfrm>
            <a:off x="10408023" y="6101937"/>
            <a:ext cx="1782197" cy="646331"/>
          </a:xfrm>
          <a:prstGeom prst="rect">
            <a:avLst/>
          </a:prstGeom>
          <a:noFill/>
        </p:spPr>
        <p:txBody>
          <a:bodyPr wrap="square" rtlCol="0">
            <a:spAutoFit/>
          </a:bodyPr>
          <a:lstStyle/>
          <a:p>
            <a:r>
              <a:rPr lang="de-CH" b="1" dirty="0"/>
              <a:t> </a:t>
            </a:r>
            <a:r>
              <a:rPr lang="de-CH" dirty="0">
                <a:solidFill>
                  <a:schemeClr val="bg1">
                    <a:lumMod val="50000"/>
                  </a:schemeClr>
                </a:solidFill>
              </a:rPr>
              <a:t>© Ester van der </a:t>
            </a:r>
            <a:r>
              <a:rPr lang="de-CH" dirty="0" err="1">
                <a:solidFill>
                  <a:schemeClr val="bg1">
                    <a:lumMod val="50000"/>
                  </a:schemeClr>
                </a:solidFill>
              </a:rPr>
              <a:t>Voet</a:t>
            </a:r>
            <a:r>
              <a:rPr lang="de-CH" dirty="0">
                <a:solidFill>
                  <a:schemeClr val="bg1">
                    <a:lumMod val="50000"/>
                  </a:schemeClr>
                </a:solidFill>
              </a:rPr>
              <a:t>, 2020</a:t>
            </a:r>
          </a:p>
        </p:txBody>
      </p:sp>
    </p:spTree>
    <p:extLst>
      <p:ext uri="{BB962C8B-B14F-4D97-AF65-F5344CB8AC3E}">
        <p14:creationId xmlns:p14="http://schemas.microsoft.com/office/powerpoint/2010/main" val="1865010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9" descr="Screen Shot 2017-11-02 at 12.44.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983459"/>
          </a:xfrm>
          <a:prstGeom prst="rect">
            <a:avLst/>
          </a:prstGeom>
        </p:spPr>
      </p:pic>
      <p:sp>
        <p:nvSpPr>
          <p:cNvPr id="2" name="Title 1"/>
          <p:cNvSpPr>
            <a:spLocks noGrp="1"/>
          </p:cNvSpPr>
          <p:nvPr>
            <p:ph type="title"/>
          </p:nvPr>
        </p:nvSpPr>
        <p:spPr>
          <a:xfrm>
            <a:off x="1779" y="-171054"/>
            <a:ext cx="10515600" cy="1325563"/>
          </a:xfrm>
        </p:spPr>
        <p:txBody>
          <a:bodyPr/>
          <a:lstStyle/>
          <a:p>
            <a:r>
              <a:rPr lang="en-US" dirty="0"/>
              <a:t>The urban mine of cobalt</a:t>
            </a:r>
          </a:p>
        </p:txBody>
      </p:sp>
      <p:sp>
        <p:nvSpPr>
          <p:cNvPr id="4" name="Content Placeholder 3"/>
          <p:cNvSpPr>
            <a:spLocks noGrp="1"/>
          </p:cNvSpPr>
          <p:nvPr>
            <p:ph idx="1"/>
          </p:nvPr>
        </p:nvSpPr>
        <p:spPr/>
        <p:txBody>
          <a:bodyPr/>
          <a:lstStyle/>
          <a:p>
            <a:r>
              <a:rPr lang="en-US" dirty="0"/>
              <a:t>For cobalt: already in the near future potential supply issues</a:t>
            </a:r>
          </a:p>
          <a:p>
            <a:r>
              <a:rPr lang="en-US" dirty="0"/>
              <a:t>What about the urban mine?</a:t>
            </a:r>
          </a:p>
          <a:p>
            <a:endParaRPr lang="en-US" dirty="0"/>
          </a:p>
          <a:p>
            <a:r>
              <a:rPr lang="en-US" dirty="0"/>
              <a:t>First step: how large is the urban mine actually?</a:t>
            </a:r>
          </a:p>
          <a:p>
            <a:r>
              <a:rPr lang="en-US" dirty="0"/>
              <a:t>Second step: how much comes out of it annually?</a:t>
            </a:r>
          </a:p>
          <a:p>
            <a:r>
              <a:rPr lang="en-US" dirty="0"/>
              <a:t>Third step: how much of that can be used for secondary Co production?</a:t>
            </a:r>
          </a:p>
          <a:p>
            <a:r>
              <a:rPr lang="en-US" dirty="0"/>
              <a:t>(.... and what would the </a:t>
            </a:r>
            <a:r>
              <a:rPr lang="en-US" dirty="0" err="1"/>
              <a:t>EoL</a:t>
            </a:r>
            <a:r>
              <a:rPr lang="en-US" dirty="0"/>
              <a:t> RIR be if it was?)</a:t>
            </a:r>
          </a:p>
        </p:txBody>
      </p:sp>
      <p:pic>
        <p:nvPicPr>
          <p:cNvPr id="12" name="Picture 9">
            <a:extLst>
              <a:ext uri="{FF2B5EF4-FFF2-40B4-BE49-F238E27FC236}">
                <a16:creationId xmlns:a16="http://schemas.microsoft.com/office/drawing/2014/main" id="{860243B8-C656-41CA-96B3-81A0DA50A2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9" y="6344648"/>
            <a:ext cx="1449646" cy="491974"/>
          </a:xfrm>
          <a:prstGeom prst="rect">
            <a:avLst/>
          </a:prstGeom>
        </p:spPr>
      </p:pic>
      <p:pic>
        <p:nvPicPr>
          <p:cNvPr id="13" name="Picture 10">
            <a:extLst>
              <a:ext uri="{FF2B5EF4-FFF2-40B4-BE49-F238E27FC236}">
                <a16:creationId xmlns:a16="http://schemas.microsoft.com/office/drawing/2014/main" id="{C9F4C52F-B07B-4600-8110-83EE390A78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1424" y="6360632"/>
            <a:ext cx="5423977" cy="488255"/>
          </a:xfrm>
          <a:prstGeom prst="rect">
            <a:avLst/>
          </a:prstGeom>
        </p:spPr>
      </p:pic>
      <p:sp>
        <p:nvSpPr>
          <p:cNvPr id="14" name="Textfeld 13">
            <a:extLst>
              <a:ext uri="{FF2B5EF4-FFF2-40B4-BE49-F238E27FC236}">
                <a16:creationId xmlns:a16="http://schemas.microsoft.com/office/drawing/2014/main" id="{5D917530-7BDB-42CD-A0AF-632E36BDD2A0}"/>
              </a:ext>
            </a:extLst>
          </p:cNvPr>
          <p:cNvSpPr txBox="1"/>
          <p:nvPr/>
        </p:nvSpPr>
        <p:spPr>
          <a:xfrm>
            <a:off x="10408023" y="6101937"/>
            <a:ext cx="1782197" cy="646331"/>
          </a:xfrm>
          <a:prstGeom prst="rect">
            <a:avLst/>
          </a:prstGeom>
          <a:noFill/>
        </p:spPr>
        <p:txBody>
          <a:bodyPr wrap="square" rtlCol="0">
            <a:spAutoFit/>
          </a:bodyPr>
          <a:lstStyle/>
          <a:p>
            <a:r>
              <a:rPr lang="de-CH" b="1" dirty="0"/>
              <a:t> </a:t>
            </a:r>
            <a:r>
              <a:rPr lang="de-CH" dirty="0">
                <a:solidFill>
                  <a:schemeClr val="bg1">
                    <a:lumMod val="50000"/>
                  </a:schemeClr>
                </a:solidFill>
              </a:rPr>
              <a:t>© Ester van der </a:t>
            </a:r>
            <a:r>
              <a:rPr lang="de-CH" dirty="0" err="1">
                <a:solidFill>
                  <a:schemeClr val="bg1">
                    <a:lumMod val="50000"/>
                  </a:schemeClr>
                </a:solidFill>
              </a:rPr>
              <a:t>Voet</a:t>
            </a:r>
            <a:r>
              <a:rPr lang="de-CH" dirty="0">
                <a:solidFill>
                  <a:schemeClr val="bg1">
                    <a:lumMod val="50000"/>
                  </a:schemeClr>
                </a:solidFill>
              </a:rPr>
              <a:t>, 2020</a:t>
            </a:r>
          </a:p>
        </p:txBody>
      </p:sp>
    </p:spTree>
    <p:extLst>
      <p:ext uri="{BB962C8B-B14F-4D97-AF65-F5344CB8AC3E}">
        <p14:creationId xmlns:p14="http://schemas.microsoft.com/office/powerpoint/2010/main" val="3591257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9" descr="Screen Shot 2017-11-02 at 12.44.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983459"/>
          </a:xfrm>
          <a:prstGeom prst="rect">
            <a:avLst/>
          </a:prstGeom>
        </p:spPr>
      </p:pic>
      <p:sp>
        <p:nvSpPr>
          <p:cNvPr id="2" name="Title 1"/>
          <p:cNvSpPr>
            <a:spLocks noGrp="1"/>
          </p:cNvSpPr>
          <p:nvPr>
            <p:ph type="title"/>
          </p:nvPr>
        </p:nvSpPr>
        <p:spPr>
          <a:xfrm>
            <a:off x="3226" y="-171054"/>
            <a:ext cx="10515600" cy="1325563"/>
          </a:xfrm>
        </p:spPr>
        <p:txBody>
          <a:bodyPr/>
          <a:lstStyle/>
          <a:p>
            <a:r>
              <a:rPr lang="en-US" dirty="0"/>
              <a:t>Estimations of the size of the urban mine</a:t>
            </a:r>
          </a:p>
        </p:txBody>
      </p:sp>
      <p:sp>
        <p:nvSpPr>
          <p:cNvPr id="3" name="Content Placeholder 2"/>
          <p:cNvSpPr>
            <a:spLocks noGrp="1"/>
          </p:cNvSpPr>
          <p:nvPr>
            <p:ph idx="1"/>
          </p:nvPr>
        </p:nvSpPr>
        <p:spPr>
          <a:xfrm>
            <a:off x="787577" y="2205318"/>
            <a:ext cx="10515600" cy="4470747"/>
          </a:xfrm>
        </p:spPr>
        <p:txBody>
          <a:bodyPr>
            <a:normAutofit/>
          </a:bodyPr>
          <a:lstStyle/>
          <a:p>
            <a:pPr marL="0" indent="0">
              <a:buNone/>
            </a:pPr>
            <a:r>
              <a:rPr lang="en-US" sz="2400" dirty="0"/>
              <a:t>How large is the urban mine? </a:t>
            </a:r>
          </a:p>
          <a:p>
            <a:pPr marL="0" indent="0">
              <a:buNone/>
            </a:pPr>
            <a:r>
              <a:rPr lang="en-US" sz="2400" dirty="0"/>
              <a:t>Urban mine: stocks of materials that presently are in use (and will become available in due time as waste)</a:t>
            </a:r>
          </a:p>
          <a:p>
            <a:r>
              <a:rPr lang="en-US" sz="2400" dirty="0"/>
              <a:t>Global level (UN-IRP): only one estimate of in-use stocks for Japan, 0.8 kg Co/cap</a:t>
            </a:r>
          </a:p>
          <a:p>
            <a:r>
              <a:rPr lang="en-US" sz="2400" dirty="0"/>
              <a:t>if multiplied with global population this would be 5000-6000 </a:t>
            </a:r>
            <a:r>
              <a:rPr lang="en-US" sz="2400" dirty="0" err="1"/>
              <a:t>ktonnes</a:t>
            </a:r>
            <a:r>
              <a:rPr lang="en-US" sz="2400" dirty="0"/>
              <a:t> Co</a:t>
            </a:r>
          </a:p>
          <a:p>
            <a:r>
              <a:rPr lang="en-US" sz="2400" dirty="0"/>
              <a:t>but will likely be much lower, as the Japan number is probably not representative for the world.</a:t>
            </a:r>
          </a:p>
        </p:txBody>
      </p:sp>
      <p:pic>
        <p:nvPicPr>
          <p:cNvPr id="12" name="Picture 9">
            <a:extLst>
              <a:ext uri="{FF2B5EF4-FFF2-40B4-BE49-F238E27FC236}">
                <a16:creationId xmlns:a16="http://schemas.microsoft.com/office/drawing/2014/main" id="{FD6599AE-FB72-4354-85AC-E70E7C21DF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9" y="6344648"/>
            <a:ext cx="1449646" cy="491974"/>
          </a:xfrm>
          <a:prstGeom prst="rect">
            <a:avLst/>
          </a:prstGeom>
        </p:spPr>
      </p:pic>
      <p:pic>
        <p:nvPicPr>
          <p:cNvPr id="13" name="Picture 10">
            <a:extLst>
              <a:ext uri="{FF2B5EF4-FFF2-40B4-BE49-F238E27FC236}">
                <a16:creationId xmlns:a16="http://schemas.microsoft.com/office/drawing/2014/main" id="{1EEFB754-B0E4-406B-899D-D415221286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1424" y="6360632"/>
            <a:ext cx="5423977" cy="488255"/>
          </a:xfrm>
          <a:prstGeom prst="rect">
            <a:avLst/>
          </a:prstGeom>
        </p:spPr>
      </p:pic>
      <p:sp>
        <p:nvSpPr>
          <p:cNvPr id="14" name="Textfeld 13">
            <a:extLst>
              <a:ext uri="{FF2B5EF4-FFF2-40B4-BE49-F238E27FC236}">
                <a16:creationId xmlns:a16="http://schemas.microsoft.com/office/drawing/2014/main" id="{4D45918F-E985-486A-ACB9-797D895D8BCA}"/>
              </a:ext>
            </a:extLst>
          </p:cNvPr>
          <p:cNvSpPr txBox="1"/>
          <p:nvPr/>
        </p:nvSpPr>
        <p:spPr>
          <a:xfrm>
            <a:off x="10408023" y="6101937"/>
            <a:ext cx="1782197" cy="646331"/>
          </a:xfrm>
          <a:prstGeom prst="rect">
            <a:avLst/>
          </a:prstGeom>
          <a:noFill/>
        </p:spPr>
        <p:txBody>
          <a:bodyPr wrap="square" rtlCol="0">
            <a:spAutoFit/>
          </a:bodyPr>
          <a:lstStyle/>
          <a:p>
            <a:r>
              <a:rPr lang="de-CH" b="1" dirty="0"/>
              <a:t> </a:t>
            </a:r>
            <a:r>
              <a:rPr lang="de-CH" dirty="0">
                <a:solidFill>
                  <a:schemeClr val="bg1">
                    <a:lumMod val="50000"/>
                  </a:schemeClr>
                </a:solidFill>
              </a:rPr>
              <a:t>© Ester van der </a:t>
            </a:r>
            <a:r>
              <a:rPr lang="de-CH" dirty="0" err="1">
                <a:solidFill>
                  <a:schemeClr val="bg1">
                    <a:lumMod val="50000"/>
                  </a:schemeClr>
                </a:solidFill>
              </a:rPr>
              <a:t>Voet</a:t>
            </a:r>
            <a:r>
              <a:rPr lang="de-CH" dirty="0">
                <a:solidFill>
                  <a:schemeClr val="bg1">
                    <a:lumMod val="50000"/>
                  </a:schemeClr>
                </a:solidFill>
              </a:rPr>
              <a:t>, 2020</a:t>
            </a:r>
          </a:p>
        </p:txBody>
      </p:sp>
    </p:spTree>
    <p:extLst>
      <p:ext uri="{BB962C8B-B14F-4D97-AF65-F5344CB8AC3E}">
        <p14:creationId xmlns:p14="http://schemas.microsoft.com/office/powerpoint/2010/main" val="1621150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9" descr="Screen Shot 2017-11-02 at 12.44.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983459"/>
          </a:xfrm>
          <a:prstGeom prst="rect">
            <a:avLst/>
          </a:prstGeom>
        </p:spPr>
      </p:pic>
      <p:sp>
        <p:nvSpPr>
          <p:cNvPr id="2" name="Title 1"/>
          <p:cNvSpPr>
            <a:spLocks noGrp="1"/>
          </p:cNvSpPr>
          <p:nvPr>
            <p:ph type="title"/>
          </p:nvPr>
        </p:nvSpPr>
        <p:spPr>
          <a:xfrm>
            <a:off x="1779" y="-171054"/>
            <a:ext cx="10515600" cy="1325563"/>
          </a:xfrm>
        </p:spPr>
        <p:txBody>
          <a:bodyPr/>
          <a:lstStyle/>
          <a:p>
            <a:r>
              <a:rPr lang="en-US" dirty="0"/>
              <a:t>Estimations of the size of the urban mine</a:t>
            </a:r>
          </a:p>
        </p:txBody>
      </p:sp>
      <p:sp>
        <p:nvSpPr>
          <p:cNvPr id="3" name="Content Placeholder 2"/>
          <p:cNvSpPr>
            <a:spLocks noGrp="1"/>
          </p:cNvSpPr>
          <p:nvPr>
            <p:ph idx="1"/>
          </p:nvPr>
        </p:nvSpPr>
        <p:spPr>
          <a:xfrm>
            <a:off x="838200" y="1613758"/>
            <a:ext cx="10515600" cy="4470747"/>
          </a:xfrm>
        </p:spPr>
        <p:txBody>
          <a:bodyPr>
            <a:normAutofit/>
          </a:bodyPr>
          <a:lstStyle/>
          <a:p>
            <a:pPr marL="0" indent="0">
              <a:buNone/>
            </a:pPr>
            <a:r>
              <a:rPr lang="en-US" sz="2400" dirty="0"/>
              <a:t>How large is the urban mine? Yang, 2018: EU Co in-use stocks rising rapidly from 35 </a:t>
            </a:r>
            <a:r>
              <a:rPr lang="en-US" sz="2400" dirty="0" err="1"/>
              <a:t>ktonnes</a:t>
            </a:r>
            <a:r>
              <a:rPr lang="en-US" sz="2400" dirty="0"/>
              <a:t> at present to 150 or even 300 </a:t>
            </a:r>
            <a:r>
              <a:rPr lang="en-US" sz="2400" dirty="0" err="1"/>
              <a:t>ktonnes</a:t>
            </a:r>
            <a:r>
              <a:rPr lang="en-US" sz="2400" dirty="0"/>
              <a:t> in 2030, especially in car batteries</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8140" y="2682076"/>
            <a:ext cx="9179859" cy="3402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9">
            <a:extLst>
              <a:ext uri="{FF2B5EF4-FFF2-40B4-BE49-F238E27FC236}">
                <a16:creationId xmlns:a16="http://schemas.microsoft.com/office/drawing/2014/main" id="{2D929179-CFB1-467E-B6BB-C6EE3D18BC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79" y="6344648"/>
            <a:ext cx="1449646" cy="491974"/>
          </a:xfrm>
          <a:prstGeom prst="rect">
            <a:avLst/>
          </a:prstGeom>
        </p:spPr>
      </p:pic>
      <p:pic>
        <p:nvPicPr>
          <p:cNvPr id="13" name="Picture 10">
            <a:extLst>
              <a:ext uri="{FF2B5EF4-FFF2-40B4-BE49-F238E27FC236}">
                <a16:creationId xmlns:a16="http://schemas.microsoft.com/office/drawing/2014/main" id="{99CC1CD5-35C6-48B9-A52F-008430A9DFC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51424" y="6360632"/>
            <a:ext cx="5423977" cy="488255"/>
          </a:xfrm>
          <a:prstGeom prst="rect">
            <a:avLst/>
          </a:prstGeom>
        </p:spPr>
      </p:pic>
      <p:sp>
        <p:nvSpPr>
          <p:cNvPr id="14" name="Textfeld 13">
            <a:extLst>
              <a:ext uri="{FF2B5EF4-FFF2-40B4-BE49-F238E27FC236}">
                <a16:creationId xmlns:a16="http://schemas.microsoft.com/office/drawing/2014/main" id="{7AC6253F-8313-45F9-8AE5-1700CA8CD4B0}"/>
              </a:ext>
            </a:extLst>
          </p:cNvPr>
          <p:cNvSpPr txBox="1"/>
          <p:nvPr/>
        </p:nvSpPr>
        <p:spPr>
          <a:xfrm>
            <a:off x="10408023" y="6101937"/>
            <a:ext cx="1782197" cy="646331"/>
          </a:xfrm>
          <a:prstGeom prst="rect">
            <a:avLst/>
          </a:prstGeom>
          <a:noFill/>
        </p:spPr>
        <p:txBody>
          <a:bodyPr wrap="square" rtlCol="0">
            <a:spAutoFit/>
          </a:bodyPr>
          <a:lstStyle/>
          <a:p>
            <a:r>
              <a:rPr lang="de-CH" b="1" dirty="0"/>
              <a:t> </a:t>
            </a:r>
            <a:r>
              <a:rPr lang="de-CH" dirty="0">
                <a:solidFill>
                  <a:schemeClr val="bg1">
                    <a:lumMod val="50000"/>
                  </a:schemeClr>
                </a:solidFill>
              </a:rPr>
              <a:t>© Ester van der </a:t>
            </a:r>
            <a:r>
              <a:rPr lang="de-CH" dirty="0" err="1">
                <a:solidFill>
                  <a:schemeClr val="bg1">
                    <a:lumMod val="50000"/>
                  </a:schemeClr>
                </a:solidFill>
              </a:rPr>
              <a:t>Voet</a:t>
            </a:r>
            <a:r>
              <a:rPr lang="de-CH" dirty="0">
                <a:solidFill>
                  <a:schemeClr val="bg1">
                    <a:lumMod val="50000"/>
                  </a:schemeClr>
                </a:solidFill>
              </a:rPr>
              <a:t>, 2020</a:t>
            </a:r>
          </a:p>
        </p:txBody>
      </p:sp>
    </p:spTree>
    <p:extLst>
      <p:ext uri="{BB962C8B-B14F-4D97-AF65-F5344CB8AC3E}">
        <p14:creationId xmlns:p14="http://schemas.microsoft.com/office/powerpoint/2010/main" val="2167309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9" descr="Screen Shot 2017-11-02 at 12.44.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983459"/>
          </a:xfrm>
          <a:prstGeom prst="rect">
            <a:avLst/>
          </a:prstGeom>
        </p:spPr>
      </p:pic>
      <p:sp>
        <p:nvSpPr>
          <p:cNvPr id="2" name="Title 1"/>
          <p:cNvSpPr>
            <a:spLocks noGrp="1"/>
          </p:cNvSpPr>
          <p:nvPr>
            <p:ph type="title"/>
          </p:nvPr>
        </p:nvSpPr>
        <p:spPr>
          <a:xfrm>
            <a:off x="1779" y="-171054"/>
            <a:ext cx="10515600" cy="1325563"/>
          </a:xfrm>
        </p:spPr>
        <p:txBody>
          <a:bodyPr/>
          <a:lstStyle/>
          <a:p>
            <a:r>
              <a:rPr lang="en-US" dirty="0"/>
              <a:t>Estimations of the size of the urban mine</a:t>
            </a:r>
          </a:p>
        </p:txBody>
      </p:sp>
      <p:sp>
        <p:nvSpPr>
          <p:cNvPr id="4" name="Content Placeholder 3"/>
          <p:cNvSpPr>
            <a:spLocks noGrp="1"/>
          </p:cNvSpPr>
          <p:nvPr>
            <p:ph idx="1"/>
          </p:nvPr>
        </p:nvSpPr>
        <p:spPr>
          <a:xfrm>
            <a:off x="838200" y="1534313"/>
            <a:ext cx="10515600" cy="3926822"/>
          </a:xfrm>
        </p:spPr>
        <p:txBody>
          <a:bodyPr/>
          <a:lstStyle/>
          <a:p>
            <a:pPr marL="0" indent="0">
              <a:buNone/>
            </a:pPr>
            <a:r>
              <a:rPr lang="en-US" dirty="0"/>
              <a:t>How large is the urban mine? </a:t>
            </a:r>
            <a:r>
              <a:rPr lang="en-US" dirty="0" err="1"/>
              <a:t>Kotnis</a:t>
            </a:r>
            <a:r>
              <a:rPr lang="en-US" dirty="0"/>
              <a:t>, 2018: in-use stocks of Co in Den Haag</a:t>
            </a:r>
            <a:r>
              <a:rPr lang="en-US" sz="1800" dirty="0"/>
              <a:t>		60 </a:t>
            </a:r>
            <a:r>
              <a:rPr lang="en-US" sz="1800" dirty="0" err="1"/>
              <a:t>tonnes</a:t>
            </a:r>
            <a:r>
              <a:rPr lang="en-US" sz="1800" dirty="0"/>
              <a:t>	  	6 </a:t>
            </a:r>
            <a:r>
              <a:rPr lang="en-US" sz="1800" dirty="0" err="1"/>
              <a:t>tonnes</a:t>
            </a:r>
            <a:r>
              <a:rPr lang="en-US" sz="1800" dirty="0"/>
              <a:t>		    	1 </a:t>
            </a:r>
            <a:r>
              <a:rPr lang="en-US" sz="1800" dirty="0" err="1"/>
              <a:t>tonne</a:t>
            </a:r>
            <a:endParaRPr lang="en-US" sz="1800"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3587" y="2724378"/>
            <a:ext cx="7804826" cy="2736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9">
            <a:extLst>
              <a:ext uri="{FF2B5EF4-FFF2-40B4-BE49-F238E27FC236}">
                <a16:creationId xmlns:a16="http://schemas.microsoft.com/office/drawing/2014/main" id="{C3C36132-6B59-42E6-81EE-25F0E87FB14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79" y="6344648"/>
            <a:ext cx="1449646" cy="491974"/>
          </a:xfrm>
          <a:prstGeom prst="rect">
            <a:avLst/>
          </a:prstGeom>
        </p:spPr>
      </p:pic>
      <p:pic>
        <p:nvPicPr>
          <p:cNvPr id="13" name="Picture 10">
            <a:extLst>
              <a:ext uri="{FF2B5EF4-FFF2-40B4-BE49-F238E27FC236}">
                <a16:creationId xmlns:a16="http://schemas.microsoft.com/office/drawing/2014/main" id="{0306ACEF-BDDA-4E28-9D9C-2F090ADD97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51424" y="6360632"/>
            <a:ext cx="5423977" cy="488255"/>
          </a:xfrm>
          <a:prstGeom prst="rect">
            <a:avLst/>
          </a:prstGeom>
        </p:spPr>
      </p:pic>
      <p:sp>
        <p:nvSpPr>
          <p:cNvPr id="14" name="Textfeld 13">
            <a:extLst>
              <a:ext uri="{FF2B5EF4-FFF2-40B4-BE49-F238E27FC236}">
                <a16:creationId xmlns:a16="http://schemas.microsoft.com/office/drawing/2014/main" id="{A49DA231-3BB2-4EC0-ACDF-ACCC0FDD8E1E}"/>
              </a:ext>
            </a:extLst>
          </p:cNvPr>
          <p:cNvSpPr txBox="1"/>
          <p:nvPr/>
        </p:nvSpPr>
        <p:spPr>
          <a:xfrm>
            <a:off x="10408023" y="6101937"/>
            <a:ext cx="1782197" cy="646331"/>
          </a:xfrm>
          <a:prstGeom prst="rect">
            <a:avLst/>
          </a:prstGeom>
          <a:noFill/>
        </p:spPr>
        <p:txBody>
          <a:bodyPr wrap="square" rtlCol="0">
            <a:spAutoFit/>
          </a:bodyPr>
          <a:lstStyle/>
          <a:p>
            <a:r>
              <a:rPr lang="de-CH" b="1" dirty="0"/>
              <a:t> </a:t>
            </a:r>
            <a:r>
              <a:rPr lang="de-CH" dirty="0">
                <a:solidFill>
                  <a:schemeClr val="bg1">
                    <a:lumMod val="50000"/>
                  </a:schemeClr>
                </a:solidFill>
              </a:rPr>
              <a:t>© Ester van der </a:t>
            </a:r>
            <a:r>
              <a:rPr lang="de-CH" dirty="0" err="1">
                <a:solidFill>
                  <a:schemeClr val="bg1">
                    <a:lumMod val="50000"/>
                  </a:schemeClr>
                </a:solidFill>
              </a:rPr>
              <a:t>Voet</a:t>
            </a:r>
            <a:r>
              <a:rPr lang="de-CH" dirty="0">
                <a:solidFill>
                  <a:schemeClr val="bg1">
                    <a:lumMod val="50000"/>
                  </a:schemeClr>
                </a:solidFill>
              </a:rPr>
              <a:t>, 2020</a:t>
            </a:r>
          </a:p>
        </p:txBody>
      </p:sp>
    </p:spTree>
    <p:extLst>
      <p:ext uri="{BB962C8B-B14F-4D97-AF65-F5344CB8AC3E}">
        <p14:creationId xmlns:p14="http://schemas.microsoft.com/office/powerpoint/2010/main" val="2145727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9" descr="Screen Shot 2017-11-02 at 12.44.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983459"/>
          </a:xfrm>
          <a:prstGeom prst="rect">
            <a:avLst/>
          </a:prstGeom>
        </p:spPr>
      </p:pic>
      <p:sp>
        <p:nvSpPr>
          <p:cNvPr id="2" name="Title 1"/>
          <p:cNvSpPr>
            <a:spLocks noGrp="1"/>
          </p:cNvSpPr>
          <p:nvPr>
            <p:ph type="title"/>
          </p:nvPr>
        </p:nvSpPr>
        <p:spPr>
          <a:xfrm>
            <a:off x="1779" y="-171054"/>
            <a:ext cx="10515600" cy="1325563"/>
          </a:xfrm>
        </p:spPr>
        <p:txBody>
          <a:bodyPr/>
          <a:lstStyle/>
          <a:p>
            <a:r>
              <a:rPr lang="en-US" dirty="0"/>
              <a:t>Estimations of the size of the urban mine</a:t>
            </a:r>
          </a:p>
        </p:txBody>
      </p:sp>
      <p:sp>
        <p:nvSpPr>
          <p:cNvPr id="4" name="Content Placeholder 3"/>
          <p:cNvSpPr>
            <a:spLocks noGrp="1"/>
          </p:cNvSpPr>
          <p:nvPr>
            <p:ph idx="1"/>
          </p:nvPr>
        </p:nvSpPr>
        <p:spPr>
          <a:xfrm>
            <a:off x="838200" y="1401957"/>
            <a:ext cx="10515600" cy="4351338"/>
          </a:xfrm>
        </p:spPr>
        <p:txBody>
          <a:bodyPr>
            <a:normAutofit/>
          </a:bodyPr>
          <a:lstStyle/>
          <a:p>
            <a:endParaRPr lang="en-US" dirty="0"/>
          </a:p>
          <a:p>
            <a:r>
              <a:rPr lang="en-US" dirty="0"/>
              <a:t>Urban mine global: &lt; 5000 </a:t>
            </a:r>
            <a:r>
              <a:rPr lang="en-US" dirty="0" err="1"/>
              <a:t>ktonnes</a:t>
            </a:r>
            <a:r>
              <a:rPr lang="en-US" dirty="0"/>
              <a:t> Co (&lt;0.8 kg/cap)</a:t>
            </a:r>
          </a:p>
          <a:p>
            <a:pPr lvl="1"/>
            <a:r>
              <a:rPr lang="en-US" dirty="0"/>
              <a:t>Geological mine global: &gt;7000 </a:t>
            </a:r>
            <a:r>
              <a:rPr lang="en-US" dirty="0" err="1"/>
              <a:t>ktonnes</a:t>
            </a:r>
            <a:r>
              <a:rPr lang="en-US" dirty="0"/>
              <a:t> (reserves)</a:t>
            </a:r>
          </a:p>
          <a:p>
            <a:r>
              <a:rPr lang="en-US" dirty="0"/>
              <a:t>Urban mine EU: 35 </a:t>
            </a:r>
            <a:r>
              <a:rPr lang="en-US" dirty="0" err="1"/>
              <a:t>ktonnes</a:t>
            </a:r>
            <a:r>
              <a:rPr lang="en-US" dirty="0"/>
              <a:t> Co (0.07 kg/cap), rapidly rising</a:t>
            </a:r>
          </a:p>
          <a:p>
            <a:pPr lvl="1"/>
            <a:r>
              <a:rPr lang="en-US" dirty="0"/>
              <a:t>Geological mine EU: reserves 10-100 </a:t>
            </a:r>
            <a:r>
              <a:rPr lang="en-US" dirty="0" err="1"/>
              <a:t>ktonnes</a:t>
            </a:r>
            <a:r>
              <a:rPr lang="en-US" dirty="0"/>
              <a:t> (bad data)</a:t>
            </a:r>
          </a:p>
          <a:p>
            <a:r>
              <a:rPr lang="en-US" dirty="0"/>
              <a:t>Urban mine Den Haag: 67 </a:t>
            </a:r>
            <a:r>
              <a:rPr lang="en-US" dirty="0" err="1"/>
              <a:t>tonnes</a:t>
            </a:r>
            <a:r>
              <a:rPr lang="en-US" dirty="0"/>
              <a:t> Co (0.1 kg/cap)</a:t>
            </a:r>
          </a:p>
          <a:p>
            <a:pPr lvl="1"/>
            <a:r>
              <a:rPr lang="en-US" dirty="0"/>
              <a:t>No geological mine in Den Haag</a:t>
            </a:r>
          </a:p>
          <a:p>
            <a:endParaRPr lang="en-US" dirty="0"/>
          </a:p>
          <a:p>
            <a:r>
              <a:rPr lang="en-US" dirty="0"/>
              <a:t>we may at least conclude that the urban mine for cobalt is significant!</a:t>
            </a:r>
          </a:p>
        </p:txBody>
      </p:sp>
      <p:pic>
        <p:nvPicPr>
          <p:cNvPr id="12" name="Picture 9">
            <a:extLst>
              <a:ext uri="{FF2B5EF4-FFF2-40B4-BE49-F238E27FC236}">
                <a16:creationId xmlns:a16="http://schemas.microsoft.com/office/drawing/2014/main" id="{CE37E143-48CD-4D07-B855-C478618CDE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9" y="6344648"/>
            <a:ext cx="1449646" cy="491974"/>
          </a:xfrm>
          <a:prstGeom prst="rect">
            <a:avLst/>
          </a:prstGeom>
        </p:spPr>
      </p:pic>
      <p:pic>
        <p:nvPicPr>
          <p:cNvPr id="13" name="Picture 10">
            <a:extLst>
              <a:ext uri="{FF2B5EF4-FFF2-40B4-BE49-F238E27FC236}">
                <a16:creationId xmlns:a16="http://schemas.microsoft.com/office/drawing/2014/main" id="{FC36E9F2-D78C-4C6F-BFE0-5C3A8634CC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1424" y="6360632"/>
            <a:ext cx="5423977" cy="488255"/>
          </a:xfrm>
          <a:prstGeom prst="rect">
            <a:avLst/>
          </a:prstGeom>
        </p:spPr>
      </p:pic>
      <p:sp>
        <p:nvSpPr>
          <p:cNvPr id="14" name="Textfeld 13">
            <a:extLst>
              <a:ext uri="{FF2B5EF4-FFF2-40B4-BE49-F238E27FC236}">
                <a16:creationId xmlns:a16="http://schemas.microsoft.com/office/drawing/2014/main" id="{CA26538F-20C2-439E-9266-F9A8E7F41BC6}"/>
              </a:ext>
            </a:extLst>
          </p:cNvPr>
          <p:cNvSpPr txBox="1"/>
          <p:nvPr/>
        </p:nvSpPr>
        <p:spPr>
          <a:xfrm>
            <a:off x="10408023" y="6101937"/>
            <a:ext cx="1782197" cy="646331"/>
          </a:xfrm>
          <a:prstGeom prst="rect">
            <a:avLst/>
          </a:prstGeom>
          <a:noFill/>
        </p:spPr>
        <p:txBody>
          <a:bodyPr wrap="square" rtlCol="0">
            <a:spAutoFit/>
          </a:bodyPr>
          <a:lstStyle/>
          <a:p>
            <a:r>
              <a:rPr lang="de-CH" b="1" dirty="0"/>
              <a:t> </a:t>
            </a:r>
            <a:r>
              <a:rPr lang="de-CH" dirty="0">
                <a:solidFill>
                  <a:schemeClr val="bg1">
                    <a:lumMod val="50000"/>
                  </a:schemeClr>
                </a:solidFill>
              </a:rPr>
              <a:t>© Ester van der </a:t>
            </a:r>
            <a:r>
              <a:rPr lang="de-CH" dirty="0" err="1">
                <a:solidFill>
                  <a:schemeClr val="bg1">
                    <a:lumMod val="50000"/>
                  </a:schemeClr>
                </a:solidFill>
              </a:rPr>
              <a:t>Voet</a:t>
            </a:r>
            <a:r>
              <a:rPr lang="de-CH" dirty="0">
                <a:solidFill>
                  <a:schemeClr val="bg1">
                    <a:lumMod val="50000"/>
                  </a:schemeClr>
                </a:solidFill>
              </a:rPr>
              <a:t>, 2020</a:t>
            </a:r>
          </a:p>
        </p:txBody>
      </p:sp>
    </p:spTree>
    <p:extLst>
      <p:ext uri="{BB962C8B-B14F-4D97-AF65-F5344CB8AC3E}">
        <p14:creationId xmlns:p14="http://schemas.microsoft.com/office/powerpoint/2010/main" val="2353722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9" descr="Screen Shot 2017-11-02 at 12.44.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983459"/>
          </a:xfrm>
          <a:prstGeom prst="rect">
            <a:avLst/>
          </a:prstGeom>
        </p:spPr>
      </p:pic>
      <p:sp>
        <p:nvSpPr>
          <p:cNvPr id="9" name="Textfeld 10"/>
          <p:cNvSpPr txBox="1"/>
          <p:nvPr/>
        </p:nvSpPr>
        <p:spPr>
          <a:xfrm>
            <a:off x="10393462" y="6308823"/>
            <a:ext cx="1905000" cy="338554"/>
          </a:xfrm>
          <a:prstGeom prst="rect">
            <a:avLst/>
          </a:prstGeom>
          <a:noFill/>
        </p:spPr>
        <p:txBody>
          <a:bodyPr wrap="square" rtlCol="0">
            <a:spAutoFit/>
          </a:bodyPr>
          <a:lstStyle/>
          <a:p>
            <a:r>
              <a:rPr lang="en-GB" sz="1600" dirty="0">
                <a:solidFill>
                  <a:schemeClr val="tx1">
                    <a:lumMod val="50000"/>
                    <a:lumOff val="50000"/>
                  </a:schemeClr>
                </a:solidFill>
              </a:rPr>
              <a:t>© [Name], 2018</a:t>
            </a:r>
          </a:p>
        </p:txBody>
      </p:sp>
      <p:sp>
        <p:nvSpPr>
          <p:cNvPr id="2" name="Title 1"/>
          <p:cNvSpPr>
            <a:spLocks noGrp="1"/>
          </p:cNvSpPr>
          <p:nvPr>
            <p:ph type="title"/>
          </p:nvPr>
        </p:nvSpPr>
        <p:spPr>
          <a:xfrm>
            <a:off x="1779" y="-163431"/>
            <a:ext cx="10515600" cy="1325563"/>
          </a:xfrm>
        </p:spPr>
        <p:txBody>
          <a:bodyPr/>
          <a:lstStyle/>
          <a:p>
            <a:r>
              <a:rPr lang="en-US" dirty="0"/>
              <a:t>Outflow out of the urban mine</a:t>
            </a:r>
          </a:p>
        </p:txBody>
      </p:sp>
      <p:sp>
        <p:nvSpPr>
          <p:cNvPr id="4" name="Content Placeholder 3"/>
          <p:cNvSpPr>
            <a:spLocks noGrp="1"/>
          </p:cNvSpPr>
          <p:nvPr>
            <p:ph idx="1"/>
          </p:nvPr>
        </p:nvSpPr>
        <p:spPr>
          <a:xfrm>
            <a:off x="838200" y="1419994"/>
            <a:ext cx="10515600" cy="4351338"/>
          </a:xfrm>
        </p:spPr>
        <p:txBody>
          <a:bodyPr/>
          <a:lstStyle/>
          <a:p>
            <a:endParaRPr lang="en-US" dirty="0"/>
          </a:p>
          <a:p>
            <a:r>
              <a:rPr lang="en-US" dirty="0"/>
              <a:t>How much comes out of the urban mine?</a:t>
            </a:r>
          </a:p>
          <a:p>
            <a:r>
              <a:rPr lang="en-US" dirty="0"/>
              <a:t>global level: 2.2 </a:t>
            </a:r>
            <a:r>
              <a:rPr lang="en-US" dirty="0" err="1"/>
              <a:t>ktonnes</a:t>
            </a:r>
            <a:r>
              <a:rPr lang="en-US" dirty="0"/>
              <a:t> Co / year secondary production</a:t>
            </a:r>
          </a:p>
          <a:p>
            <a:pPr marL="0" indent="0">
              <a:buNone/>
            </a:pPr>
            <a:r>
              <a:rPr lang="en-US" dirty="0"/>
              <a:t>(</a:t>
            </a:r>
            <a:r>
              <a:rPr lang="en-US" dirty="0">
                <a:hlinkClick r:id="rId4"/>
              </a:rPr>
              <a:t>https://datamarket.com/data/set/zy0/cobalt-statistics#!ds=zy0!8o7=6&amp;display=line</a:t>
            </a:r>
            <a:r>
              <a:rPr lang="en-US" dirty="0"/>
              <a:t>)</a:t>
            </a:r>
          </a:p>
          <a:p>
            <a:pPr marL="0" indent="0">
              <a:buNone/>
            </a:pPr>
            <a:endParaRPr lang="en-US" dirty="0"/>
          </a:p>
          <a:p>
            <a:pPr marL="0" indent="0">
              <a:buNone/>
            </a:pPr>
            <a:r>
              <a:rPr lang="en-US" dirty="0"/>
              <a:t>(compare to demand: 100 – 400 </a:t>
            </a:r>
            <a:r>
              <a:rPr lang="en-US" dirty="0" err="1"/>
              <a:t>ktonnes</a:t>
            </a:r>
            <a:r>
              <a:rPr lang="en-US" dirty="0"/>
              <a:t> Co/y)</a:t>
            </a:r>
          </a:p>
          <a:p>
            <a:endParaRPr lang="en-US" dirty="0"/>
          </a:p>
        </p:txBody>
      </p:sp>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51302" y="2808734"/>
            <a:ext cx="4438918" cy="3481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9">
            <a:extLst>
              <a:ext uri="{FF2B5EF4-FFF2-40B4-BE49-F238E27FC236}">
                <a16:creationId xmlns:a16="http://schemas.microsoft.com/office/drawing/2014/main" id="{52F678F4-55BC-4320-910F-3BBDE56F439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79" y="6344648"/>
            <a:ext cx="1449646" cy="491974"/>
          </a:xfrm>
          <a:prstGeom prst="rect">
            <a:avLst/>
          </a:prstGeom>
        </p:spPr>
      </p:pic>
      <p:pic>
        <p:nvPicPr>
          <p:cNvPr id="14" name="Picture 10">
            <a:extLst>
              <a:ext uri="{FF2B5EF4-FFF2-40B4-BE49-F238E27FC236}">
                <a16:creationId xmlns:a16="http://schemas.microsoft.com/office/drawing/2014/main" id="{90D30157-E4A8-442C-96CA-05BFA5370AB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51424" y="6360632"/>
            <a:ext cx="5423977" cy="488255"/>
          </a:xfrm>
          <a:prstGeom prst="rect">
            <a:avLst/>
          </a:prstGeom>
        </p:spPr>
      </p:pic>
      <p:sp>
        <p:nvSpPr>
          <p:cNvPr id="15" name="Textfeld 14">
            <a:extLst>
              <a:ext uri="{FF2B5EF4-FFF2-40B4-BE49-F238E27FC236}">
                <a16:creationId xmlns:a16="http://schemas.microsoft.com/office/drawing/2014/main" id="{12BCF562-88A1-41B8-AFD6-9C9DD2426A56}"/>
              </a:ext>
            </a:extLst>
          </p:cNvPr>
          <p:cNvSpPr txBox="1"/>
          <p:nvPr/>
        </p:nvSpPr>
        <p:spPr>
          <a:xfrm>
            <a:off x="10408023" y="6101937"/>
            <a:ext cx="1782197" cy="646331"/>
          </a:xfrm>
          <a:prstGeom prst="rect">
            <a:avLst/>
          </a:prstGeom>
          <a:noFill/>
        </p:spPr>
        <p:txBody>
          <a:bodyPr wrap="square" rtlCol="0">
            <a:spAutoFit/>
          </a:bodyPr>
          <a:lstStyle/>
          <a:p>
            <a:r>
              <a:rPr lang="de-CH" b="1" dirty="0"/>
              <a:t> </a:t>
            </a:r>
            <a:r>
              <a:rPr lang="de-CH" dirty="0">
                <a:solidFill>
                  <a:schemeClr val="bg1">
                    <a:lumMod val="50000"/>
                  </a:schemeClr>
                </a:solidFill>
              </a:rPr>
              <a:t>© Ester van der </a:t>
            </a:r>
            <a:r>
              <a:rPr lang="de-CH" dirty="0" err="1">
                <a:solidFill>
                  <a:schemeClr val="bg1">
                    <a:lumMod val="50000"/>
                  </a:schemeClr>
                </a:solidFill>
              </a:rPr>
              <a:t>Voet</a:t>
            </a:r>
            <a:r>
              <a:rPr lang="de-CH" dirty="0">
                <a:solidFill>
                  <a:schemeClr val="bg1">
                    <a:lumMod val="50000"/>
                  </a:schemeClr>
                </a:solidFill>
              </a:rPr>
              <a:t>, 2020</a:t>
            </a:r>
          </a:p>
        </p:txBody>
      </p:sp>
    </p:spTree>
    <p:extLst>
      <p:ext uri="{BB962C8B-B14F-4D97-AF65-F5344CB8AC3E}">
        <p14:creationId xmlns:p14="http://schemas.microsoft.com/office/powerpoint/2010/main" val="14971752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9" descr="Screen Shot 2017-11-02 at 12.44.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983459"/>
          </a:xfrm>
          <a:prstGeom prst="rect">
            <a:avLst/>
          </a:prstGeom>
        </p:spPr>
      </p:pic>
      <p:sp>
        <p:nvSpPr>
          <p:cNvPr id="2" name="Title 1"/>
          <p:cNvSpPr>
            <a:spLocks noGrp="1"/>
          </p:cNvSpPr>
          <p:nvPr>
            <p:ph type="title"/>
          </p:nvPr>
        </p:nvSpPr>
        <p:spPr>
          <a:xfrm>
            <a:off x="1779" y="-171054"/>
            <a:ext cx="10515600" cy="1325563"/>
          </a:xfrm>
        </p:spPr>
        <p:txBody>
          <a:bodyPr/>
          <a:lstStyle/>
          <a:p>
            <a:r>
              <a:rPr lang="en-US" dirty="0"/>
              <a:t>Outflow out of the urban mine</a:t>
            </a:r>
          </a:p>
        </p:txBody>
      </p:sp>
      <p:sp>
        <p:nvSpPr>
          <p:cNvPr id="4" name="Content Placeholder 3"/>
          <p:cNvSpPr>
            <a:spLocks noGrp="1"/>
          </p:cNvSpPr>
          <p:nvPr>
            <p:ph idx="1"/>
          </p:nvPr>
        </p:nvSpPr>
        <p:spPr>
          <a:xfrm>
            <a:off x="838200" y="1682713"/>
            <a:ext cx="10515600" cy="3962680"/>
          </a:xfrm>
        </p:spPr>
        <p:txBody>
          <a:bodyPr/>
          <a:lstStyle/>
          <a:p>
            <a:r>
              <a:rPr lang="en-US" dirty="0"/>
              <a:t>Yang, 2018: outflow out of urban mine presently 7 </a:t>
            </a:r>
            <a:r>
              <a:rPr lang="en-US" dirty="0" err="1"/>
              <a:t>ktonnes</a:t>
            </a:r>
            <a:r>
              <a:rPr lang="en-US" dirty="0"/>
              <a:t> Co/year in EU, rising to 15-22 in 2030 (compare to demand: 35 </a:t>
            </a:r>
            <a:r>
              <a:rPr lang="en-US" dirty="0" err="1"/>
              <a:t>ktonnes</a:t>
            </a:r>
            <a:r>
              <a:rPr lang="en-US" dirty="0"/>
              <a:t> Co/year)</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7019" y="2457028"/>
            <a:ext cx="10137962" cy="3903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9">
            <a:extLst>
              <a:ext uri="{FF2B5EF4-FFF2-40B4-BE49-F238E27FC236}">
                <a16:creationId xmlns:a16="http://schemas.microsoft.com/office/drawing/2014/main" id="{E4D1D95D-7AB2-4F67-82F3-F6CE40736D5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79" y="6344648"/>
            <a:ext cx="1449646" cy="491974"/>
          </a:xfrm>
          <a:prstGeom prst="rect">
            <a:avLst/>
          </a:prstGeom>
        </p:spPr>
      </p:pic>
      <p:pic>
        <p:nvPicPr>
          <p:cNvPr id="13" name="Picture 10">
            <a:extLst>
              <a:ext uri="{FF2B5EF4-FFF2-40B4-BE49-F238E27FC236}">
                <a16:creationId xmlns:a16="http://schemas.microsoft.com/office/drawing/2014/main" id="{961D48E6-54C9-46F2-933D-F578D2C4D0C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51424" y="6360632"/>
            <a:ext cx="5423977" cy="488255"/>
          </a:xfrm>
          <a:prstGeom prst="rect">
            <a:avLst/>
          </a:prstGeom>
        </p:spPr>
      </p:pic>
      <p:sp>
        <p:nvSpPr>
          <p:cNvPr id="14" name="Textfeld 13">
            <a:extLst>
              <a:ext uri="{FF2B5EF4-FFF2-40B4-BE49-F238E27FC236}">
                <a16:creationId xmlns:a16="http://schemas.microsoft.com/office/drawing/2014/main" id="{028F7E18-E0CD-4B98-92BB-71C9308D076D}"/>
              </a:ext>
            </a:extLst>
          </p:cNvPr>
          <p:cNvSpPr txBox="1"/>
          <p:nvPr/>
        </p:nvSpPr>
        <p:spPr>
          <a:xfrm>
            <a:off x="10408023" y="6101937"/>
            <a:ext cx="1782197" cy="646331"/>
          </a:xfrm>
          <a:prstGeom prst="rect">
            <a:avLst/>
          </a:prstGeom>
          <a:noFill/>
        </p:spPr>
        <p:txBody>
          <a:bodyPr wrap="square" rtlCol="0">
            <a:spAutoFit/>
          </a:bodyPr>
          <a:lstStyle/>
          <a:p>
            <a:r>
              <a:rPr lang="de-CH" b="1" dirty="0"/>
              <a:t> </a:t>
            </a:r>
            <a:r>
              <a:rPr lang="de-CH" dirty="0">
                <a:solidFill>
                  <a:schemeClr val="bg1">
                    <a:lumMod val="50000"/>
                  </a:schemeClr>
                </a:solidFill>
              </a:rPr>
              <a:t>© Ester van der </a:t>
            </a:r>
            <a:r>
              <a:rPr lang="de-CH" dirty="0" err="1">
                <a:solidFill>
                  <a:schemeClr val="bg1">
                    <a:lumMod val="50000"/>
                  </a:schemeClr>
                </a:solidFill>
              </a:rPr>
              <a:t>Voet</a:t>
            </a:r>
            <a:r>
              <a:rPr lang="de-CH" dirty="0">
                <a:solidFill>
                  <a:schemeClr val="bg1">
                    <a:lumMod val="50000"/>
                  </a:schemeClr>
                </a:solidFill>
              </a:rPr>
              <a:t>, 2020</a:t>
            </a:r>
          </a:p>
        </p:txBody>
      </p:sp>
    </p:spTree>
    <p:extLst>
      <p:ext uri="{BB962C8B-B14F-4D97-AF65-F5344CB8AC3E}">
        <p14:creationId xmlns:p14="http://schemas.microsoft.com/office/powerpoint/2010/main" val="2657392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9" descr="Screen Shot 2017-11-02 at 12.44.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983459"/>
          </a:xfrm>
          <a:prstGeom prst="rect">
            <a:avLst/>
          </a:prstGeom>
        </p:spPr>
      </p:pic>
      <p:sp>
        <p:nvSpPr>
          <p:cNvPr id="2" name="Title 1"/>
          <p:cNvSpPr>
            <a:spLocks noGrp="1"/>
          </p:cNvSpPr>
          <p:nvPr>
            <p:ph type="title"/>
          </p:nvPr>
        </p:nvSpPr>
        <p:spPr>
          <a:xfrm>
            <a:off x="1779" y="-170711"/>
            <a:ext cx="11031072" cy="1325563"/>
          </a:xfrm>
        </p:spPr>
        <p:txBody>
          <a:bodyPr/>
          <a:lstStyle/>
          <a:p>
            <a:r>
              <a:rPr lang="en-US" dirty="0"/>
              <a:t>Co and Li: potential supply from the urban mine</a:t>
            </a:r>
          </a:p>
        </p:txBody>
      </p:sp>
      <p:sp>
        <p:nvSpPr>
          <p:cNvPr id="4" name="Content Placeholder 3"/>
          <p:cNvSpPr>
            <a:spLocks noGrp="1"/>
          </p:cNvSpPr>
          <p:nvPr>
            <p:ph idx="1"/>
          </p:nvPr>
        </p:nvSpPr>
        <p:spPr/>
        <p:txBody>
          <a:bodyPr/>
          <a:lstStyle/>
          <a:p>
            <a:r>
              <a:rPr lang="en-US" dirty="0"/>
              <a:t>The urban mine: has it potential as a (future) source of cobalt and lithium?</a:t>
            </a:r>
          </a:p>
          <a:p>
            <a:endParaRPr lang="en-US" dirty="0"/>
          </a:p>
          <a:p>
            <a:r>
              <a:rPr lang="en-US" dirty="0"/>
              <a:t>very little literature on the topic yet</a:t>
            </a:r>
          </a:p>
          <a:p>
            <a:r>
              <a:rPr lang="en-US" dirty="0"/>
              <a:t>presentation based mainly on students’ research</a:t>
            </a:r>
          </a:p>
          <a:p>
            <a:r>
              <a:rPr lang="en-US" dirty="0"/>
              <a:t>no attempt to reconcile discrepancies</a:t>
            </a:r>
          </a:p>
          <a:p>
            <a:r>
              <a:rPr lang="en-US" dirty="0"/>
              <a:t>three scale levels: global, EU and local (Dutch municipality of Den Haag)</a:t>
            </a:r>
          </a:p>
        </p:txBody>
      </p:sp>
      <p:pic>
        <p:nvPicPr>
          <p:cNvPr id="12" name="Picture 9">
            <a:extLst>
              <a:ext uri="{FF2B5EF4-FFF2-40B4-BE49-F238E27FC236}">
                <a16:creationId xmlns:a16="http://schemas.microsoft.com/office/drawing/2014/main" id="{EF08680A-B95A-49D0-BDE4-92386FC6E2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9" y="6344648"/>
            <a:ext cx="1449646" cy="491974"/>
          </a:xfrm>
          <a:prstGeom prst="rect">
            <a:avLst/>
          </a:prstGeom>
        </p:spPr>
      </p:pic>
      <p:pic>
        <p:nvPicPr>
          <p:cNvPr id="13" name="Picture 10">
            <a:extLst>
              <a:ext uri="{FF2B5EF4-FFF2-40B4-BE49-F238E27FC236}">
                <a16:creationId xmlns:a16="http://schemas.microsoft.com/office/drawing/2014/main" id="{3C1C05AC-3792-4023-9286-3561EB7C2D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1424" y="6360632"/>
            <a:ext cx="5423977" cy="488255"/>
          </a:xfrm>
          <a:prstGeom prst="rect">
            <a:avLst/>
          </a:prstGeom>
        </p:spPr>
      </p:pic>
      <p:sp>
        <p:nvSpPr>
          <p:cNvPr id="14" name="Textfeld 13">
            <a:extLst>
              <a:ext uri="{FF2B5EF4-FFF2-40B4-BE49-F238E27FC236}">
                <a16:creationId xmlns:a16="http://schemas.microsoft.com/office/drawing/2014/main" id="{EB64EDF6-B164-4C0E-AFD6-CD648312A792}"/>
              </a:ext>
            </a:extLst>
          </p:cNvPr>
          <p:cNvSpPr txBox="1"/>
          <p:nvPr/>
        </p:nvSpPr>
        <p:spPr>
          <a:xfrm>
            <a:off x="10408023" y="6101937"/>
            <a:ext cx="1782197" cy="646331"/>
          </a:xfrm>
          <a:prstGeom prst="rect">
            <a:avLst/>
          </a:prstGeom>
          <a:noFill/>
        </p:spPr>
        <p:txBody>
          <a:bodyPr wrap="square" rtlCol="0">
            <a:spAutoFit/>
          </a:bodyPr>
          <a:lstStyle/>
          <a:p>
            <a:r>
              <a:rPr lang="de-CH" b="1" dirty="0"/>
              <a:t> </a:t>
            </a:r>
            <a:r>
              <a:rPr lang="de-CH" dirty="0">
                <a:solidFill>
                  <a:schemeClr val="bg1">
                    <a:lumMod val="50000"/>
                  </a:schemeClr>
                </a:solidFill>
              </a:rPr>
              <a:t>© Ester van der </a:t>
            </a:r>
            <a:r>
              <a:rPr lang="de-CH" dirty="0" err="1">
                <a:solidFill>
                  <a:schemeClr val="bg1">
                    <a:lumMod val="50000"/>
                  </a:schemeClr>
                </a:solidFill>
              </a:rPr>
              <a:t>Voet</a:t>
            </a:r>
            <a:r>
              <a:rPr lang="de-CH" dirty="0">
                <a:solidFill>
                  <a:schemeClr val="bg1">
                    <a:lumMod val="50000"/>
                  </a:schemeClr>
                </a:solidFill>
              </a:rPr>
              <a:t>, 2020</a:t>
            </a:r>
          </a:p>
        </p:txBody>
      </p:sp>
    </p:spTree>
    <p:extLst>
      <p:ext uri="{BB962C8B-B14F-4D97-AF65-F5344CB8AC3E}">
        <p14:creationId xmlns:p14="http://schemas.microsoft.com/office/powerpoint/2010/main" val="13116024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9" descr="Screen Shot 2017-11-02 at 12.44.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983459"/>
          </a:xfrm>
          <a:prstGeom prst="rect">
            <a:avLst/>
          </a:prstGeom>
        </p:spPr>
      </p:pic>
      <p:sp>
        <p:nvSpPr>
          <p:cNvPr id="2" name="Title 1"/>
          <p:cNvSpPr>
            <a:spLocks noGrp="1"/>
          </p:cNvSpPr>
          <p:nvPr>
            <p:ph type="title"/>
          </p:nvPr>
        </p:nvSpPr>
        <p:spPr>
          <a:xfrm>
            <a:off x="0" y="-171054"/>
            <a:ext cx="10515600" cy="1325563"/>
          </a:xfrm>
        </p:spPr>
        <p:txBody>
          <a:bodyPr/>
          <a:lstStyle/>
          <a:p>
            <a:r>
              <a:rPr lang="en-US" dirty="0"/>
              <a:t>Outflow out of the urban mine</a:t>
            </a:r>
          </a:p>
        </p:txBody>
      </p:sp>
      <p:sp>
        <p:nvSpPr>
          <p:cNvPr id="4" name="Content Placeholder 3"/>
          <p:cNvSpPr>
            <a:spLocks noGrp="1"/>
          </p:cNvSpPr>
          <p:nvPr>
            <p:ph idx="1"/>
          </p:nvPr>
        </p:nvSpPr>
        <p:spPr>
          <a:xfrm>
            <a:off x="838200" y="2214282"/>
            <a:ext cx="10515600" cy="3962680"/>
          </a:xfrm>
        </p:spPr>
        <p:txBody>
          <a:bodyPr/>
          <a:lstStyle/>
          <a:p>
            <a:r>
              <a:rPr lang="en-US" dirty="0" err="1"/>
              <a:t>Kotnis</a:t>
            </a:r>
            <a:r>
              <a:rPr lang="en-US" dirty="0"/>
              <a:t>, 2018: presently 8 </a:t>
            </a:r>
            <a:r>
              <a:rPr lang="en-US" dirty="0" err="1"/>
              <a:t>tonnes</a:t>
            </a:r>
            <a:r>
              <a:rPr lang="en-US" dirty="0"/>
              <a:t> Co/year flows out of the urban mine of Den Haag </a:t>
            </a:r>
          </a:p>
        </p:txBody>
      </p:sp>
      <p:pic>
        <p:nvPicPr>
          <p:cNvPr id="12" name="Picture 9">
            <a:extLst>
              <a:ext uri="{FF2B5EF4-FFF2-40B4-BE49-F238E27FC236}">
                <a16:creationId xmlns:a16="http://schemas.microsoft.com/office/drawing/2014/main" id="{EAED770D-BE88-499F-BCBE-2281D62582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9" y="6344648"/>
            <a:ext cx="1449646" cy="491974"/>
          </a:xfrm>
          <a:prstGeom prst="rect">
            <a:avLst/>
          </a:prstGeom>
        </p:spPr>
      </p:pic>
      <p:pic>
        <p:nvPicPr>
          <p:cNvPr id="13" name="Picture 10">
            <a:extLst>
              <a:ext uri="{FF2B5EF4-FFF2-40B4-BE49-F238E27FC236}">
                <a16:creationId xmlns:a16="http://schemas.microsoft.com/office/drawing/2014/main" id="{3EB50334-3079-40F5-B062-C6590053B1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1424" y="6360632"/>
            <a:ext cx="5423977" cy="488255"/>
          </a:xfrm>
          <a:prstGeom prst="rect">
            <a:avLst/>
          </a:prstGeom>
        </p:spPr>
      </p:pic>
      <p:sp>
        <p:nvSpPr>
          <p:cNvPr id="14" name="Textfeld 13">
            <a:extLst>
              <a:ext uri="{FF2B5EF4-FFF2-40B4-BE49-F238E27FC236}">
                <a16:creationId xmlns:a16="http://schemas.microsoft.com/office/drawing/2014/main" id="{9D9D5C37-93B5-45AB-9C57-AA5A665DA23D}"/>
              </a:ext>
            </a:extLst>
          </p:cNvPr>
          <p:cNvSpPr txBox="1"/>
          <p:nvPr/>
        </p:nvSpPr>
        <p:spPr>
          <a:xfrm>
            <a:off x="10408023" y="6101937"/>
            <a:ext cx="1782197" cy="646331"/>
          </a:xfrm>
          <a:prstGeom prst="rect">
            <a:avLst/>
          </a:prstGeom>
          <a:noFill/>
        </p:spPr>
        <p:txBody>
          <a:bodyPr wrap="square" rtlCol="0">
            <a:spAutoFit/>
          </a:bodyPr>
          <a:lstStyle/>
          <a:p>
            <a:r>
              <a:rPr lang="de-CH" b="1" dirty="0"/>
              <a:t> </a:t>
            </a:r>
            <a:r>
              <a:rPr lang="de-CH" dirty="0">
                <a:solidFill>
                  <a:schemeClr val="bg1">
                    <a:lumMod val="50000"/>
                  </a:schemeClr>
                </a:solidFill>
              </a:rPr>
              <a:t>© Ester van der </a:t>
            </a:r>
            <a:r>
              <a:rPr lang="de-CH" dirty="0" err="1">
                <a:solidFill>
                  <a:schemeClr val="bg1">
                    <a:lumMod val="50000"/>
                  </a:schemeClr>
                </a:solidFill>
              </a:rPr>
              <a:t>Voet</a:t>
            </a:r>
            <a:r>
              <a:rPr lang="de-CH" dirty="0">
                <a:solidFill>
                  <a:schemeClr val="bg1">
                    <a:lumMod val="50000"/>
                  </a:schemeClr>
                </a:solidFill>
              </a:rPr>
              <a:t>, 2020</a:t>
            </a:r>
          </a:p>
        </p:txBody>
      </p:sp>
    </p:spTree>
    <p:extLst>
      <p:ext uri="{BB962C8B-B14F-4D97-AF65-F5344CB8AC3E}">
        <p14:creationId xmlns:p14="http://schemas.microsoft.com/office/powerpoint/2010/main" val="1674379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9" descr="Screen Shot 2017-11-02 at 12.44.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983459"/>
          </a:xfrm>
          <a:prstGeom prst="rect">
            <a:avLst/>
          </a:prstGeom>
        </p:spPr>
      </p:pic>
      <p:sp>
        <p:nvSpPr>
          <p:cNvPr id="2" name="Title 1"/>
          <p:cNvSpPr>
            <a:spLocks noGrp="1"/>
          </p:cNvSpPr>
          <p:nvPr>
            <p:ph type="title"/>
          </p:nvPr>
        </p:nvSpPr>
        <p:spPr>
          <a:xfrm>
            <a:off x="1779" y="-171054"/>
            <a:ext cx="10515600" cy="1325563"/>
          </a:xfrm>
        </p:spPr>
        <p:txBody>
          <a:bodyPr>
            <a:normAutofit/>
          </a:bodyPr>
          <a:lstStyle/>
          <a:p>
            <a:r>
              <a:rPr lang="en-US" sz="3600" dirty="0"/>
              <a:t>How much urban mine material is used?</a:t>
            </a:r>
          </a:p>
        </p:txBody>
      </p:sp>
      <p:sp>
        <p:nvSpPr>
          <p:cNvPr id="4" name="Content Placeholder 3"/>
          <p:cNvSpPr>
            <a:spLocks noGrp="1"/>
          </p:cNvSpPr>
          <p:nvPr>
            <p:ph idx="1"/>
          </p:nvPr>
        </p:nvSpPr>
        <p:spPr/>
        <p:txBody>
          <a:bodyPr>
            <a:normAutofit/>
          </a:bodyPr>
          <a:lstStyle/>
          <a:p>
            <a:endParaRPr lang="en-US" dirty="0"/>
          </a:p>
          <a:p>
            <a:r>
              <a:rPr lang="en-US" dirty="0"/>
              <a:t>Present recycling rates, global level:</a:t>
            </a:r>
          </a:p>
          <a:p>
            <a:pPr lvl="1"/>
            <a:r>
              <a:rPr lang="en-US" dirty="0"/>
              <a:t>UN-IRP: </a:t>
            </a:r>
            <a:r>
              <a:rPr lang="en-US" dirty="0" err="1"/>
              <a:t>EoL</a:t>
            </a:r>
            <a:r>
              <a:rPr lang="en-US" dirty="0"/>
              <a:t> RR of 68%, RC 32% (but data for USA only)</a:t>
            </a:r>
          </a:p>
          <a:p>
            <a:pPr lvl="1"/>
            <a:r>
              <a:rPr lang="en-US" dirty="0"/>
              <a:t>Hamilton, 2017: RC presently a few % at global level</a:t>
            </a:r>
          </a:p>
          <a:p>
            <a:pPr lvl="1"/>
            <a:endParaRPr lang="en-US" dirty="0"/>
          </a:p>
          <a:p>
            <a:r>
              <a:rPr lang="en-US" dirty="0"/>
              <a:t>Very uncertain, very different estimates</a:t>
            </a:r>
          </a:p>
          <a:p>
            <a:r>
              <a:rPr lang="en-US" dirty="0"/>
              <a:t>Large data gaps</a:t>
            </a:r>
          </a:p>
        </p:txBody>
      </p:sp>
      <p:pic>
        <p:nvPicPr>
          <p:cNvPr id="12" name="Picture 9">
            <a:extLst>
              <a:ext uri="{FF2B5EF4-FFF2-40B4-BE49-F238E27FC236}">
                <a16:creationId xmlns:a16="http://schemas.microsoft.com/office/drawing/2014/main" id="{F4279D44-78DC-40B2-8FB0-E84AE00AF3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9" y="6344648"/>
            <a:ext cx="1449646" cy="491974"/>
          </a:xfrm>
          <a:prstGeom prst="rect">
            <a:avLst/>
          </a:prstGeom>
        </p:spPr>
      </p:pic>
      <p:pic>
        <p:nvPicPr>
          <p:cNvPr id="13" name="Picture 10">
            <a:extLst>
              <a:ext uri="{FF2B5EF4-FFF2-40B4-BE49-F238E27FC236}">
                <a16:creationId xmlns:a16="http://schemas.microsoft.com/office/drawing/2014/main" id="{4562D476-4978-4575-BAA2-A1F0D00803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1424" y="6360632"/>
            <a:ext cx="5423977" cy="488255"/>
          </a:xfrm>
          <a:prstGeom prst="rect">
            <a:avLst/>
          </a:prstGeom>
        </p:spPr>
      </p:pic>
      <p:sp>
        <p:nvSpPr>
          <p:cNvPr id="14" name="Textfeld 13">
            <a:extLst>
              <a:ext uri="{FF2B5EF4-FFF2-40B4-BE49-F238E27FC236}">
                <a16:creationId xmlns:a16="http://schemas.microsoft.com/office/drawing/2014/main" id="{BF8F8F3F-FDB6-4AA8-9FAA-A87F5C0CF92E}"/>
              </a:ext>
            </a:extLst>
          </p:cNvPr>
          <p:cNvSpPr txBox="1"/>
          <p:nvPr/>
        </p:nvSpPr>
        <p:spPr>
          <a:xfrm>
            <a:off x="10408023" y="6101937"/>
            <a:ext cx="1782197" cy="646331"/>
          </a:xfrm>
          <a:prstGeom prst="rect">
            <a:avLst/>
          </a:prstGeom>
          <a:noFill/>
        </p:spPr>
        <p:txBody>
          <a:bodyPr wrap="square" rtlCol="0">
            <a:spAutoFit/>
          </a:bodyPr>
          <a:lstStyle/>
          <a:p>
            <a:r>
              <a:rPr lang="de-CH" b="1" dirty="0"/>
              <a:t> </a:t>
            </a:r>
            <a:r>
              <a:rPr lang="de-CH" dirty="0">
                <a:solidFill>
                  <a:schemeClr val="bg1">
                    <a:lumMod val="50000"/>
                  </a:schemeClr>
                </a:solidFill>
              </a:rPr>
              <a:t>© Ester van der </a:t>
            </a:r>
            <a:r>
              <a:rPr lang="de-CH" dirty="0" err="1">
                <a:solidFill>
                  <a:schemeClr val="bg1">
                    <a:lumMod val="50000"/>
                  </a:schemeClr>
                </a:solidFill>
              </a:rPr>
              <a:t>Voet</a:t>
            </a:r>
            <a:r>
              <a:rPr lang="de-CH" dirty="0">
                <a:solidFill>
                  <a:schemeClr val="bg1">
                    <a:lumMod val="50000"/>
                  </a:schemeClr>
                </a:solidFill>
              </a:rPr>
              <a:t>, 2020</a:t>
            </a:r>
          </a:p>
        </p:txBody>
      </p:sp>
    </p:spTree>
    <p:extLst>
      <p:ext uri="{BB962C8B-B14F-4D97-AF65-F5344CB8AC3E}">
        <p14:creationId xmlns:p14="http://schemas.microsoft.com/office/powerpoint/2010/main" val="5785475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9" descr="Screen Shot 2017-11-02 at 12.44.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983459"/>
          </a:xfrm>
          <a:prstGeom prst="rect">
            <a:avLst/>
          </a:prstGeom>
        </p:spPr>
      </p:pic>
      <p:sp>
        <p:nvSpPr>
          <p:cNvPr id="2" name="Title 1"/>
          <p:cNvSpPr>
            <a:spLocks noGrp="1"/>
          </p:cNvSpPr>
          <p:nvPr>
            <p:ph type="title"/>
          </p:nvPr>
        </p:nvSpPr>
        <p:spPr>
          <a:xfrm>
            <a:off x="0" y="-170711"/>
            <a:ext cx="10515600" cy="1325563"/>
          </a:xfrm>
        </p:spPr>
        <p:txBody>
          <a:bodyPr>
            <a:normAutofit/>
          </a:bodyPr>
          <a:lstStyle/>
          <a:p>
            <a:r>
              <a:rPr lang="en-US" sz="3600" dirty="0"/>
              <a:t>How much urban mine material is used?</a:t>
            </a:r>
          </a:p>
        </p:txBody>
      </p:sp>
      <p:sp>
        <p:nvSpPr>
          <p:cNvPr id="4" name="Content Placeholder 3"/>
          <p:cNvSpPr>
            <a:spLocks noGrp="1"/>
          </p:cNvSpPr>
          <p:nvPr>
            <p:ph idx="1"/>
          </p:nvPr>
        </p:nvSpPr>
        <p:spPr/>
        <p:txBody>
          <a:bodyPr/>
          <a:lstStyle/>
          <a:p>
            <a:endParaRPr lang="en-US" dirty="0"/>
          </a:p>
          <a:p>
            <a:r>
              <a:rPr lang="en-US" dirty="0"/>
              <a:t>EU: </a:t>
            </a:r>
            <a:r>
              <a:rPr lang="en-US" dirty="0" err="1"/>
              <a:t>EoL</a:t>
            </a:r>
            <a:r>
              <a:rPr lang="en-US" dirty="0"/>
              <a:t> RIR = 0% (CRM factsheets 2017)</a:t>
            </a:r>
          </a:p>
          <a:p>
            <a:r>
              <a:rPr lang="en-US" dirty="0"/>
              <a:t>EU: </a:t>
            </a:r>
            <a:r>
              <a:rPr lang="en-US" dirty="0" err="1"/>
              <a:t>EoL</a:t>
            </a:r>
            <a:r>
              <a:rPr lang="en-US" dirty="0"/>
              <a:t> RIR = 35% (EC Report CRMs and the Circular Economy)</a:t>
            </a:r>
          </a:p>
          <a:p>
            <a:endParaRPr lang="en-US" dirty="0"/>
          </a:p>
          <a:p>
            <a:r>
              <a:rPr lang="en-US" dirty="0"/>
              <a:t>Den Haag: unknown!</a:t>
            </a:r>
          </a:p>
        </p:txBody>
      </p:sp>
      <p:pic>
        <p:nvPicPr>
          <p:cNvPr id="12" name="Picture 9">
            <a:extLst>
              <a:ext uri="{FF2B5EF4-FFF2-40B4-BE49-F238E27FC236}">
                <a16:creationId xmlns:a16="http://schemas.microsoft.com/office/drawing/2014/main" id="{38EC33AC-43D6-46B1-95CC-034E0FF80A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9" y="6344648"/>
            <a:ext cx="1449646" cy="491974"/>
          </a:xfrm>
          <a:prstGeom prst="rect">
            <a:avLst/>
          </a:prstGeom>
        </p:spPr>
      </p:pic>
      <p:pic>
        <p:nvPicPr>
          <p:cNvPr id="13" name="Picture 10">
            <a:extLst>
              <a:ext uri="{FF2B5EF4-FFF2-40B4-BE49-F238E27FC236}">
                <a16:creationId xmlns:a16="http://schemas.microsoft.com/office/drawing/2014/main" id="{43C2FC9D-E6E4-4392-89EE-ABD9A6C5D5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1424" y="6360632"/>
            <a:ext cx="5423977" cy="488255"/>
          </a:xfrm>
          <a:prstGeom prst="rect">
            <a:avLst/>
          </a:prstGeom>
        </p:spPr>
      </p:pic>
      <p:sp>
        <p:nvSpPr>
          <p:cNvPr id="14" name="Textfeld 13">
            <a:extLst>
              <a:ext uri="{FF2B5EF4-FFF2-40B4-BE49-F238E27FC236}">
                <a16:creationId xmlns:a16="http://schemas.microsoft.com/office/drawing/2014/main" id="{462DDCB2-55DE-45F6-96D0-0F600C475386}"/>
              </a:ext>
            </a:extLst>
          </p:cNvPr>
          <p:cNvSpPr txBox="1"/>
          <p:nvPr/>
        </p:nvSpPr>
        <p:spPr>
          <a:xfrm>
            <a:off x="10408023" y="6101937"/>
            <a:ext cx="1782197" cy="646331"/>
          </a:xfrm>
          <a:prstGeom prst="rect">
            <a:avLst/>
          </a:prstGeom>
          <a:noFill/>
        </p:spPr>
        <p:txBody>
          <a:bodyPr wrap="square" rtlCol="0">
            <a:spAutoFit/>
          </a:bodyPr>
          <a:lstStyle/>
          <a:p>
            <a:r>
              <a:rPr lang="de-CH" b="1" dirty="0"/>
              <a:t> </a:t>
            </a:r>
            <a:r>
              <a:rPr lang="de-CH" dirty="0">
                <a:solidFill>
                  <a:schemeClr val="bg1">
                    <a:lumMod val="50000"/>
                  </a:schemeClr>
                </a:solidFill>
              </a:rPr>
              <a:t>© Ester van der </a:t>
            </a:r>
            <a:r>
              <a:rPr lang="de-CH" dirty="0" err="1">
                <a:solidFill>
                  <a:schemeClr val="bg1">
                    <a:lumMod val="50000"/>
                  </a:schemeClr>
                </a:solidFill>
              </a:rPr>
              <a:t>Voet</a:t>
            </a:r>
            <a:r>
              <a:rPr lang="de-CH" dirty="0">
                <a:solidFill>
                  <a:schemeClr val="bg1">
                    <a:lumMod val="50000"/>
                  </a:schemeClr>
                </a:solidFill>
              </a:rPr>
              <a:t>, 2020</a:t>
            </a:r>
          </a:p>
        </p:txBody>
      </p:sp>
    </p:spTree>
    <p:extLst>
      <p:ext uri="{BB962C8B-B14F-4D97-AF65-F5344CB8AC3E}">
        <p14:creationId xmlns:p14="http://schemas.microsoft.com/office/powerpoint/2010/main" val="25068765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9" descr="Screen Shot 2017-11-02 at 12.44.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983459"/>
          </a:xfrm>
          <a:prstGeom prst="rect">
            <a:avLst/>
          </a:prstGeom>
        </p:spPr>
      </p:pic>
      <p:sp>
        <p:nvSpPr>
          <p:cNvPr id="2" name="Title 1"/>
          <p:cNvSpPr>
            <a:spLocks noGrp="1"/>
          </p:cNvSpPr>
          <p:nvPr>
            <p:ph type="title"/>
          </p:nvPr>
        </p:nvSpPr>
        <p:spPr>
          <a:xfrm>
            <a:off x="1779" y="-170711"/>
            <a:ext cx="10515600" cy="1325563"/>
          </a:xfrm>
        </p:spPr>
        <p:txBody>
          <a:bodyPr/>
          <a:lstStyle/>
          <a:p>
            <a:r>
              <a:rPr lang="en-US" sz="3600" dirty="0"/>
              <a:t>How much urban mine material could be used?</a:t>
            </a:r>
          </a:p>
        </p:txBody>
      </p:sp>
      <p:sp>
        <p:nvSpPr>
          <p:cNvPr id="4" name="Content Placeholder 3"/>
          <p:cNvSpPr>
            <a:spLocks noGrp="1"/>
          </p:cNvSpPr>
          <p:nvPr>
            <p:ph idx="1"/>
          </p:nvPr>
        </p:nvSpPr>
        <p:spPr/>
        <p:txBody>
          <a:bodyPr/>
          <a:lstStyle/>
          <a:p>
            <a:endParaRPr lang="en-US" dirty="0"/>
          </a:p>
          <a:p>
            <a:r>
              <a:rPr lang="en-US" dirty="0"/>
              <a:t>Probably much more could be used than actually is used</a:t>
            </a:r>
          </a:p>
          <a:p>
            <a:r>
              <a:rPr lang="en-US" dirty="0"/>
              <a:t>Recyclable applications large part of total</a:t>
            </a:r>
          </a:p>
          <a:p>
            <a:pPr lvl="1"/>
            <a:r>
              <a:rPr lang="en-US" dirty="0"/>
              <a:t>demand expected to increase rapidly</a:t>
            </a:r>
          </a:p>
          <a:p>
            <a:pPr lvl="1"/>
            <a:r>
              <a:rPr lang="en-US" dirty="0"/>
              <a:t>recyclable is not the same as actually recycled</a:t>
            </a:r>
          </a:p>
          <a:p>
            <a:endParaRPr lang="en-US" dirty="0"/>
          </a:p>
          <a:p>
            <a:endParaRPr lang="en-US" dirty="0"/>
          </a:p>
        </p:txBody>
      </p:sp>
      <p:pic>
        <p:nvPicPr>
          <p:cNvPr id="12" name="Picture 9">
            <a:extLst>
              <a:ext uri="{FF2B5EF4-FFF2-40B4-BE49-F238E27FC236}">
                <a16:creationId xmlns:a16="http://schemas.microsoft.com/office/drawing/2014/main" id="{6ACE93B1-1A9E-4F69-B743-CD105A4120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9" y="6344648"/>
            <a:ext cx="1449646" cy="491974"/>
          </a:xfrm>
          <a:prstGeom prst="rect">
            <a:avLst/>
          </a:prstGeom>
        </p:spPr>
      </p:pic>
      <p:pic>
        <p:nvPicPr>
          <p:cNvPr id="13" name="Picture 10">
            <a:extLst>
              <a:ext uri="{FF2B5EF4-FFF2-40B4-BE49-F238E27FC236}">
                <a16:creationId xmlns:a16="http://schemas.microsoft.com/office/drawing/2014/main" id="{C1BF9B9E-3A1C-4BEC-A714-BFDD28B4DE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1424" y="6360632"/>
            <a:ext cx="5423977" cy="488255"/>
          </a:xfrm>
          <a:prstGeom prst="rect">
            <a:avLst/>
          </a:prstGeom>
        </p:spPr>
      </p:pic>
      <p:sp>
        <p:nvSpPr>
          <p:cNvPr id="14" name="Textfeld 13">
            <a:extLst>
              <a:ext uri="{FF2B5EF4-FFF2-40B4-BE49-F238E27FC236}">
                <a16:creationId xmlns:a16="http://schemas.microsoft.com/office/drawing/2014/main" id="{8BE7D4CB-E534-4668-B500-665C88A12647}"/>
              </a:ext>
            </a:extLst>
          </p:cNvPr>
          <p:cNvSpPr txBox="1"/>
          <p:nvPr/>
        </p:nvSpPr>
        <p:spPr>
          <a:xfrm>
            <a:off x="10408023" y="6101937"/>
            <a:ext cx="1782197" cy="646331"/>
          </a:xfrm>
          <a:prstGeom prst="rect">
            <a:avLst/>
          </a:prstGeom>
          <a:noFill/>
        </p:spPr>
        <p:txBody>
          <a:bodyPr wrap="square" rtlCol="0">
            <a:spAutoFit/>
          </a:bodyPr>
          <a:lstStyle/>
          <a:p>
            <a:r>
              <a:rPr lang="de-CH" b="1" dirty="0"/>
              <a:t> </a:t>
            </a:r>
            <a:r>
              <a:rPr lang="de-CH" dirty="0">
                <a:solidFill>
                  <a:schemeClr val="bg1">
                    <a:lumMod val="50000"/>
                  </a:schemeClr>
                </a:solidFill>
              </a:rPr>
              <a:t>© Ester van der </a:t>
            </a:r>
            <a:r>
              <a:rPr lang="de-CH" dirty="0" err="1">
                <a:solidFill>
                  <a:schemeClr val="bg1">
                    <a:lumMod val="50000"/>
                  </a:schemeClr>
                </a:solidFill>
              </a:rPr>
              <a:t>Voet</a:t>
            </a:r>
            <a:r>
              <a:rPr lang="de-CH" dirty="0">
                <a:solidFill>
                  <a:schemeClr val="bg1">
                    <a:lumMod val="50000"/>
                  </a:schemeClr>
                </a:solidFill>
              </a:rPr>
              <a:t>, 2020</a:t>
            </a:r>
          </a:p>
        </p:txBody>
      </p:sp>
    </p:spTree>
    <p:extLst>
      <p:ext uri="{BB962C8B-B14F-4D97-AF65-F5344CB8AC3E}">
        <p14:creationId xmlns:p14="http://schemas.microsoft.com/office/powerpoint/2010/main" val="13775359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9" descr="Screen Shot 2017-11-02 at 12.44.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983459"/>
          </a:xfrm>
          <a:prstGeom prst="rect">
            <a:avLst/>
          </a:prstGeom>
        </p:spPr>
      </p:pic>
      <p:sp>
        <p:nvSpPr>
          <p:cNvPr id="2" name="Title 1"/>
          <p:cNvSpPr>
            <a:spLocks noGrp="1"/>
          </p:cNvSpPr>
          <p:nvPr>
            <p:ph type="title"/>
          </p:nvPr>
        </p:nvSpPr>
        <p:spPr>
          <a:xfrm>
            <a:off x="1779" y="-113603"/>
            <a:ext cx="10515600" cy="1325563"/>
          </a:xfrm>
        </p:spPr>
        <p:txBody>
          <a:bodyPr/>
          <a:lstStyle/>
          <a:p>
            <a:r>
              <a:rPr lang="en-US" dirty="0"/>
              <a:t>Urban mining for Lithium</a:t>
            </a:r>
          </a:p>
        </p:txBody>
      </p:sp>
      <p:sp>
        <p:nvSpPr>
          <p:cNvPr id="4" name="Content Placeholder 3"/>
          <p:cNvSpPr>
            <a:spLocks noGrp="1"/>
          </p:cNvSpPr>
          <p:nvPr>
            <p:ph idx="1"/>
          </p:nvPr>
        </p:nvSpPr>
        <p:spPr>
          <a:xfrm>
            <a:off x="838199" y="1717018"/>
            <a:ext cx="11105045" cy="4591803"/>
          </a:xfrm>
        </p:spPr>
        <p:txBody>
          <a:bodyPr/>
          <a:lstStyle/>
          <a:p>
            <a:pPr marL="0" indent="0">
              <a:buNone/>
            </a:pPr>
            <a:endParaRPr lang="en-US" sz="1400" dirty="0"/>
          </a:p>
          <a:p>
            <a:pPr marL="0" indent="0">
              <a:buNone/>
            </a:pPr>
            <a:r>
              <a:rPr lang="en-US" sz="2400" dirty="0"/>
              <a:t>Situation for Lithium is different:</a:t>
            </a:r>
          </a:p>
          <a:p>
            <a:r>
              <a:rPr lang="en-US" sz="2400" dirty="0"/>
              <a:t>no (primary) supply problems expected anytime soon</a:t>
            </a:r>
          </a:p>
          <a:p>
            <a:r>
              <a:rPr lang="en-US" sz="2400" dirty="0"/>
              <a:t>potential very large source in future: sea water</a:t>
            </a:r>
          </a:p>
          <a:p>
            <a:r>
              <a:rPr lang="en-US" sz="2400" dirty="0"/>
              <a:t>urban mining not urgent from supply point of view</a:t>
            </a:r>
          </a:p>
          <a:p>
            <a:r>
              <a:rPr lang="en-US" sz="2400" dirty="0"/>
              <a:t>present recycling rates close to 0</a:t>
            </a:r>
          </a:p>
          <a:p>
            <a:endParaRPr lang="en-US" sz="2400" dirty="0"/>
          </a:p>
          <a:p>
            <a:pPr marL="0" indent="0">
              <a:buNone/>
            </a:pPr>
            <a:r>
              <a:rPr lang="en-US" sz="2400" dirty="0"/>
              <a:t>Discussion: </a:t>
            </a:r>
          </a:p>
          <a:p>
            <a:r>
              <a:rPr lang="en-US" sz="2400" dirty="0"/>
              <a:t>other reasons to go for urban mining?</a:t>
            </a:r>
          </a:p>
          <a:p>
            <a:pPr marL="0" indent="0">
              <a:buNone/>
            </a:pPr>
            <a:endParaRPr lang="en-US" sz="1400" dirty="0"/>
          </a:p>
        </p:txBody>
      </p:sp>
      <p:pic>
        <p:nvPicPr>
          <p:cNvPr id="12" name="Picture 9">
            <a:extLst>
              <a:ext uri="{FF2B5EF4-FFF2-40B4-BE49-F238E27FC236}">
                <a16:creationId xmlns:a16="http://schemas.microsoft.com/office/drawing/2014/main" id="{6EBE0ADE-E62B-4E7E-8E58-C2776C897C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9" y="6344648"/>
            <a:ext cx="1449646" cy="491974"/>
          </a:xfrm>
          <a:prstGeom prst="rect">
            <a:avLst/>
          </a:prstGeom>
        </p:spPr>
      </p:pic>
      <p:pic>
        <p:nvPicPr>
          <p:cNvPr id="13" name="Picture 10">
            <a:extLst>
              <a:ext uri="{FF2B5EF4-FFF2-40B4-BE49-F238E27FC236}">
                <a16:creationId xmlns:a16="http://schemas.microsoft.com/office/drawing/2014/main" id="{43DF835A-BE1F-4580-9F03-5566F926F7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1424" y="6360632"/>
            <a:ext cx="5423977" cy="488255"/>
          </a:xfrm>
          <a:prstGeom prst="rect">
            <a:avLst/>
          </a:prstGeom>
        </p:spPr>
      </p:pic>
      <p:sp>
        <p:nvSpPr>
          <p:cNvPr id="14" name="Textfeld 13">
            <a:extLst>
              <a:ext uri="{FF2B5EF4-FFF2-40B4-BE49-F238E27FC236}">
                <a16:creationId xmlns:a16="http://schemas.microsoft.com/office/drawing/2014/main" id="{05EF424A-0BD6-47F9-80C0-1723F4194324}"/>
              </a:ext>
            </a:extLst>
          </p:cNvPr>
          <p:cNvSpPr txBox="1"/>
          <p:nvPr/>
        </p:nvSpPr>
        <p:spPr>
          <a:xfrm>
            <a:off x="10408023" y="6101937"/>
            <a:ext cx="1782197" cy="646331"/>
          </a:xfrm>
          <a:prstGeom prst="rect">
            <a:avLst/>
          </a:prstGeom>
          <a:noFill/>
        </p:spPr>
        <p:txBody>
          <a:bodyPr wrap="square" rtlCol="0">
            <a:spAutoFit/>
          </a:bodyPr>
          <a:lstStyle/>
          <a:p>
            <a:r>
              <a:rPr lang="de-CH" b="1" dirty="0"/>
              <a:t> </a:t>
            </a:r>
            <a:r>
              <a:rPr lang="de-CH" dirty="0">
                <a:solidFill>
                  <a:schemeClr val="bg1">
                    <a:lumMod val="50000"/>
                  </a:schemeClr>
                </a:solidFill>
              </a:rPr>
              <a:t>© Ester van der </a:t>
            </a:r>
            <a:r>
              <a:rPr lang="de-CH" dirty="0" err="1">
                <a:solidFill>
                  <a:schemeClr val="bg1">
                    <a:lumMod val="50000"/>
                  </a:schemeClr>
                </a:solidFill>
              </a:rPr>
              <a:t>Voet</a:t>
            </a:r>
            <a:r>
              <a:rPr lang="de-CH" dirty="0">
                <a:solidFill>
                  <a:schemeClr val="bg1">
                    <a:lumMod val="50000"/>
                  </a:schemeClr>
                </a:solidFill>
              </a:rPr>
              <a:t>, 2020</a:t>
            </a:r>
          </a:p>
        </p:txBody>
      </p:sp>
    </p:spTree>
    <p:extLst>
      <p:ext uri="{BB962C8B-B14F-4D97-AF65-F5344CB8AC3E}">
        <p14:creationId xmlns:p14="http://schemas.microsoft.com/office/powerpoint/2010/main" val="26808659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9" descr="Screen Shot 2017-11-02 at 12.44.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983459"/>
          </a:xfrm>
          <a:prstGeom prst="rect">
            <a:avLst/>
          </a:prstGeom>
        </p:spPr>
      </p:pic>
      <p:sp>
        <p:nvSpPr>
          <p:cNvPr id="2" name="Title 1"/>
          <p:cNvSpPr>
            <a:spLocks noGrp="1"/>
          </p:cNvSpPr>
          <p:nvPr>
            <p:ph type="title"/>
          </p:nvPr>
        </p:nvSpPr>
        <p:spPr>
          <a:xfrm>
            <a:off x="0" y="-145239"/>
            <a:ext cx="10515600" cy="1325563"/>
          </a:xfrm>
        </p:spPr>
        <p:txBody>
          <a:bodyPr/>
          <a:lstStyle/>
          <a:p>
            <a:r>
              <a:rPr lang="en-US" dirty="0"/>
              <a:t>Urban mining for Lithium</a:t>
            </a:r>
          </a:p>
        </p:txBody>
      </p:sp>
      <p:pic>
        <p:nvPicPr>
          <p:cNvPr id="4098" name="Picture 2" descr="C:\Users\voetevander\surfdrive\fotos\fotos bolivia-chili-paaseiland\slideshow\GEDC046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7105" y="983458"/>
            <a:ext cx="7790329" cy="584274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9">
            <a:extLst>
              <a:ext uri="{FF2B5EF4-FFF2-40B4-BE49-F238E27FC236}">
                <a16:creationId xmlns:a16="http://schemas.microsoft.com/office/drawing/2014/main" id="{57B6B905-86C0-4C47-BC0E-0532EC2D7C1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79" y="6344648"/>
            <a:ext cx="1449646" cy="491974"/>
          </a:xfrm>
          <a:prstGeom prst="rect">
            <a:avLst/>
          </a:prstGeom>
        </p:spPr>
      </p:pic>
      <p:pic>
        <p:nvPicPr>
          <p:cNvPr id="13" name="Picture 10">
            <a:extLst>
              <a:ext uri="{FF2B5EF4-FFF2-40B4-BE49-F238E27FC236}">
                <a16:creationId xmlns:a16="http://schemas.microsoft.com/office/drawing/2014/main" id="{9AADC7BB-C067-4803-9E19-46BBD3BABE3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51424" y="6360632"/>
            <a:ext cx="5423977" cy="488255"/>
          </a:xfrm>
          <a:prstGeom prst="rect">
            <a:avLst/>
          </a:prstGeom>
        </p:spPr>
      </p:pic>
      <p:sp>
        <p:nvSpPr>
          <p:cNvPr id="14" name="Textfeld 13">
            <a:extLst>
              <a:ext uri="{FF2B5EF4-FFF2-40B4-BE49-F238E27FC236}">
                <a16:creationId xmlns:a16="http://schemas.microsoft.com/office/drawing/2014/main" id="{EEE60B32-05AE-40FD-9C71-E452FC79CD52}"/>
              </a:ext>
            </a:extLst>
          </p:cNvPr>
          <p:cNvSpPr txBox="1"/>
          <p:nvPr/>
        </p:nvSpPr>
        <p:spPr>
          <a:xfrm>
            <a:off x="10408023" y="6101937"/>
            <a:ext cx="1782197" cy="646331"/>
          </a:xfrm>
          <a:prstGeom prst="rect">
            <a:avLst/>
          </a:prstGeom>
          <a:noFill/>
        </p:spPr>
        <p:txBody>
          <a:bodyPr wrap="square" rtlCol="0">
            <a:spAutoFit/>
          </a:bodyPr>
          <a:lstStyle/>
          <a:p>
            <a:r>
              <a:rPr lang="de-CH" b="1" dirty="0"/>
              <a:t> </a:t>
            </a:r>
            <a:r>
              <a:rPr lang="de-CH" dirty="0">
                <a:solidFill>
                  <a:schemeClr val="bg1">
                    <a:lumMod val="50000"/>
                  </a:schemeClr>
                </a:solidFill>
              </a:rPr>
              <a:t>© Ester van der </a:t>
            </a:r>
            <a:r>
              <a:rPr lang="de-CH" dirty="0" err="1">
                <a:solidFill>
                  <a:schemeClr val="bg1">
                    <a:lumMod val="50000"/>
                  </a:schemeClr>
                </a:solidFill>
              </a:rPr>
              <a:t>Voet</a:t>
            </a:r>
            <a:r>
              <a:rPr lang="de-CH" dirty="0">
                <a:solidFill>
                  <a:schemeClr val="bg1">
                    <a:lumMod val="50000"/>
                  </a:schemeClr>
                </a:solidFill>
              </a:rPr>
              <a:t>, 2020</a:t>
            </a:r>
          </a:p>
        </p:txBody>
      </p:sp>
    </p:spTree>
    <p:extLst>
      <p:ext uri="{BB962C8B-B14F-4D97-AF65-F5344CB8AC3E}">
        <p14:creationId xmlns:p14="http://schemas.microsoft.com/office/powerpoint/2010/main" val="40622920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9" descr="Screen Shot 2017-11-02 at 12.44.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983459"/>
          </a:xfrm>
          <a:prstGeom prst="rect">
            <a:avLst/>
          </a:prstGeom>
        </p:spPr>
      </p:pic>
      <p:sp>
        <p:nvSpPr>
          <p:cNvPr id="2" name="Title 1"/>
          <p:cNvSpPr>
            <a:spLocks noGrp="1"/>
          </p:cNvSpPr>
          <p:nvPr>
            <p:ph type="title"/>
          </p:nvPr>
        </p:nvSpPr>
        <p:spPr>
          <a:xfrm>
            <a:off x="0" y="-171053"/>
            <a:ext cx="10515600" cy="1325563"/>
          </a:xfrm>
        </p:spPr>
        <p:txBody>
          <a:bodyPr/>
          <a:lstStyle/>
          <a:p>
            <a:r>
              <a:rPr lang="en-US" dirty="0"/>
              <a:t>Urban mining for Lithium</a:t>
            </a:r>
          </a:p>
        </p:txBody>
      </p:sp>
      <p:pic>
        <p:nvPicPr>
          <p:cNvPr id="4099" name="Picture 3" descr="C:\Users\voetevander\surfdrive\fotos\fotos bolivia-chili-paaseiland\slideshow\DSC0078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3350" y="983458"/>
            <a:ext cx="7778105" cy="583357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9">
            <a:extLst>
              <a:ext uri="{FF2B5EF4-FFF2-40B4-BE49-F238E27FC236}">
                <a16:creationId xmlns:a16="http://schemas.microsoft.com/office/drawing/2014/main" id="{69D15197-EFBD-468A-A214-0BFAE0F1A42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79" y="6344648"/>
            <a:ext cx="1449646" cy="491974"/>
          </a:xfrm>
          <a:prstGeom prst="rect">
            <a:avLst/>
          </a:prstGeom>
        </p:spPr>
      </p:pic>
      <p:pic>
        <p:nvPicPr>
          <p:cNvPr id="13" name="Picture 10">
            <a:extLst>
              <a:ext uri="{FF2B5EF4-FFF2-40B4-BE49-F238E27FC236}">
                <a16:creationId xmlns:a16="http://schemas.microsoft.com/office/drawing/2014/main" id="{98C0816B-D2BF-40CD-BDF8-040F0ED9CC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51424" y="6360632"/>
            <a:ext cx="5423977" cy="488255"/>
          </a:xfrm>
          <a:prstGeom prst="rect">
            <a:avLst/>
          </a:prstGeom>
        </p:spPr>
      </p:pic>
      <p:sp>
        <p:nvSpPr>
          <p:cNvPr id="14" name="Textfeld 13">
            <a:extLst>
              <a:ext uri="{FF2B5EF4-FFF2-40B4-BE49-F238E27FC236}">
                <a16:creationId xmlns:a16="http://schemas.microsoft.com/office/drawing/2014/main" id="{73561221-0DF5-4ED2-95D1-B1EB2C88B0C1}"/>
              </a:ext>
            </a:extLst>
          </p:cNvPr>
          <p:cNvSpPr txBox="1"/>
          <p:nvPr/>
        </p:nvSpPr>
        <p:spPr>
          <a:xfrm>
            <a:off x="10408023" y="6101937"/>
            <a:ext cx="1782197" cy="646331"/>
          </a:xfrm>
          <a:prstGeom prst="rect">
            <a:avLst/>
          </a:prstGeom>
          <a:noFill/>
        </p:spPr>
        <p:txBody>
          <a:bodyPr wrap="square" rtlCol="0">
            <a:spAutoFit/>
          </a:bodyPr>
          <a:lstStyle/>
          <a:p>
            <a:r>
              <a:rPr lang="de-CH" b="1" dirty="0"/>
              <a:t> </a:t>
            </a:r>
            <a:r>
              <a:rPr lang="de-CH" dirty="0">
                <a:solidFill>
                  <a:schemeClr val="bg1">
                    <a:lumMod val="50000"/>
                  </a:schemeClr>
                </a:solidFill>
              </a:rPr>
              <a:t>© Ester van der </a:t>
            </a:r>
            <a:r>
              <a:rPr lang="de-CH" dirty="0" err="1">
                <a:solidFill>
                  <a:schemeClr val="bg1">
                    <a:lumMod val="50000"/>
                  </a:schemeClr>
                </a:solidFill>
              </a:rPr>
              <a:t>Voet</a:t>
            </a:r>
            <a:r>
              <a:rPr lang="de-CH" dirty="0">
                <a:solidFill>
                  <a:schemeClr val="bg1">
                    <a:lumMod val="50000"/>
                  </a:schemeClr>
                </a:solidFill>
              </a:rPr>
              <a:t>, 2020</a:t>
            </a:r>
          </a:p>
        </p:txBody>
      </p:sp>
    </p:spTree>
    <p:extLst>
      <p:ext uri="{BB962C8B-B14F-4D97-AF65-F5344CB8AC3E}">
        <p14:creationId xmlns:p14="http://schemas.microsoft.com/office/powerpoint/2010/main" val="15434191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9" descr="Screen Shot 2017-11-02 at 12.44.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983459"/>
          </a:xfrm>
          <a:prstGeom prst="rect">
            <a:avLst/>
          </a:prstGeom>
        </p:spPr>
      </p:pic>
      <p:sp>
        <p:nvSpPr>
          <p:cNvPr id="2" name="Title 1"/>
          <p:cNvSpPr>
            <a:spLocks noGrp="1"/>
          </p:cNvSpPr>
          <p:nvPr>
            <p:ph type="title"/>
          </p:nvPr>
        </p:nvSpPr>
        <p:spPr>
          <a:xfrm>
            <a:off x="0" y="-171054"/>
            <a:ext cx="10515600" cy="1325563"/>
          </a:xfrm>
        </p:spPr>
        <p:txBody>
          <a:bodyPr/>
          <a:lstStyle/>
          <a:p>
            <a:r>
              <a:rPr lang="en-US" dirty="0"/>
              <a:t>Li stock-in-use in EU (</a:t>
            </a:r>
            <a:r>
              <a:rPr lang="en-US" dirty="0" err="1"/>
              <a:t>tonnes</a:t>
            </a:r>
            <a:r>
              <a:rPr lang="en-US" dirty="0"/>
              <a:t>)</a:t>
            </a:r>
          </a:p>
        </p:txBody>
      </p:sp>
      <p:sp>
        <p:nvSpPr>
          <p:cNvPr id="4" name="Content Placeholder 3"/>
          <p:cNvSpPr>
            <a:spLocks noGrp="1"/>
          </p:cNvSpPr>
          <p:nvPr>
            <p:ph idx="1"/>
          </p:nvPr>
        </p:nvSpPr>
        <p:spPr>
          <a:xfrm>
            <a:off x="838200" y="1246796"/>
            <a:ext cx="11105045" cy="4591803"/>
          </a:xfrm>
        </p:spPr>
        <p:txBody>
          <a:bodyPr/>
          <a:lstStyle/>
          <a:p>
            <a:pPr marL="0" indent="0">
              <a:buNone/>
            </a:pPr>
            <a:r>
              <a:rPr lang="en-US" dirty="0"/>
              <a:t>CRM factsheets, 2017 (from </a:t>
            </a:r>
            <a:r>
              <a:rPr lang="en-US" dirty="0" err="1"/>
              <a:t>ProSUM</a:t>
            </a:r>
            <a:r>
              <a:rPr lang="en-US" dirty="0"/>
              <a:t> project)</a:t>
            </a:r>
          </a:p>
          <a:p>
            <a:pPr marL="0" indent="0">
              <a:buNone/>
            </a:pPr>
            <a:r>
              <a:rPr lang="en-US" sz="1400" dirty="0"/>
              <a:t>		</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1695072"/>
            <a:ext cx="6490448" cy="4665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9">
            <a:extLst>
              <a:ext uri="{FF2B5EF4-FFF2-40B4-BE49-F238E27FC236}">
                <a16:creationId xmlns:a16="http://schemas.microsoft.com/office/drawing/2014/main" id="{40A31E30-2799-428F-90EB-192A524878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79" y="6344648"/>
            <a:ext cx="1449646" cy="491974"/>
          </a:xfrm>
          <a:prstGeom prst="rect">
            <a:avLst/>
          </a:prstGeom>
        </p:spPr>
      </p:pic>
      <p:pic>
        <p:nvPicPr>
          <p:cNvPr id="13" name="Picture 10">
            <a:extLst>
              <a:ext uri="{FF2B5EF4-FFF2-40B4-BE49-F238E27FC236}">
                <a16:creationId xmlns:a16="http://schemas.microsoft.com/office/drawing/2014/main" id="{B8C78E5B-F519-474E-8AAB-EF02D8A60A1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51424" y="6360632"/>
            <a:ext cx="5423977" cy="488255"/>
          </a:xfrm>
          <a:prstGeom prst="rect">
            <a:avLst/>
          </a:prstGeom>
        </p:spPr>
      </p:pic>
      <p:sp>
        <p:nvSpPr>
          <p:cNvPr id="14" name="Textfeld 13">
            <a:extLst>
              <a:ext uri="{FF2B5EF4-FFF2-40B4-BE49-F238E27FC236}">
                <a16:creationId xmlns:a16="http://schemas.microsoft.com/office/drawing/2014/main" id="{5DC29052-9061-46A2-82EF-8081F6FE997E}"/>
              </a:ext>
            </a:extLst>
          </p:cNvPr>
          <p:cNvSpPr txBox="1"/>
          <p:nvPr/>
        </p:nvSpPr>
        <p:spPr>
          <a:xfrm>
            <a:off x="10408023" y="6101937"/>
            <a:ext cx="1782197" cy="646331"/>
          </a:xfrm>
          <a:prstGeom prst="rect">
            <a:avLst/>
          </a:prstGeom>
          <a:noFill/>
        </p:spPr>
        <p:txBody>
          <a:bodyPr wrap="square" rtlCol="0">
            <a:spAutoFit/>
          </a:bodyPr>
          <a:lstStyle/>
          <a:p>
            <a:r>
              <a:rPr lang="de-CH" b="1" dirty="0"/>
              <a:t> </a:t>
            </a:r>
            <a:r>
              <a:rPr lang="de-CH" dirty="0">
                <a:solidFill>
                  <a:schemeClr val="bg1">
                    <a:lumMod val="50000"/>
                  </a:schemeClr>
                </a:solidFill>
              </a:rPr>
              <a:t>© Ester van der </a:t>
            </a:r>
            <a:r>
              <a:rPr lang="de-CH" dirty="0" err="1">
                <a:solidFill>
                  <a:schemeClr val="bg1">
                    <a:lumMod val="50000"/>
                  </a:schemeClr>
                </a:solidFill>
              </a:rPr>
              <a:t>Voet</a:t>
            </a:r>
            <a:r>
              <a:rPr lang="de-CH" dirty="0">
                <a:solidFill>
                  <a:schemeClr val="bg1">
                    <a:lumMod val="50000"/>
                  </a:schemeClr>
                </a:solidFill>
              </a:rPr>
              <a:t>, 2020</a:t>
            </a:r>
          </a:p>
        </p:txBody>
      </p:sp>
    </p:spTree>
    <p:extLst>
      <p:ext uri="{BB962C8B-B14F-4D97-AF65-F5344CB8AC3E}">
        <p14:creationId xmlns:p14="http://schemas.microsoft.com/office/powerpoint/2010/main" val="26695862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9" descr="Screen Shot 2017-11-02 at 12.44.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983459"/>
          </a:xfrm>
          <a:prstGeom prst="rect">
            <a:avLst/>
          </a:prstGeom>
        </p:spPr>
      </p:pic>
      <p:sp>
        <p:nvSpPr>
          <p:cNvPr id="2" name="Title 1"/>
          <p:cNvSpPr>
            <a:spLocks noGrp="1"/>
          </p:cNvSpPr>
          <p:nvPr>
            <p:ph type="title"/>
          </p:nvPr>
        </p:nvSpPr>
        <p:spPr>
          <a:xfrm>
            <a:off x="0" y="-171054"/>
            <a:ext cx="10515600" cy="1325563"/>
          </a:xfrm>
        </p:spPr>
        <p:txBody>
          <a:bodyPr/>
          <a:lstStyle/>
          <a:p>
            <a:r>
              <a:rPr lang="en-US" dirty="0"/>
              <a:t>Li outflow from stock in Europe (</a:t>
            </a:r>
            <a:r>
              <a:rPr lang="en-US" dirty="0" err="1"/>
              <a:t>tonnes</a:t>
            </a:r>
            <a:r>
              <a:rPr lang="en-US" dirty="0"/>
              <a:t>/year)</a:t>
            </a:r>
          </a:p>
        </p:txBody>
      </p:sp>
      <p:sp>
        <p:nvSpPr>
          <p:cNvPr id="4" name="Content Placeholder 3"/>
          <p:cNvSpPr>
            <a:spLocks noGrp="1"/>
          </p:cNvSpPr>
          <p:nvPr>
            <p:ph idx="1"/>
          </p:nvPr>
        </p:nvSpPr>
        <p:spPr>
          <a:xfrm>
            <a:off x="838200" y="1246796"/>
            <a:ext cx="11105045" cy="4591803"/>
          </a:xfrm>
        </p:spPr>
        <p:txBody>
          <a:bodyPr/>
          <a:lstStyle/>
          <a:p>
            <a:pPr marL="0" indent="0">
              <a:buNone/>
            </a:pPr>
            <a:r>
              <a:rPr lang="en-US" dirty="0"/>
              <a:t>CRM factsheets, 2017 (from </a:t>
            </a:r>
            <a:r>
              <a:rPr lang="en-US" dirty="0" err="1"/>
              <a:t>ProSUM</a:t>
            </a:r>
            <a:r>
              <a:rPr lang="en-US" dirty="0"/>
              <a:t> project)</a:t>
            </a:r>
          </a:p>
          <a:p>
            <a:pPr marL="0" indent="0">
              <a:buNone/>
            </a:pPr>
            <a:r>
              <a:rPr lang="en-US" sz="1400" dirty="0"/>
              <a:t>		</a:t>
            </a:r>
          </a:p>
        </p:txBody>
      </p:sp>
      <p:pic>
        <p:nvPicPr>
          <p:cNvPr id="7170" name="Picture 2" descr="Lithium_CEA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7082" y="1854133"/>
            <a:ext cx="7754471" cy="390491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9">
            <a:extLst>
              <a:ext uri="{FF2B5EF4-FFF2-40B4-BE49-F238E27FC236}">
                <a16:creationId xmlns:a16="http://schemas.microsoft.com/office/drawing/2014/main" id="{1582DBE4-4104-4837-A009-E74AF6BE572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79" y="6344648"/>
            <a:ext cx="1449646" cy="491974"/>
          </a:xfrm>
          <a:prstGeom prst="rect">
            <a:avLst/>
          </a:prstGeom>
        </p:spPr>
      </p:pic>
      <p:pic>
        <p:nvPicPr>
          <p:cNvPr id="13" name="Picture 10">
            <a:extLst>
              <a:ext uri="{FF2B5EF4-FFF2-40B4-BE49-F238E27FC236}">
                <a16:creationId xmlns:a16="http://schemas.microsoft.com/office/drawing/2014/main" id="{B6FE0884-D8BE-48C4-A058-1D6927DA66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51424" y="6360632"/>
            <a:ext cx="5423977" cy="488255"/>
          </a:xfrm>
          <a:prstGeom prst="rect">
            <a:avLst/>
          </a:prstGeom>
        </p:spPr>
      </p:pic>
      <p:sp>
        <p:nvSpPr>
          <p:cNvPr id="14" name="Textfeld 13">
            <a:extLst>
              <a:ext uri="{FF2B5EF4-FFF2-40B4-BE49-F238E27FC236}">
                <a16:creationId xmlns:a16="http://schemas.microsoft.com/office/drawing/2014/main" id="{A644E4A6-F46B-41A4-9974-A3F371EBBE37}"/>
              </a:ext>
            </a:extLst>
          </p:cNvPr>
          <p:cNvSpPr txBox="1"/>
          <p:nvPr/>
        </p:nvSpPr>
        <p:spPr>
          <a:xfrm>
            <a:off x="10408023" y="6101937"/>
            <a:ext cx="1782197" cy="646331"/>
          </a:xfrm>
          <a:prstGeom prst="rect">
            <a:avLst/>
          </a:prstGeom>
          <a:noFill/>
        </p:spPr>
        <p:txBody>
          <a:bodyPr wrap="square" rtlCol="0">
            <a:spAutoFit/>
          </a:bodyPr>
          <a:lstStyle/>
          <a:p>
            <a:r>
              <a:rPr lang="de-CH" b="1" dirty="0"/>
              <a:t> </a:t>
            </a:r>
            <a:r>
              <a:rPr lang="de-CH" dirty="0">
                <a:solidFill>
                  <a:schemeClr val="bg1">
                    <a:lumMod val="50000"/>
                  </a:schemeClr>
                </a:solidFill>
              </a:rPr>
              <a:t>© Ester van der </a:t>
            </a:r>
            <a:r>
              <a:rPr lang="de-CH" dirty="0" err="1">
                <a:solidFill>
                  <a:schemeClr val="bg1">
                    <a:lumMod val="50000"/>
                  </a:schemeClr>
                </a:solidFill>
              </a:rPr>
              <a:t>Voet</a:t>
            </a:r>
            <a:r>
              <a:rPr lang="de-CH" dirty="0">
                <a:solidFill>
                  <a:schemeClr val="bg1">
                    <a:lumMod val="50000"/>
                  </a:schemeClr>
                </a:solidFill>
              </a:rPr>
              <a:t>, 2020</a:t>
            </a:r>
          </a:p>
        </p:txBody>
      </p:sp>
    </p:spTree>
    <p:extLst>
      <p:ext uri="{BB962C8B-B14F-4D97-AF65-F5344CB8AC3E}">
        <p14:creationId xmlns:p14="http://schemas.microsoft.com/office/powerpoint/2010/main" val="39999225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9" descr="Screen Shot 2017-11-02 at 12.44.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983459"/>
          </a:xfrm>
          <a:prstGeom prst="rect">
            <a:avLst/>
          </a:prstGeom>
        </p:spPr>
      </p:pic>
      <p:sp>
        <p:nvSpPr>
          <p:cNvPr id="2" name="Title 1"/>
          <p:cNvSpPr>
            <a:spLocks noGrp="1"/>
          </p:cNvSpPr>
          <p:nvPr>
            <p:ph type="title"/>
          </p:nvPr>
        </p:nvSpPr>
        <p:spPr>
          <a:xfrm>
            <a:off x="0" y="-171054"/>
            <a:ext cx="10515600" cy="1325563"/>
          </a:xfrm>
        </p:spPr>
        <p:txBody>
          <a:bodyPr/>
          <a:lstStyle/>
          <a:p>
            <a:r>
              <a:rPr lang="en-US" dirty="0"/>
              <a:t>Conclusions</a:t>
            </a:r>
          </a:p>
        </p:txBody>
      </p:sp>
      <p:sp>
        <p:nvSpPr>
          <p:cNvPr id="4" name="Content Placeholder 3"/>
          <p:cNvSpPr>
            <a:spLocks noGrp="1"/>
          </p:cNvSpPr>
          <p:nvPr>
            <p:ph idx="1"/>
          </p:nvPr>
        </p:nvSpPr>
        <p:spPr>
          <a:xfrm>
            <a:off x="838200" y="1412002"/>
            <a:ext cx="10515600" cy="4351338"/>
          </a:xfrm>
        </p:spPr>
        <p:txBody>
          <a:bodyPr>
            <a:normAutofit lnSpcReduction="10000"/>
          </a:bodyPr>
          <a:lstStyle/>
          <a:p>
            <a:endParaRPr lang="en-US" dirty="0"/>
          </a:p>
          <a:p>
            <a:r>
              <a:rPr lang="en-US" dirty="0"/>
              <a:t>The urban mine for cobalt at all scale levels is significant: same order of magnitude as geological reserves</a:t>
            </a:r>
          </a:p>
          <a:p>
            <a:r>
              <a:rPr lang="en-US" dirty="0"/>
              <a:t>The urban mine is growing rapidly and will probably continue to do so over the next decades</a:t>
            </a:r>
          </a:p>
          <a:p>
            <a:r>
              <a:rPr lang="en-US" dirty="0"/>
              <a:t>The urban mine will become more relevant as a source of materials</a:t>
            </a:r>
          </a:p>
          <a:p>
            <a:r>
              <a:rPr lang="en-US" dirty="0"/>
              <a:t>The information on the urban mine is poor and urgently needs to be expanded and taken up in “official” investigations and statistics</a:t>
            </a:r>
          </a:p>
          <a:p>
            <a:r>
              <a:rPr lang="en-US" dirty="0"/>
              <a:t>Geological surveys and national statistics bureaus seem indicated as institutions to take this up.</a:t>
            </a:r>
          </a:p>
          <a:p>
            <a:endParaRPr lang="en-US" dirty="0"/>
          </a:p>
          <a:p>
            <a:endParaRPr lang="en-US" dirty="0"/>
          </a:p>
        </p:txBody>
      </p:sp>
      <p:pic>
        <p:nvPicPr>
          <p:cNvPr id="12" name="Picture 9">
            <a:extLst>
              <a:ext uri="{FF2B5EF4-FFF2-40B4-BE49-F238E27FC236}">
                <a16:creationId xmlns:a16="http://schemas.microsoft.com/office/drawing/2014/main" id="{5510FA4C-0826-4055-9993-39C4AC1B62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9" y="6344648"/>
            <a:ext cx="1449646" cy="491974"/>
          </a:xfrm>
          <a:prstGeom prst="rect">
            <a:avLst/>
          </a:prstGeom>
        </p:spPr>
      </p:pic>
      <p:pic>
        <p:nvPicPr>
          <p:cNvPr id="13" name="Picture 10">
            <a:extLst>
              <a:ext uri="{FF2B5EF4-FFF2-40B4-BE49-F238E27FC236}">
                <a16:creationId xmlns:a16="http://schemas.microsoft.com/office/drawing/2014/main" id="{21A5D315-BDA0-4D30-9616-6388710F90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1424" y="6360632"/>
            <a:ext cx="5423977" cy="488255"/>
          </a:xfrm>
          <a:prstGeom prst="rect">
            <a:avLst/>
          </a:prstGeom>
        </p:spPr>
      </p:pic>
      <p:sp>
        <p:nvSpPr>
          <p:cNvPr id="14" name="Textfeld 13">
            <a:extLst>
              <a:ext uri="{FF2B5EF4-FFF2-40B4-BE49-F238E27FC236}">
                <a16:creationId xmlns:a16="http://schemas.microsoft.com/office/drawing/2014/main" id="{944B840A-9238-45B9-A780-7886BCEE0D8E}"/>
              </a:ext>
            </a:extLst>
          </p:cNvPr>
          <p:cNvSpPr txBox="1"/>
          <p:nvPr/>
        </p:nvSpPr>
        <p:spPr>
          <a:xfrm>
            <a:off x="10408023" y="6101937"/>
            <a:ext cx="1782197" cy="646331"/>
          </a:xfrm>
          <a:prstGeom prst="rect">
            <a:avLst/>
          </a:prstGeom>
          <a:noFill/>
        </p:spPr>
        <p:txBody>
          <a:bodyPr wrap="square" rtlCol="0">
            <a:spAutoFit/>
          </a:bodyPr>
          <a:lstStyle/>
          <a:p>
            <a:r>
              <a:rPr lang="de-CH" b="1" dirty="0"/>
              <a:t> </a:t>
            </a:r>
            <a:r>
              <a:rPr lang="de-CH" dirty="0">
                <a:solidFill>
                  <a:schemeClr val="bg1">
                    <a:lumMod val="50000"/>
                  </a:schemeClr>
                </a:solidFill>
              </a:rPr>
              <a:t>© Ester van der </a:t>
            </a:r>
            <a:r>
              <a:rPr lang="de-CH" dirty="0" err="1">
                <a:solidFill>
                  <a:schemeClr val="bg1">
                    <a:lumMod val="50000"/>
                  </a:schemeClr>
                </a:solidFill>
              </a:rPr>
              <a:t>Voet</a:t>
            </a:r>
            <a:r>
              <a:rPr lang="de-CH" dirty="0">
                <a:solidFill>
                  <a:schemeClr val="bg1">
                    <a:lumMod val="50000"/>
                  </a:schemeClr>
                </a:solidFill>
              </a:rPr>
              <a:t>, 2020</a:t>
            </a:r>
          </a:p>
        </p:txBody>
      </p:sp>
    </p:spTree>
    <p:extLst>
      <p:ext uri="{BB962C8B-B14F-4D97-AF65-F5344CB8AC3E}">
        <p14:creationId xmlns:p14="http://schemas.microsoft.com/office/powerpoint/2010/main" val="2910708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9" descr="Screen Shot 2017-11-02 at 12.44.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983459"/>
          </a:xfrm>
          <a:prstGeom prst="rect">
            <a:avLst/>
          </a:prstGeom>
        </p:spPr>
      </p:pic>
      <p:sp>
        <p:nvSpPr>
          <p:cNvPr id="2" name="Title 1"/>
          <p:cNvSpPr>
            <a:spLocks noGrp="1"/>
          </p:cNvSpPr>
          <p:nvPr>
            <p:ph type="title"/>
          </p:nvPr>
        </p:nvSpPr>
        <p:spPr>
          <a:xfrm>
            <a:off x="0" y="-171054"/>
            <a:ext cx="10515600" cy="1325563"/>
          </a:xfrm>
        </p:spPr>
        <p:txBody>
          <a:bodyPr/>
          <a:lstStyle/>
          <a:p>
            <a:r>
              <a:rPr lang="en-US" dirty="0"/>
              <a:t>Co and Li resources and reserves</a:t>
            </a:r>
          </a:p>
        </p:txBody>
      </p:sp>
      <p:sp>
        <p:nvSpPr>
          <p:cNvPr id="4" name="Content Placeholder 3"/>
          <p:cNvSpPr>
            <a:spLocks noGrp="1"/>
          </p:cNvSpPr>
          <p:nvPr>
            <p:ph idx="1"/>
          </p:nvPr>
        </p:nvSpPr>
        <p:spPr/>
        <p:txBody>
          <a:bodyPr/>
          <a:lstStyle/>
          <a:p>
            <a:pPr marL="0" indent="0">
              <a:buNone/>
            </a:pPr>
            <a:r>
              <a:rPr lang="en-US" dirty="0"/>
              <a:t>EU, CRM factsheets, 2017: geological reserves and resources</a:t>
            </a:r>
          </a:p>
          <a:p>
            <a:pPr marL="0" indent="0">
              <a:buNone/>
            </a:pPr>
            <a:endParaRPr lang="en-US" dirty="0"/>
          </a:p>
          <a:p>
            <a:pPr marL="0" indent="0">
              <a:buNone/>
            </a:pPr>
            <a:r>
              <a:rPr lang="en-US" dirty="0"/>
              <a:t>Estimates of global level resources and reserves</a:t>
            </a:r>
          </a:p>
          <a:p>
            <a:pPr marL="0" indent="0">
              <a:buNone/>
            </a:pPr>
            <a:r>
              <a:rPr lang="en-US" dirty="0"/>
              <a:t>Cobalt: 7,100,000 </a:t>
            </a:r>
            <a:r>
              <a:rPr lang="en-US" dirty="0" err="1"/>
              <a:t>tonnes</a:t>
            </a:r>
            <a:r>
              <a:rPr lang="en-US" dirty="0"/>
              <a:t> of Co</a:t>
            </a:r>
          </a:p>
          <a:p>
            <a:pPr marL="0" indent="0">
              <a:buNone/>
            </a:pPr>
            <a:r>
              <a:rPr lang="en-US" dirty="0"/>
              <a:t>Lithium: 16,300,000 </a:t>
            </a:r>
            <a:r>
              <a:rPr lang="en-US" dirty="0" err="1"/>
              <a:t>tonnes</a:t>
            </a:r>
            <a:r>
              <a:rPr lang="en-US" dirty="0"/>
              <a:t> of Li</a:t>
            </a:r>
          </a:p>
          <a:p>
            <a:pPr marL="0" indent="0">
              <a:buNone/>
            </a:pPr>
            <a:endParaRPr lang="en-US" dirty="0"/>
          </a:p>
          <a:p>
            <a:pPr marL="0" indent="0">
              <a:buNone/>
            </a:pPr>
            <a:r>
              <a:rPr lang="en-US" dirty="0"/>
              <a:t>European level: bad data, but considerable amounts indicated (though not produced)</a:t>
            </a:r>
          </a:p>
        </p:txBody>
      </p:sp>
      <p:pic>
        <p:nvPicPr>
          <p:cNvPr id="12" name="Picture 9">
            <a:extLst>
              <a:ext uri="{FF2B5EF4-FFF2-40B4-BE49-F238E27FC236}">
                <a16:creationId xmlns:a16="http://schemas.microsoft.com/office/drawing/2014/main" id="{B8869E34-538E-49E6-BAF9-C95018C50F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9" y="6344648"/>
            <a:ext cx="1449646" cy="491974"/>
          </a:xfrm>
          <a:prstGeom prst="rect">
            <a:avLst/>
          </a:prstGeom>
        </p:spPr>
      </p:pic>
      <p:pic>
        <p:nvPicPr>
          <p:cNvPr id="13" name="Picture 10">
            <a:extLst>
              <a:ext uri="{FF2B5EF4-FFF2-40B4-BE49-F238E27FC236}">
                <a16:creationId xmlns:a16="http://schemas.microsoft.com/office/drawing/2014/main" id="{E3A86324-AA3F-43C9-AE5B-3E9EE67308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1424" y="6360632"/>
            <a:ext cx="5423977" cy="488255"/>
          </a:xfrm>
          <a:prstGeom prst="rect">
            <a:avLst/>
          </a:prstGeom>
        </p:spPr>
      </p:pic>
      <p:sp>
        <p:nvSpPr>
          <p:cNvPr id="14" name="Textfeld 13">
            <a:extLst>
              <a:ext uri="{FF2B5EF4-FFF2-40B4-BE49-F238E27FC236}">
                <a16:creationId xmlns:a16="http://schemas.microsoft.com/office/drawing/2014/main" id="{F5FF7147-1F22-4568-B645-9BF2C392BE8D}"/>
              </a:ext>
            </a:extLst>
          </p:cNvPr>
          <p:cNvSpPr txBox="1"/>
          <p:nvPr/>
        </p:nvSpPr>
        <p:spPr>
          <a:xfrm>
            <a:off x="10408023" y="6101937"/>
            <a:ext cx="1782197" cy="646331"/>
          </a:xfrm>
          <a:prstGeom prst="rect">
            <a:avLst/>
          </a:prstGeom>
          <a:noFill/>
        </p:spPr>
        <p:txBody>
          <a:bodyPr wrap="square" rtlCol="0">
            <a:spAutoFit/>
          </a:bodyPr>
          <a:lstStyle/>
          <a:p>
            <a:r>
              <a:rPr lang="de-CH" b="1" dirty="0"/>
              <a:t> </a:t>
            </a:r>
            <a:r>
              <a:rPr lang="de-CH" dirty="0">
                <a:solidFill>
                  <a:schemeClr val="bg1">
                    <a:lumMod val="50000"/>
                  </a:schemeClr>
                </a:solidFill>
              </a:rPr>
              <a:t>© Ester van der </a:t>
            </a:r>
            <a:r>
              <a:rPr lang="de-CH" dirty="0" err="1">
                <a:solidFill>
                  <a:schemeClr val="bg1">
                    <a:lumMod val="50000"/>
                  </a:schemeClr>
                </a:solidFill>
              </a:rPr>
              <a:t>Voet</a:t>
            </a:r>
            <a:r>
              <a:rPr lang="de-CH" dirty="0">
                <a:solidFill>
                  <a:schemeClr val="bg1">
                    <a:lumMod val="50000"/>
                  </a:schemeClr>
                </a:solidFill>
              </a:rPr>
              <a:t>, 2020</a:t>
            </a:r>
          </a:p>
        </p:txBody>
      </p:sp>
    </p:spTree>
    <p:extLst>
      <p:ext uri="{BB962C8B-B14F-4D97-AF65-F5344CB8AC3E}">
        <p14:creationId xmlns:p14="http://schemas.microsoft.com/office/powerpoint/2010/main" val="23170482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9" descr="Screen Shot 2017-11-02 at 12.44.1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983459"/>
          </a:xfrm>
          <a:prstGeom prst="rect">
            <a:avLst/>
          </a:prstGeom>
        </p:spPr>
      </p:pic>
      <p:sp>
        <p:nvSpPr>
          <p:cNvPr id="2" name="Title 1"/>
          <p:cNvSpPr>
            <a:spLocks noGrp="1"/>
          </p:cNvSpPr>
          <p:nvPr>
            <p:ph type="title"/>
          </p:nvPr>
        </p:nvSpPr>
        <p:spPr>
          <a:xfrm>
            <a:off x="1779" y="-171054"/>
            <a:ext cx="10515600" cy="1325563"/>
          </a:xfrm>
        </p:spPr>
        <p:txBody>
          <a:bodyPr/>
          <a:lstStyle/>
          <a:p>
            <a:r>
              <a:rPr lang="en-US" dirty="0"/>
              <a:t>References</a:t>
            </a:r>
          </a:p>
        </p:txBody>
      </p:sp>
      <p:sp>
        <p:nvSpPr>
          <p:cNvPr id="4" name="Content Placeholder 3"/>
          <p:cNvSpPr>
            <a:spLocks noGrp="1"/>
          </p:cNvSpPr>
          <p:nvPr>
            <p:ph idx="1"/>
          </p:nvPr>
        </p:nvSpPr>
        <p:spPr/>
        <p:txBody>
          <a:bodyPr>
            <a:normAutofit fontScale="92500" lnSpcReduction="20000"/>
          </a:bodyPr>
          <a:lstStyle/>
          <a:p>
            <a:pPr marL="0" indent="0">
              <a:buNone/>
            </a:pPr>
            <a:r>
              <a:rPr lang="en-US" dirty="0"/>
              <a:t>EC, DG Growth, 2017. Study on the Review of the List of Critical Materials. Critical Raw Material factsheets. Luxembourg, ISBN 978-92-79-72119-9</a:t>
            </a:r>
          </a:p>
          <a:p>
            <a:pPr marL="0" indent="0">
              <a:buNone/>
            </a:pPr>
            <a:r>
              <a:rPr lang="en-US" dirty="0"/>
              <a:t>Yang, Y. 2018: Estimating European demand and recycling potential of cobalt until 2030. </a:t>
            </a:r>
            <a:r>
              <a:rPr lang="en-US" dirty="0" err="1"/>
              <a:t>MScIE</a:t>
            </a:r>
            <a:r>
              <a:rPr lang="en-US" dirty="0"/>
              <a:t> thesis report, Leiden/Delft Universities.</a:t>
            </a:r>
          </a:p>
          <a:p>
            <a:pPr marL="0" indent="0">
              <a:buNone/>
            </a:pPr>
            <a:r>
              <a:rPr lang="en-US" dirty="0" err="1"/>
              <a:t>Kotnis</a:t>
            </a:r>
            <a:r>
              <a:rPr lang="en-US" dirty="0"/>
              <a:t>, J. 2018: Critical Raw Materials in the City: recycling perspectives for cobalt in The Hague. </a:t>
            </a:r>
            <a:r>
              <a:rPr lang="en-US" dirty="0" err="1"/>
              <a:t>MScIE</a:t>
            </a:r>
            <a:r>
              <a:rPr lang="en-US" dirty="0"/>
              <a:t> thesis report, Leiden/Delft Universities.</a:t>
            </a:r>
          </a:p>
          <a:p>
            <a:pPr marL="0" indent="0">
              <a:buNone/>
            </a:pPr>
            <a:r>
              <a:rPr lang="fr-FR" dirty="0" err="1"/>
              <a:t>Roskill</a:t>
            </a:r>
            <a:r>
              <a:rPr lang="fr-FR" dirty="0"/>
              <a:t>, 2018: </a:t>
            </a:r>
            <a:r>
              <a:rPr lang="fr-FR" dirty="0" err="1"/>
              <a:t>Presentation</a:t>
            </a:r>
            <a:r>
              <a:rPr lang="fr-FR" dirty="0"/>
              <a:t> </a:t>
            </a:r>
            <a:r>
              <a:rPr lang="fr-FR" dirty="0" err="1"/>
              <a:t>Battery</a:t>
            </a:r>
            <a:r>
              <a:rPr lang="fr-FR" dirty="0"/>
              <a:t> </a:t>
            </a:r>
            <a:r>
              <a:rPr lang="fr-FR" dirty="0" err="1"/>
              <a:t>Supply</a:t>
            </a:r>
            <a:r>
              <a:rPr lang="fr-FR" dirty="0"/>
              <a:t> Chain Europe 2018 </a:t>
            </a:r>
          </a:p>
          <a:p>
            <a:pPr marL="0" indent="0">
              <a:buNone/>
            </a:pPr>
            <a:r>
              <a:rPr lang="en-US" dirty="0"/>
              <a:t>Hamilton, C. 2017: Cobalt: Solving for a Supply Constrained market. BMO capital markets, Global Commodities, 4 </a:t>
            </a:r>
            <a:r>
              <a:rPr lang="en-US" dirty="0" err="1"/>
              <a:t>december</a:t>
            </a:r>
            <a:r>
              <a:rPr lang="en-US" dirty="0"/>
              <a:t> 2017</a:t>
            </a:r>
          </a:p>
          <a:p>
            <a:pPr marL="0" indent="0">
              <a:buNone/>
            </a:pPr>
            <a:r>
              <a:rPr lang="en-US" dirty="0"/>
              <a:t>European Commission Staff Document Report on CRMs and the circular economy. Brussels, 16-1-2018, SWD(2019)36 final</a:t>
            </a:r>
          </a:p>
          <a:p>
            <a:pPr marL="0" indent="0">
              <a:buNone/>
            </a:pPr>
            <a:r>
              <a:rPr lang="en-US" dirty="0" err="1"/>
              <a:t>ProSUM</a:t>
            </a:r>
            <a:r>
              <a:rPr lang="en-US" dirty="0"/>
              <a:t> project: </a:t>
            </a:r>
            <a:r>
              <a:rPr lang="en-US" dirty="0">
                <a:hlinkClick r:id="rId3"/>
              </a:rPr>
              <a:t>http://www.prosumproject.eu/</a:t>
            </a:r>
            <a:endParaRPr lang="en-US" dirty="0"/>
          </a:p>
        </p:txBody>
      </p:sp>
      <p:pic>
        <p:nvPicPr>
          <p:cNvPr id="12" name="Picture 9">
            <a:extLst>
              <a:ext uri="{FF2B5EF4-FFF2-40B4-BE49-F238E27FC236}">
                <a16:creationId xmlns:a16="http://schemas.microsoft.com/office/drawing/2014/main" id="{F66C1D57-1BCC-4AC8-8097-215C2B880D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9" y="6344648"/>
            <a:ext cx="1449646" cy="491974"/>
          </a:xfrm>
          <a:prstGeom prst="rect">
            <a:avLst/>
          </a:prstGeom>
        </p:spPr>
      </p:pic>
      <p:pic>
        <p:nvPicPr>
          <p:cNvPr id="13" name="Picture 10">
            <a:extLst>
              <a:ext uri="{FF2B5EF4-FFF2-40B4-BE49-F238E27FC236}">
                <a16:creationId xmlns:a16="http://schemas.microsoft.com/office/drawing/2014/main" id="{8953399D-99C9-475B-8249-899E408AEC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1424" y="6360632"/>
            <a:ext cx="5423977" cy="488255"/>
          </a:xfrm>
          <a:prstGeom prst="rect">
            <a:avLst/>
          </a:prstGeom>
        </p:spPr>
      </p:pic>
      <p:sp>
        <p:nvSpPr>
          <p:cNvPr id="14" name="Textfeld 13">
            <a:extLst>
              <a:ext uri="{FF2B5EF4-FFF2-40B4-BE49-F238E27FC236}">
                <a16:creationId xmlns:a16="http://schemas.microsoft.com/office/drawing/2014/main" id="{1939CA39-5DAB-4B1C-B695-7A36798CDCCB}"/>
              </a:ext>
            </a:extLst>
          </p:cNvPr>
          <p:cNvSpPr txBox="1"/>
          <p:nvPr/>
        </p:nvSpPr>
        <p:spPr>
          <a:xfrm>
            <a:off x="10408023" y="6101937"/>
            <a:ext cx="1782197" cy="646331"/>
          </a:xfrm>
          <a:prstGeom prst="rect">
            <a:avLst/>
          </a:prstGeom>
          <a:noFill/>
        </p:spPr>
        <p:txBody>
          <a:bodyPr wrap="square" rtlCol="0">
            <a:spAutoFit/>
          </a:bodyPr>
          <a:lstStyle/>
          <a:p>
            <a:r>
              <a:rPr lang="de-CH" b="1" dirty="0"/>
              <a:t> </a:t>
            </a:r>
            <a:r>
              <a:rPr lang="de-CH" dirty="0">
                <a:solidFill>
                  <a:schemeClr val="bg1">
                    <a:lumMod val="50000"/>
                  </a:schemeClr>
                </a:solidFill>
              </a:rPr>
              <a:t>© Ester van der </a:t>
            </a:r>
            <a:r>
              <a:rPr lang="de-CH" dirty="0" err="1">
                <a:solidFill>
                  <a:schemeClr val="bg1">
                    <a:lumMod val="50000"/>
                  </a:schemeClr>
                </a:solidFill>
              </a:rPr>
              <a:t>Voet</a:t>
            </a:r>
            <a:r>
              <a:rPr lang="de-CH" dirty="0">
                <a:solidFill>
                  <a:schemeClr val="bg1">
                    <a:lumMod val="50000"/>
                  </a:schemeClr>
                </a:solidFill>
              </a:rPr>
              <a:t>, 2020</a:t>
            </a:r>
          </a:p>
        </p:txBody>
      </p:sp>
    </p:spTree>
    <p:extLst>
      <p:ext uri="{BB962C8B-B14F-4D97-AF65-F5344CB8AC3E}">
        <p14:creationId xmlns:p14="http://schemas.microsoft.com/office/powerpoint/2010/main" val="3892247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9" descr="Screen Shot 2017-11-02 at 12.44.1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983459"/>
          </a:xfrm>
          <a:prstGeom prst="rect">
            <a:avLst/>
          </a:prstGeom>
        </p:spPr>
      </p:pic>
      <p:sp>
        <p:nvSpPr>
          <p:cNvPr id="2" name="Title 1"/>
          <p:cNvSpPr>
            <a:spLocks noGrp="1"/>
          </p:cNvSpPr>
          <p:nvPr>
            <p:ph type="title"/>
          </p:nvPr>
        </p:nvSpPr>
        <p:spPr>
          <a:xfrm>
            <a:off x="1779" y="-71243"/>
            <a:ext cx="10515600" cy="1325563"/>
          </a:xfrm>
        </p:spPr>
        <p:txBody>
          <a:bodyPr/>
          <a:lstStyle/>
          <a:p>
            <a:r>
              <a:rPr lang="en-US" dirty="0"/>
              <a:t>Conclusions</a:t>
            </a:r>
          </a:p>
        </p:txBody>
      </p:sp>
      <p:sp>
        <p:nvSpPr>
          <p:cNvPr id="4" name="Content Placeholder 3"/>
          <p:cNvSpPr>
            <a:spLocks noGrp="1"/>
          </p:cNvSpPr>
          <p:nvPr>
            <p:ph idx="1"/>
          </p:nvPr>
        </p:nvSpPr>
        <p:spPr/>
        <p:txBody>
          <a:bodyPr>
            <a:normAutofit/>
          </a:bodyPr>
          <a:lstStyle/>
          <a:p>
            <a:endParaRPr lang="en-US" dirty="0"/>
          </a:p>
          <a:p>
            <a:pPr marL="0" indent="0" algn="ctr">
              <a:buNone/>
            </a:pPr>
            <a:r>
              <a:rPr lang="en-US" sz="3600" dirty="0"/>
              <a:t>Thank you!</a:t>
            </a:r>
          </a:p>
          <a:p>
            <a:endParaRPr lang="en-US" dirty="0"/>
          </a:p>
        </p:txBody>
      </p:sp>
      <p:pic>
        <p:nvPicPr>
          <p:cNvPr id="12" name="Picture 9">
            <a:extLst>
              <a:ext uri="{FF2B5EF4-FFF2-40B4-BE49-F238E27FC236}">
                <a16:creationId xmlns:a16="http://schemas.microsoft.com/office/drawing/2014/main" id="{9CDABBBF-1FC4-4F0B-B244-9083888ACE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9" y="6344648"/>
            <a:ext cx="1449646" cy="491974"/>
          </a:xfrm>
          <a:prstGeom prst="rect">
            <a:avLst/>
          </a:prstGeom>
        </p:spPr>
      </p:pic>
      <p:pic>
        <p:nvPicPr>
          <p:cNvPr id="13" name="Picture 10">
            <a:extLst>
              <a:ext uri="{FF2B5EF4-FFF2-40B4-BE49-F238E27FC236}">
                <a16:creationId xmlns:a16="http://schemas.microsoft.com/office/drawing/2014/main" id="{4D11EA8A-FBE7-4032-B76A-CA512B7D2D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1424" y="6360632"/>
            <a:ext cx="5423977" cy="488255"/>
          </a:xfrm>
          <a:prstGeom prst="rect">
            <a:avLst/>
          </a:prstGeom>
        </p:spPr>
      </p:pic>
      <p:sp>
        <p:nvSpPr>
          <p:cNvPr id="14" name="Textfeld 13">
            <a:extLst>
              <a:ext uri="{FF2B5EF4-FFF2-40B4-BE49-F238E27FC236}">
                <a16:creationId xmlns:a16="http://schemas.microsoft.com/office/drawing/2014/main" id="{AE82165C-E182-4B3D-8AAF-67E802A38BF1}"/>
              </a:ext>
            </a:extLst>
          </p:cNvPr>
          <p:cNvSpPr txBox="1"/>
          <p:nvPr/>
        </p:nvSpPr>
        <p:spPr>
          <a:xfrm>
            <a:off x="10408023" y="6101937"/>
            <a:ext cx="1782197" cy="646331"/>
          </a:xfrm>
          <a:prstGeom prst="rect">
            <a:avLst/>
          </a:prstGeom>
          <a:noFill/>
        </p:spPr>
        <p:txBody>
          <a:bodyPr wrap="square" rtlCol="0">
            <a:spAutoFit/>
          </a:bodyPr>
          <a:lstStyle/>
          <a:p>
            <a:r>
              <a:rPr lang="de-CH" b="1" dirty="0"/>
              <a:t> </a:t>
            </a:r>
            <a:r>
              <a:rPr lang="de-CH" dirty="0">
                <a:solidFill>
                  <a:schemeClr val="bg1">
                    <a:lumMod val="50000"/>
                  </a:schemeClr>
                </a:solidFill>
              </a:rPr>
              <a:t>© Ester van der </a:t>
            </a:r>
            <a:r>
              <a:rPr lang="de-CH" dirty="0" err="1">
                <a:solidFill>
                  <a:schemeClr val="bg1">
                    <a:lumMod val="50000"/>
                  </a:schemeClr>
                </a:solidFill>
              </a:rPr>
              <a:t>Voet</a:t>
            </a:r>
            <a:r>
              <a:rPr lang="de-CH" dirty="0">
                <a:solidFill>
                  <a:schemeClr val="bg1">
                    <a:lumMod val="50000"/>
                  </a:schemeClr>
                </a:solidFill>
              </a:rPr>
              <a:t>, 2020</a:t>
            </a:r>
          </a:p>
        </p:txBody>
      </p:sp>
    </p:spTree>
    <p:extLst>
      <p:ext uri="{BB962C8B-B14F-4D97-AF65-F5344CB8AC3E}">
        <p14:creationId xmlns:p14="http://schemas.microsoft.com/office/powerpoint/2010/main" val="6937938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 6" descr="Partner10_BRGM_lo_gbrgb-1024x413.jpg">
            <a:extLst>
              <a:ext uri="{FF2B5EF4-FFF2-40B4-BE49-F238E27FC236}">
                <a16:creationId xmlns:a16="http://schemas.microsoft.com/office/drawing/2014/main" id="{775D2CE7-D022-264A-BE35-96FCC3187F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10681" y="20752444"/>
            <a:ext cx="5853884" cy="2360991"/>
          </a:xfrm>
          <a:prstGeom prst="rect">
            <a:avLst/>
          </a:prstGeom>
        </p:spPr>
      </p:pic>
      <p:pic>
        <p:nvPicPr>
          <p:cNvPr id="13" name="Bild 7" descr="tudelft1-1024x400.png">
            <a:extLst>
              <a:ext uri="{FF2B5EF4-FFF2-40B4-BE49-F238E27FC236}">
                <a16:creationId xmlns:a16="http://schemas.microsoft.com/office/drawing/2014/main" id="{876E3B01-32B7-0B4E-A24C-6A5570DE78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49721" y="26229093"/>
            <a:ext cx="5975804" cy="2334299"/>
          </a:xfrm>
          <a:prstGeom prst="rect">
            <a:avLst/>
          </a:prstGeom>
        </p:spPr>
      </p:pic>
      <p:pic>
        <p:nvPicPr>
          <p:cNvPr id="14" name="Bild 8" descr="UB-1024x331.jpg">
            <a:extLst>
              <a:ext uri="{FF2B5EF4-FFF2-40B4-BE49-F238E27FC236}">
                <a16:creationId xmlns:a16="http://schemas.microsoft.com/office/drawing/2014/main" id="{9E72D408-A51B-C442-86B0-F5A623969E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4865" y="29599346"/>
            <a:ext cx="6540777" cy="2114256"/>
          </a:xfrm>
          <a:prstGeom prst="rect">
            <a:avLst/>
          </a:prstGeom>
        </p:spPr>
      </p:pic>
      <p:pic>
        <p:nvPicPr>
          <p:cNvPr id="15" name="Bild 9" descr="zegel-1.png">
            <a:extLst>
              <a:ext uri="{FF2B5EF4-FFF2-40B4-BE49-F238E27FC236}">
                <a16:creationId xmlns:a16="http://schemas.microsoft.com/office/drawing/2014/main" id="{22DB7573-CECD-8945-AD9A-64C8971312D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65286" y="17380440"/>
            <a:ext cx="5808154" cy="2461735"/>
          </a:xfrm>
          <a:prstGeom prst="rect">
            <a:avLst/>
          </a:prstGeom>
        </p:spPr>
      </p:pic>
      <p:pic>
        <p:nvPicPr>
          <p:cNvPr id="16" name="Bild 10" descr="1000px-Outotec-Logo.png">
            <a:extLst>
              <a:ext uri="{FF2B5EF4-FFF2-40B4-BE49-F238E27FC236}">
                <a16:creationId xmlns:a16="http://schemas.microsoft.com/office/drawing/2014/main" id="{539A2EBD-C956-D74F-AF56-185C63CA12C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42649" y="24042128"/>
            <a:ext cx="6268516" cy="1404149"/>
          </a:xfrm>
          <a:prstGeom prst="rect">
            <a:avLst/>
          </a:prstGeom>
        </p:spPr>
      </p:pic>
      <p:pic>
        <p:nvPicPr>
          <p:cNvPr id="17" name="Bild 11" descr="company_logo-e1493639059526.png">
            <a:extLst>
              <a:ext uri="{FF2B5EF4-FFF2-40B4-BE49-F238E27FC236}">
                <a16:creationId xmlns:a16="http://schemas.microsoft.com/office/drawing/2014/main" id="{22A150A5-A2E3-4C4A-A826-CAB4E54EAB2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5263" y="23835291"/>
            <a:ext cx="8083467" cy="2371152"/>
          </a:xfrm>
          <a:prstGeom prst="rect">
            <a:avLst/>
          </a:prstGeom>
        </p:spPr>
      </p:pic>
      <p:pic>
        <p:nvPicPr>
          <p:cNvPr id="18" name="Bild 12" descr="Fraunhofer-1024x251.jpg">
            <a:extLst>
              <a:ext uri="{FF2B5EF4-FFF2-40B4-BE49-F238E27FC236}">
                <a16:creationId xmlns:a16="http://schemas.microsoft.com/office/drawing/2014/main" id="{842C42D1-7807-6D4E-9009-6221502D857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4800" y="26806724"/>
            <a:ext cx="7940908" cy="1946454"/>
          </a:xfrm>
          <a:prstGeom prst="rect">
            <a:avLst/>
          </a:prstGeom>
        </p:spPr>
      </p:pic>
      <p:pic>
        <p:nvPicPr>
          <p:cNvPr id="19" name="Picture 18">
            <a:extLst>
              <a:ext uri="{FF2B5EF4-FFF2-40B4-BE49-F238E27FC236}">
                <a16:creationId xmlns:a16="http://schemas.microsoft.com/office/drawing/2014/main" id="{FB26164D-B6AA-6448-BC5F-4F0C8CF4729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3061" y="21237925"/>
            <a:ext cx="7240779" cy="1362511"/>
          </a:xfrm>
          <a:prstGeom prst="rect">
            <a:avLst/>
          </a:prstGeom>
        </p:spPr>
      </p:pic>
      <p:pic>
        <p:nvPicPr>
          <p:cNvPr id="20" name="Picture 19">
            <a:extLst>
              <a:ext uri="{FF2B5EF4-FFF2-40B4-BE49-F238E27FC236}">
                <a16:creationId xmlns:a16="http://schemas.microsoft.com/office/drawing/2014/main" id="{68D9283F-41C6-8A45-981E-891FB2990F6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84021" y="17688882"/>
            <a:ext cx="7065463" cy="1818318"/>
          </a:xfrm>
          <a:prstGeom prst="rect">
            <a:avLst/>
          </a:prstGeom>
        </p:spPr>
      </p:pic>
      <p:sp>
        <p:nvSpPr>
          <p:cNvPr id="21" name="TextBox 20">
            <a:extLst>
              <a:ext uri="{FF2B5EF4-FFF2-40B4-BE49-F238E27FC236}">
                <a16:creationId xmlns:a16="http://schemas.microsoft.com/office/drawing/2014/main" id="{33B1A3E1-CA84-2647-8C6A-C79B56684BF6}"/>
              </a:ext>
            </a:extLst>
          </p:cNvPr>
          <p:cNvSpPr txBox="1"/>
          <p:nvPr/>
        </p:nvSpPr>
        <p:spPr>
          <a:xfrm>
            <a:off x="1410114" y="13964678"/>
            <a:ext cx="12480095" cy="2308324"/>
          </a:xfrm>
          <a:prstGeom prst="rect">
            <a:avLst/>
          </a:prstGeom>
          <a:noFill/>
        </p:spPr>
        <p:txBody>
          <a:bodyPr wrap="square" rtlCol="0">
            <a:spAutoFit/>
          </a:bodyPr>
          <a:lstStyle/>
          <a:p>
            <a:pPr algn="ctr"/>
            <a:r>
              <a:rPr lang="en-GB" sz="7200" dirty="0">
                <a:latin typeface="Quicksand" charset="0"/>
                <a:ea typeface="Quicksand" charset="0"/>
                <a:cs typeface="Quicksand" charset="0"/>
              </a:rPr>
              <a:t>Sustainable Management of Critical Raw Materials</a:t>
            </a:r>
          </a:p>
        </p:txBody>
      </p:sp>
      <p:pic>
        <p:nvPicPr>
          <p:cNvPr id="1026" name="Picture 2">
            <a:extLst>
              <a:ext uri="{FF2B5EF4-FFF2-40B4-BE49-F238E27FC236}">
                <a16:creationId xmlns:a16="http://schemas.microsoft.com/office/drawing/2014/main" id="{F8261AD6-FA29-4C0B-93FC-F41A8C6F12B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6091" y="2242409"/>
            <a:ext cx="2257937" cy="5795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05F0D2E1-0D68-447A-AC18-7755512D5FD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3933" y="3135536"/>
            <a:ext cx="2402252" cy="77672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9DBCB42-EB73-444E-BBFD-C985E87F281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3933" y="4075323"/>
            <a:ext cx="2330095" cy="90873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0D69472F-7985-40AA-9D32-2520C2D7112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796364" y="2263237"/>
            <a:ext cx="2425243" cy="67367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6BE1DBB0-D466-41D6-AB8E-EA4989EC922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796363" y="3349566"/>
            <a:ext cx="2425243" cy="452712"/>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C475F42B-1A64-428E-BEF7-20842B91F8B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796363" y="4356032"/>
            <a:ext cx="2425245" cy="415374"/>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1EAC4DB1-19C8-4183-A21E-52209D5B3E50}"/>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749720" y="3357348"/>
            <a:ext cx="2403791" cy="538449"/>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BB1795AE-D784-4029-B23C-C5AAA3DD0A48}"/>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749721" y="2072590"/>
            <a:ext cx="2403791" cy="950028"/>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a:extLst>
              <a:ext uri="{FF2B5EF4-FFF2-40B4-BE49-F238E27FC236}">
                <a16:creationId xmlns:a16="http://schemas.microsoft.com/office/drawing/2014/main" id="{2FD5BEF0-0EEF-46FA-857A-DF9447AB1AA4}"/>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8865286" y="4284321"/>
            <a:ext cx="2425244" cy="978017"/>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a:extLst>
              <a:ext uri="{FF2B5EF4-FFF2-40B4-BE49-F238E27FC236}">
                <a16:creationId xmlns:a16="http://schemas.microsoft.com/office/drawing/2014/main" id="{6319D1A9-93C7-4960-9DED-9EED37816A9C}"/>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796363" y="5225823"/>
            <a:ext cx="2791648" cy="818884"/>
          </a:xfrm>
          <a:prstGeom prst="rect">
            <a:avLst/>
          </a:prstGeom>
          <a:noFill/>
          <a:extLst>
            <a:ext uri="{909E8E84-426E-40DD-AFC4-6F175D3DCCD1}">
              <a14:hiddenFill xmlns:a14="http://schemas.microsoft.com/office/drawing/2010/main">
                <a:solidFill>
                  <a:srgbClr val="FFFFFF"/>
                </a:solidFill>
              </a14:hiddenFill>
            </a:ext>
          </a:extLst>
        </p:spPr>
      </p:pic>
      <p:cxnSp>
        <p:nvCxnSpPr>
          <p:cNvPr id="4" name="Gerader Verbinder 3">
            <a:extLst>
              <a:ext uri="{FF2B5EF4-FFF2-40B4-BE49-F238E27FC236}">
                <a16:creationId xmlns:a16="http://schemas.microsoft.com/office/drawing/2014/main" id="{ABCA33CB-A824-4EB8-A09C-BE31DF7B98CD}"/>
              </a:ext>
            </a:extLst>
          </p:cNvPr>
          <p:cNvCxnSpPr/>
          <p:nvPr/>
        </p:nvCxnSpPr>
        <p:spPr>
          <a:xfrm>
            <a:off x="406016" y="1632177"/>
            <a:ext cx="11331607"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feld 4">
            <a:extLst>
              <a:ext uri="{FF2B5EF4-FFF2-40B4-BE49-F238E27FC236}">
                <a16:creationId xmlns:a16="http://schemas.microsoft.com/office/drawing/2014/main" id="{643441B5-37B4-426B-91AD-FFF446C81DDB}"/>
              </a:ext>
            </a:extLst>
          </p:cNvPr>
          <p:cNvSpPr txBox="1"/>
          <p:nvPr/>
        </p:nvSpPr>
        <p:spPr>
          <a:xfrm>
            <a:off x="3581996" y="842185"/>
            <a:ext cx="4986734" cy="523220"/>
          </a:xfrm>
          <a:prstGeom prst="rect">
            <a:avLst/>
          </a:prstGeom>
          <a:noFill/>
        </p:spPr>
        <p:txBody>
          <a:bodyPr wrap="square" rtlCol="0">
            <a:spAutoFit/>
          </a:bodyPr>
          <a:lstStyle/>
          <a:p>
            <a:pPr algn="ctr"/>
            <a:r>
              <a:rPr lang="de-CH" sz="2800" b="1" u="sng" dirty="0" err="1">
                <a:solidFill>
                  <a:schemeClr val="accent5"/>
                </a:solidFill>
                <a:latin typeface="+mj-lt"/>
              </a:rPr>
              <a:t>www.suscritmat.eu</a:t>
            </a:r>
            <a:endParaRPr lang="de-CH" sz="2800" b="1" u="sng" dirty="0">
              <a:solidFill>
                <a:schemeClr val="accent5"/>
              </a:solidFill>
              <a:latin typeface="+mj-lt"/>
            </a:endParaRPr>
          </a:p>
        </p:txBody>
      </p:sp>
      <p:pic>
        <p:nvPicPr>
          <p:cNvPr id="29" name="Picture 9">
            <a:extLst>
              <a:ext uri="{FF2B5EF4-FFF2-40B4-BE49-F238E27FC236}">
                <a16:creationId xmlns:a16="http://schemas.microsoft.com/office/drawing/2014/main" id="{A604D736-001D-4723-B74E-40EEE13A8DAA}"/>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0" y="6345499"/>
            <a:ext cx="1450069" cy="492117"/>
          </a:xfrm>
          <a:prstGeom prst="rect">
            <a:avLst/>
          </a:prstGeom>
        </p:spPr>
      </p:pic>
      <p:pic>
        <p:nvPicPr>
          <p:cNvPr id="30" name="Picture 10">
            <a:extLst>
              <a:ext uri="{FF2B5EF4-FFF2-40B4-BE49-F238E27FC236}">
                <a16:creationId xmlns:a16="http://schemas.microsoft.com/office/drawing/2014/main" id="{1933AD5E-5FF0-403D-AC33-562C081ABE66}"/>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450069" y="6361487"/>
            <a:ext cx="5425559" cy="488398"/>
          </a:xfrm>
          <a:prstGeom prst="rect">
            <a:avLst/>
          </a:prstGeom>
        </p:spPr>
      </p:pic>
      <p:pic>
        <p:nvPicPr>
          <p:cNvPr id="27" name="Bild 9">
            <a:extLst>
              <a:ext uri="{FF2B5EF4-FFF2-40B4-BE49-F238E27FC236}">
                <a16:creationId xmlns:a16="http://schemas.microsoft.com/office/drawing/2014/main" id="{9B74DC2C-B779-4590-A10D-BC5CB749BEEE}"/>
              </a:ext>
            </a:extLst>
          </p:cNvPr>
          <p:cNvPicPr>
            <a:picLocks noChangeAspect="1"/>
          </p:cNvPicPr>
          <p:nvPr/>
        </p:nvPicPr>
        <p:blipFill>
          <a:blip r:embed="rId24">
            <a:extLst>
              <a:ext uri="{28A0092B-C50C-407E-A947-70E740481C1C}">
                <a14:useLocalDpi xmlns:a14="http://schemas.microsoft.com/office/drawing/2010/main"/>
              </a:ext>
            </a:extLst>
          </a:blip>
          <a:stretch>
            <a:fillRect/>
          </a:stretch>
        </p:blipFill>
        <p:spPr>
          <a:xfrm>
            <a:off x="0" y="-12974"/>
            <a:ext cx="12192000" cy="737595"/>
          </a:xfrm>
          <a:prstGeom prst="rect">
            <a:avLst/>
          </a:prstGeom>
        </p:spPr>
      </p:pic>
    </p:spTree>
    <p:extLst>
      <p:ext uri="{BB962C8B-B14F-4D97-AF65-F5344CB8AC3E}">
        <p14:creationId xmlns:p14="http://schemas.microsoft.com/office/powerpoint/2010/main" val="3599946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9" descr="Screen Shot 2017-11-02 at 12.44.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983459"/>
          </a:xfrm>
          <a:prstGeom prst="rect">
            <a:avLst/>
          </a:prstGeom>
        </p:spPr>
      </p:pic>
      <p:sp>
        <p:nvSpPr>
          <p:cNvPr id="2" name="Title 1"/>
          <p:cNvSpPr>
            <a:spLocks noGrp="1"/>
          </p:cNvSpPr>
          <p:nvPr>
            <p:ph type="title"/>
          </p:nvPr>
        </p:nvSpPr>
        <p:spPr>
          <a:xfrm>
            <a:off x="1779" y="-170711"/>
            <a:ext cx="10515600" cy="1325563"/>
          </a:xfrm>
        </p:spPr>
        <p:txBody>
          <a:bodyPr/>
          <a:lstStyle/>
          <a:p>
            <a:r>
              <a:rPr lang="en-US" dirty="0"/>
              <a:t>Co primary production (</a:t>
            </a:r>
            <a:r>
              <a:rPr lang="en-US" dirty="0" err="1"/>
              <a:t>tonnes</a:t>
            </a:r>
            <a:r>
              <a:rPr lang="en-US" dirty="0"/>
              <a:t>/year)</a:t>
            </a:r>
          </a:p>
        </p:txBody>
      </p:sp>
      <p:sp>
        <p:nvSpPr>
          <p:cNvPr id="4" name="Content Placeholder 3"/>
          <p:cNvSpPr>
            <a:spLocks noGrp="1"/>
          </p:cNvSpPr>
          <p:nvPr>
            <p:ph idx="1"/>
          </p:nvPr>
        </p:nvSpPr>
        <p:spPr/>
        <p:txBody>
          <a:bodyPr/>
          <a:lstStyle/>
          <a:p>
            <a:pPr marL="0" indent="0">
              <a:buNone/>
            </a:pPr>
            <a:r>
              <a:rPr lang="en-US" dirty="0"/>
              <a:t>EU CRM factsheets, 2017: global Co production</a:t>
            </a:r>
          </a:p>
          <a:p>
            <a:pPr marL="0" indent="0">
              <a:buNone/>
            </a:pPr>
            <a:r>
              <a:rPr lang="en-US" dirty="0"/>
              <a:t>	mined			refined</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320" y="2716306"/>
            <a:ext cx="4218173" cy="3153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1659" y="2875078"/>
            <a:ext cx="3933321" cy="3301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9">
            <a:extLst>
              <a:ext uri="{FF2B5EF4-FFF2-40B4-BE49-F238E27FC236}">
                <a16:creationId xmlns:a16="http://schemas.microsoft.com/office/drawing/2014/main" id="{999695C5-B20B-4CEE-AC49-F1835C6CE8C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79" y="6344648"/>
            <a:ext cx="1449646" cy="491974"/>
          </a:xfrm>
          <a:prstGeom prst="rect">
            <a:avLst/>
          </a:prstGeom>
        </p:spPr>
      </p:pic>
      <p:pic>
        <p:nvPicPr>
          <p:cNvPr id="13" name="Picture 10">
            <a:extLst>
              <a:ext uri="{FF2B5EF4-FFF2-40B4-BE49-F238E27FC236}">
                <a16:creationId xmlns:a16="http://schemas.microsoft.com/office/drawing/2014/main" id="{F569DFB6-1703-4E09-8A7B-C2BB44C2236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51424" y="6360632"/>
            <a:ext cx="5423977" cy="488255"/>
          </a:xfrm>
          <a:prstGeom prst="rect">
            <a:avLst/>
          </a:prstGeom>
        </p:spPr>
      </p:pic>
      <p:sp>
        <p:nvSpPr>
          <p:cNvPr id="14" name="Textfeld 13">
            <a:extLst>
              <a:ext uri="{FF2B5EF4-FFF2-40B4-BE49-F238E27FC236}">
                <a16:creationId xmlns:a16="http://schemas.microsoft.com/office/drawing/2014/main" id="{D4131F14-66D4-4BA4-B40E-16E85DCF6F35}"/>
              </a:ext>
            </a:extLst>
          </p:cNvPr>
          <p:cNvSpPr txBox="1"/>
          <p:nvPr/>
        </p:nvSpPr>
        <p:spPr>
          <a:xfrm>
            <a:off x="10408023" y="6101937"/>
            <a:ext cx="1782197" cy="646331"/>
          </a:xfrm>
          <a:prstGeom prst="rect">
            <a:avLst/>
          </a:prstGeom>
          <a:noFill/>
        </p:spPr>
        <p:txBody>
          <a:bodyPr wrap="square" rtlCol="0">
            <a:spAutoFit/>
          </a:bodyPr>
          <a:lstStyle/>
          <a:p>
            <a:r>
              <a:rPr lang="de-CH" b="1" dirty="0"/>
              <a:t> </a:t>
            </a:r>
            <a:r>
              <a:rPr lang="de-CH" dirty="0">
                <a:solidFill>
                  <a:schemeClr val="bg1">
                    <a:lumMod val="50000"/>
                  </a:schemeClr>
                </a:solidFill>
              </a:rPr>
              <a:t>© Ester van der </a:t>
            </a:r>
            <a:r>
              <a:rPr lang="de-CH" dirty="0" err="1">
                <a:solidFill>
                  <a:schemeClr val="bg1">
                    <a:lumMod val="50000"/>
                  </a:schemeClr>
                </a:solidFill>
              </a:rPr>
              <a:t>Voet</a:t>
            </a:r>
            <a:r>
              <a:rPr lang="de-CH" dirty="0">
                <a:solidFill>
                  <a:schemeClr val="bg1">
                    <a:lumMod val="50000"/>
                  </a:schemeClr>
                </a:solidFill>
              </a:rPr>
              <a:t>, 2020</a:t>
            </a:r>
          </a:p>
        </p:txBody>
      </p:sp>
    </p:spTree>
    <p:extLst>
      <p:ext uri="{BB962C8B-B14F-4D97-AF65-F5344CB8AC3E}">
        <p14:creationId xmlns:p14="http://schemas.microsoft.com/office/powerpoint/2010/main" val="2273282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9" descr="Screen Shot 2017-11-02 at 12.44.1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983459"/>
          </a:xfrm>
          <a:prstGeom prst="rect">
            <a:avLst/>
          </a:prstGeom>
        </p:spPr>
      </p:pic>
      <p:sp>
        <p:nvSpPr>
          <p:cNvPr id="2" name="Title 1"/>
          <p:cNvSpPr>
            <a:spLocks noGrp="1"/>
          </p:cNvSpPr>
          <p:nvPr>
            <p:ph type="title"/>
          </p:nvPr>
        </p:nvSpPr>
        <p:spPr>
          <a:xfrm>
            <a:off x="1779" y="-170711"/>
            <a:ext cx="10515600" cy="1325563"/>
          </a:xfrm>
        </p:spPr>
        <p:txBody>
          <a:bodyPr/>
          <a:lstStyle/>
          <a:p>
            <a:r>
              <a:rPr lang="en-US" dirty="0"/>
              <a:t>Li primary production (</a:t>
            </a:r>
            <a:r>
              <a:rPr lang="en-US" dirty="0" err="1"/>
              <a:t>tonnes</a:t>
            </a:r>
            <a:r>
              <a:rPr lang="en-US" dirty="0"/>
              <a:t>/year)</a:t>
            </a:r>
          </a:p>
        </p:txBody>
      </p:sp>
      <p:sp>
        <p:nvSpPr>
          <p:cNvPr id="4" name="Content Placeholder 3"/>
          <p:cNvSpPr>
            <a:spLocks noGrp="1"/>
          </p:cNvSpPr>
          <p:nvPr>
            <p:ph idx="1"/>
          </p:nvPr>
        </p:nvSpPr>
        <p:spPr/>
        <p:txBody>
          <a:bodyPr/>
          <a:lstStyle/>
          <a:p>
            <a:pPr marL="0" indent="0">
              <a:buNone/>
            </a:pPr>
            <a:r>
              <a:rPr lang="en-US" dirty="0"/>
              <a:t>EU CRM factsheets, 2017: Li production</a:t>
            </a:r>
          </a:p>
          <a:p>
            <a:pPr marL="0" indent="0">
              <a:buNone/>
            </a:pPr>
            <a:r>
              <a:rPr lang="en-US" dirty="0"/>
              <a:t>Total of 78,549 </a:t>
            </a:r>
            <a:r>
              <a:rPr lang="en-US" dirty="0" err="1"/>
              <a:t>tonnes</a:t>
            </a:r>
            <a:r>
              <a:rPr lang="en-US" dirty="0"/>
              <a:t> of LiO2	 	EU production 200-300 </a:t>
            </a:r>
            <a:r>
              <a:rPr lang="en-US" dirty="0" err="1"/>
              <a:t>tonnes</a:t>
            </a:r>
            <a:endParaRPr lang="en-US"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336" y="2875845"/>
            <a:ext cx="6046134" cy="3180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9">
            <a:extLst>
              <a:ext uri="{FF2B5EF4-FFF2-40B4-BE49-F238E27FC236}">
                <a16:creationId xmlns:a16="http://schemas.microsoft.com/office/drawing/2014/main" id="{6A75D8F8-E081-4335-91DC-325C517A63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9" y="6344648"/>
            <a:ext cx="1449646" cy="491974"/>
          </a:xfrm>
          <a:prstGeom prst="rect">
            <a:avLst/>
          </a:prstGeom>
        </p:spPr>
      </p:pic>
      <p:pic>
        <p:nvPicPr>
          <p:cNvPr id="14" name="Picture 10">
            <a:extLst>
              <a:ext uri="{FF2B5EF4-FFF2-40B4-BE49-F238E27FC236}">
                <a16:creationId xmlns:a16="http://schemas.microsoft.com/office/drawing/2014/main" id="{58C31F06-2FAD-4832-8A50-D96089A1CF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1424" y="6360632"/>
            <a:ext cx="5423977" cy="488255"/>
          </a:xfrm>
          <a:prstGeom prst="rect">
            <a:avLst/>
          </a:prstGeom>
        </p:spPr>
      </p:pic>
      <p:sp>
        <p:nvSpPr>
          <p:cNvPr id="15" name="Textfeld 14">
            <a:extLst>
              <a:ext uri="{FF2B5EF4-FFF2-40B4-BE49-F238E27FC236}">
                <a16:creationId xmlns:a16="http://schemas.microsoft.com/office/drawing/2014/main" id="{89736A68-4E7E-49F9-8FDB-9F3F3E4F0BAB}"/>
              </a:ext>
            </a:extLst>
          </p:cNvPr>
          <p:cNvSpPr txBox="1"/>
          <p:nvPr/>
        </p:nvSpPr>
        <p:spPr>
          <a:xfrm>
            <a:off x="10408023" y="6101937"/>
            <a:ext cx="1782197" cy="646331"/>
          </a:xfrm>
          <a:prstGeom prst="rect">
            <a:avLst/>
          </a:prstGeom>
          <a:noFill/>
        </p:spPr>
        <p:txBody>
          <a:bodyPr wrap="square" rtlCol="0">
            <a:spAutoFit/>
          </a:bodyPr>
          <a:lstStyle/>
          <a:p>
            <a:r>
              <a:rPr lang="de-CH" b="1" dirty="0"/>
              <a:t> </a:t>
            </a:r>
            <a:r>
              <a:rPr lang="de-CH" dirty="0">
                <a:solidFill>
                  <a:schemeClr val="bg1">
                    <a:lumMod val="50000"/>
                  </a:schemeClr>
                </a:solidFill>
              </a:rPr>
              <a:t>© Ester van der </a:t>
            </a:r>
            <a:r>
              <a:rPr lang="de-CH" dirty="0" err="1">
                <a:solidFill>
                  <a:schemeClr val="bg1">
                    <a:lumMod val="50000"/>
                  </a:schemeClr>
                </a:solidFill>
              </a:rPr>
              <a:t>Voet</a:t>
            </a:r>
            <a:r>
              <a:rPr lang="de-CH" dirty="0">
                <a:solidFill>
                  <a:schemeClr val="bg1">
                    <a:lumMod val="50000"/>
                  </a:schemeClr>
                </a:solidFill>
              </a:rPr>
              <a:t>, 2020</a:t>
            </a:r>
          </a:p>
        </p:txBody>
      </p:sp>
    </p:spTree>
    <p:extLst>
      <p:ext uri="{BB962C8B-B14F-4D97-AF65-F5344CB8AC3E}">
        <p14:creationId xmlns:p14="http://schemas.microsoft.com/office/powerpoint/2010/main" val="395479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9" descr="Screen Shot 2017-11-02 at 12.44.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983459"/>
          </a:xfrm>
          <a:prstGeom prst="rect">
            <a:avLst/>
          </a:prstGeom>
        </p:spPr>
      </p:pic>
      <p:sp>
        <p:nvSpPr>
          <p:cNvPr id="2" name="Title 1"/>
          <p:cNvSpPr>
            <a:spLocks noGrp="1"/>
          </p:cNvSpPr>
          <p:nvPr>
            <p:ph type="title"/>
          </p:nvPr>
        </p:nvSpPr>
        <p:spPr>
          <a:xfrm>
            <a:off x="1779" y="-165265"/>
            <a:ext cx="10515600" cy="1325563"/>
          </a:xfrm>
        </p:spPr>
        <p:txBody>
          <a:bodyPr/>
          <a:lstStyle/>
          <a:p>
            <a:r>
              <a:rPr lang="en-US" dirty="0"/>
              <a:t>Co end-use (</a:t>
            </a:r>
            <a:r>
              <a:rPr lang="en-US" dirty="0" err="1"/>
              <a:t>tonnes</a:t>
            </a:r>
            <a:r>
              <a:rPr lang="en-US" dirty="0"/>
              <a:t>/year)</a:t>
            </a:r>
          </a:p>
        </p:txBody>
      </p:sp>
      <p:sp>
        <p:nvSpPr>
          <p:cNvPr id="4" name="Content Placeholder 3"/>
          <p:cNvSpPr>
            <a:spLocks noGrp="1"/>
          </p:cNvSpPr>
          <p:nvPr>
            <p:ph idx="1"/>
          </p:nvPr>
        </p:nvSpPr>
        <p:spPr>
          <a:xfrm>
            <a:off x="838199" y="1717018"/>
            <a:ext cx="11105045" cy="4591803"/>
          </a:xfrm>
        </p:spPr>
        <p:txBody>
          <a:bodyPr/>
          <a:lstStyle/>
          <a:p>
            <a:pPr marL="0" indent="0">
              <a:buNone/>
            </a:pPr>
            <a:endParaRPr lang="en-US" dirty="0"/>
          </a:p>
          <a:p>
            <a:pPr marL="0" indent="0">
              <a:buNone/>
            </a:pPr>
            <a:r>
              <a:rPr lang="en-US" dirty="0"/>
              <a:t>World	(CRM factsheets, 2017)	EU (Yang, 2018)	Den Haag (</a:t>
            </a:r>
            <a:r>
              <a:rPr lang="en-US" dirty="0" err="1"/>
              <a:t>Kotnis</a:t>
            </a:r>
            <a:r>
              <a:rPr lang="en-US" dirty="0"/>
              <a:t>, 2018)</a:t>
            </a:r>
          </a:p>
          <a:p>
            <a:pPr marL="0" indent="0">
              <a:buNone/>
            </a:pPr>
            <a:r>
              <a:rPr lang="en-US" sz="1400" dirty="0"/>
              <a:t>									Total = 24 </a:t>
            </a:r>
            <a:r>
              <a:rPr lang="en-US" sz="1400" dirty="0" err="1"/>
              <a:t>tonnes</a:t>
            </a:r>
            <a:endParaRPr lang="en-US" sz="1400" dirty="0"/>
          </a:p>
          <a:p>
            <a:pPr marL="0" indent="0">
              <a:buNone/>
            </a:pPr>
            <a:endParaRPr lang="en-US"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982" y="2741700"/>
            <a:ext cx="4589088" cy="3171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5065" y="2732735"/>
            <a:ext cx="4142207" cy="3171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25276" y="2967420"/>
            <a:ext cx="3601708" cy="3171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9">
            <a:extLst>
              <a:ext uri="{FF2B5EF4-FFF2-40B4-BE49-F238E27FC236}">
                <a16:creationId xmlns:a16="http://schemas.microsoft.com/office/drawing/2014/main" id="{7623D5E6-BAD7-4EA9-A45D-2CE545BE452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79" y="6344648"/>
            <a:ext cx="1449646" cy="491974"/>
          </a:xfrm>
          <a:prstGeom prst="rect">
            <a:avLst/>
          </a:prstGeom>
        </p:spPr>
      </p:pic>
      <p:pic>
        <p:nvPicPr>
          <p:cNvPr id="13" name="Picture 10">
            <a:extLst>
              <a:ext uri="{FF2B5EF4-FFF2-40B4-BE49-F238E27FC236}">
                <a16:creationId xmlns:a16="http://schemas.microsoft.com/office/drawing/2014/main" id="{7A772BE5-434E-42E0-AAFE-A98585E19DA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51424" y="6360632"/>
            <a:ext cx="5423977" cy="488255"/>
          </a:xfrm>
          <a:prstGeom prst="rect">
            <a:avLst/>
          </a:prstGeom>
        </p:spPr>
      </p:pic>
      <p:sp>
        <p:nvSpPr>
          <p:cNvPr id="14" name="Textfeld 13">
            <a:extLst>
              <a:ext uri="{FF2B5EF4-FFF2-40B4-BE49-F238E27FC236}">
                <a16:creationId xmlns:a16="http://schemas.microsoft.com/office/drawing/2014/main" id="{CD75E217-345F-4AD6-A809-1D91A1E6E002}"/>
              </a:ext>
            </a:extLst>
          </p:cNvPr>
          <p:cNvSpPr txBox="1"/>
          <p:nvPr/>
        </p:nvSpPr>
        <p:spPr>
          <a:xfrm>
            <a:off x="10408023" y="6101937"/>
            <a:ext cx="1782197" cy="646331"/>
          </a:xfrm>
          <a:prstGeom prst="rect">
            <a:avLst/>
          </a:prstGeom>
          <a:noFill/>
        </p:spPr>
        <p:txBody>
          <a:bodyPr wrap="square" rtlCol="0">
            <a:spAutoFit/>
          </a:bodyPr>
          <a:lstStyle/>
          <a:p>
            <a:r>
              <a:rPr lang="de-CH" b="1" dirty="0"/>
              <a:t> </a:t>
            </a:r>
            <a:r>
              <a:rPr lang="de-CH" dirty="0">
                <a:solidFill>
                  <a:schemeClr val="bg1">
                    <a:lumMod val="50000"/>
                  </a:schemeClr>
                </a:solidFill>
              </a:rPr>
              <a:t>© Ester van der </a:t>
            </a:r>
            <a:r>
              <a:rPr lang="de-CH" dirty="0" err="1">
                <a:solidFill>
                  <a:schemeClr val="bg1">
                    <a:lumMod val="50000"/>
                  </a:schemeClr>
                </a:solidFill>
              </a:rPr>
              <a:t>Voet</a:t>
            </a:r>
            <a:r>
              <a:rPr lang="de-CH" dirty="0">
                <a:solidFill>
                  <a:schemeClr val="bg1">
                    <a:lumMod val="50000"/>
                  </a:schemeClr>
                </a:solidFill>
              </a:rPr>
              <a:t>, 2020</a:t>
            </a:r>
          </a:p>
        </p:txBody>
      </p:sp>
    </p:spTree>
    <p:extLst>
      <p:ext uri="{BB962C8B-B14F-4D97-AF65-F5344CB8AC3E}">
        <p14:creationId xmlns:p14="http://schemas.microsoft.com/office/powerpoint/2010/main" val="4250169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9" descr="Screen Shot 2017-11-02 at 12.44.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983459"/>
          </a:xfrm>
          <a:prstGeom prst="rect">
            <a:avLst/>
          </a:prstGeom>
        </p:spPr>
      </p:pic>
      <p:sp>
        <p:nvSpPr>
          <p:cNvPr id="9" name="Textfeld 10"/>
          <p:cNvSpPr txBox="1"/>
          <p:nvPr/>
        </p:nvSpPr>
        <p:spPr>
          <a:xfrm>
            <a:off x="10393462" y="6308823"/>
            <a:ext cx="1905000" cy="338554"/>
          </a:xfrm>
          <a:prstGeom prst="rect">
            <a:avLst/>
          </a:prstGeom>
          <a:noFill/>
        </p:spPr>
        <p:txBody>
          <a:bodyPr wrap="square" rtlCol="0">
            <a:spAutoFit/>
          </a:bodyPr>
          <a:lstStyle/>
          <a:p>
            <a:r>
              <a:rPr lang="en-GB" sz="1600" dirty="0">
                <a:solidFill>
                  <a:schemeClr val="tx1">
                    <a:lumMod val="50000"/>
                    <a:lumOff val="50000"/>
                  </a:schemeClr>
                </a:solidFill>
              </a:rPr>
              <a:t>© [Name], 2018</a:t>
            </a:r>
          </a:p>
        </p:txBody>
      </p:sp>
      <p:sp>
        <p:nvSpPr>
          <p:cNvPr id="2" name="Title 1"/>
          <p:cNvSpPr>
            <a:spLocks noGrp="1"/>
          </p:cNvSpPr>
          <p:nvPr>
            <p:ph type="title"/>
          </p:nvPr>
        </p:nvSpPr>
        <p:spPr>
          <a:xfrm>
            <a:off x="1779" y="-165585"/>
            <a:ext cx="10515600" cy="1325563"/>
          </a:xfrm>
        </p:spPr>
        <p:txBody>
          <a:bodyPr/>
          <a:lstStyle/>
          <a:p>
            <a:r>
              <a:rPr lang="en-US" dirty="0"/>
              <a:t>Li end-use (</a:t>
            </a:r>
            <a:r>
              <a:rPr lang="en-US" dirty="0" err="1"/>
              <a:t>tonnes</a:t>
            </a:r>
            <a:r>
              <a:rPr lang="en-US" dirty="0"/>
              <a:t>/year)</a:t>
            </a:r>
          </a:p>
        </p:txBody>
      </p:sp>
      <p:sp>
        <p:nvSpPr>
          <p:cNvPr id="4" name="Content Placeholder 3"/>
          <p:cNvSpPr>
            <a:spLocks noGrp="1"/>
          </p:cNvSpPr>
          <p:nvPr>
            <p:ph idx="1"/>
          </p:nvPr>
        </p:nvSpPr>
        <p:spPr>
          <a:xfrm>
            <a:off x="838199" y="1717018"/>
            <a:ext cx="11105045" cy="4591803"/>
          </a:xfrm>
        </p:spPr>
        <p:txBody>
          <a:bodyPr/>
          <a:lstStyle/>
          <a:p>
            <a:pPr marL="0" indent="0">
              <a:buNone/>
            </a:pPr>
            <a:r>
              <a:rPr lang="en-US" dirty="0"/>
              <a:t>CRM factsheets, 2017</a:t>
            </a:r>
          </a:p>
          <a:p>
            <a:pPr marL="0" indent="0">
              <a:buNone/>
            </a:pPr>
            <a:r>
              <a:rPr lang="en-US" dirty="0"/>
              <a:t>world (300,000 </a:t>
            </a:r>
            <a:r>
              <a:rPr lang="en-US" dirty="0" err="1"/>
              <a:t>tonnes</a:t>
            </a:r>
            <a:r>
              <a:rPr lang="en-US" dirty="0"/>
              <a:t> LCE, 2015)	EU (2500-3000 </a:t>
            </a:r>
            <a:r>
              <a:rPr lang="en-US" dirty="0" err="1"/>
              <a:t>tonnes</a:t>
            </a:r>
            <a:r>
              <a:rPr lang="en-US" dirty="0"/>
              <a:t> Li, 2015)	</a:t>
            </a:r>
            <a:r>
              <a:rPr lang="en-US" sz="1400" dirty="0"/>
              <a:t>		</a:t>
            </a:r>
          </a:p>
        </p:txBody>
      </p:sp>
      <p:pic>
        <p:nvPicPr>
          <p:cNvPr id="2050" name="Picture 2" descr="Lithium_end_use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844" y="2688187"/>
            <a:ext cx="5181841" cy="388638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2690" y="2675124"/>
            <a:ext cx="5181841" cy="3886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9">
            <a:extLst>
              <a:ext uri="{FF2B5EF4-FFF2-40B4-BE49-F238E27FC236}">
                <a16:creationId xmlns:a16="http://schemas.microsoft.com/office/drawing/2014/main" id="{E5D9F227-8B1A-49E2-B604-20BBCEF2B2F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79" y="6344648"/>
            <a:ext cx="1449646" cy="491974"/>
          </a:xfrm>
          <a:prstGeom prst="rect">
            <a:avLst/>
          </a:prstGeom>
        </p:spPr>
      </p:pic>
      <p:pic>
        <p:nvPicPr>
          <p:cNvPr id="13" name="Picture 10">
            <a:extLst>
              <a:ext uri="{FF2B5EF4-FFF2-40B4-BE49-F238E27FC236}">
                <a16:creationId xmlns:a16="http://schemas.microsoft.com/office/drawing/2014/main" id="{C06E3EE0-A6EC-4800-A76E-7BD7B00E32D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51424" y="6360632"/>
            <a:ext cx="5423977" cy="488255"/>
          </a:xfrm>
          <a:prstGeom prst="rect">
            <a:avLst/>
          </a:prstGeom>
        </p:spPr>
      </p:pic>
      <p:sp>
        <p:nvSpPr>
          <p:cNvPr id="14" name="Textfeld 13">
            <a:extLst>
              <a:ext uri="{FF2B5EF4-FFF2-40B4-BE49-F238E27FC236}">
                <a16:creationId xmlns:a16="http://schemas.microsoft.com/office/drawing/2014/main" id="{A102CA46-49F7-4D75-B911-7583A8BC9C85}"/>
              </a:ext>
            </a:extLst>
          </p:cNvPr>
          <p:cNvSpPr txBox="1"/>
          <p:nvPr/>
        </p:nvSpPr>
        <p:spPr>
          <a:xfrm>
            <a:off x="10408023" y="6101937"/>
            <a:ext cx="1782197" cy="646331"/>
          </a:xfrm>
          <a:prstGeom prst="rect">
            <a:avLst/>
          </a:prstGeom>
          <a:noFill/>
        </p:spPr>
        <p:txBody>
          <a:bodyPr wrap="square" rtlCol="0">
            <a:spAutoFit/>
          </a:bodyPr>
          <a:lstStyle/>
          <a:p>
            <a:r>
              <a:rPr lang="de-CH" b="1" dirty="0"/>
              <a:t> </a:t>
            </a:r>
            <a:r>
              <a:rPr lang="de-CH" dirty="0">
                <a:solidFill>
                  <a:schemeClr val="bg1">
                    <a:lumMod val="50000"/>
                  </a:schemeClr>
                </a:solidFill>
              </a:rPr>
              <a:t>© Ester van der </a:t>
            </a:r>
            <a:r>
              <a:rPr lang="de-CH" dirty="0" err="1">
                <a:solidFill>
                  <a:schemeClr val="bg1">
                    <a:lumMod val="50000"/>
                  </a:schemeClr>
                </a:solidFill>
              </a:rPr>
              <a:t>Voet</a:t>
            </a:r>
            <a:r>
              <a:rPr lang="de-CH" dirty="0">
                <a:solidFill>
                  <a:schemeClr val="bg1">
                    <a:lumMod val="50000"/>
                  </a:schemeClr>
                </a:solidFill>
              </a:rPr>
              <a:t>, 2020</a:t>
            </a:r>
          </a:p>
        </p:txBody>
      </p:sp>
    </p:spTree>
    <p:extLst>
      <p:ext uri="{BB962C8B-B14F-4D97-AF65-F5344CB8AC3E}">
        <p14:creationId xmlns:p14="http://schemas.microsoft.com/office/powerpoint/2010/main" val="3941197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9" descr="Screen Shot 2017-11-02 at 12.44.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983459"/>
          </a:xfrm>
          <a:prstGeom prst="rect">
            <a:avLst/>
          </a:prstGeom>
        </p:spPr>
      </p:pic>
      <p:sp>
        <p:nvSpPr>
          <p:cNvPr id="2" name="Title 1"/>
          <p:cNvSpPr>
            <a:spLocks noGrp="1"/>
          </p:cNvSpPr>
          <p:nvPr>
            <p:ph type="title"/>
          </p:nvPr>
        </p:nvSpPr>
        <p:spPr>
          <a:xfrm>
            <a:off x="1779" y="-171054"/>
            <a:ext cx="10515600" cy="1325563"/>
          </a:xfrm>
        </p:spPr>
        <p:txBody>
          <a:bodyPr/>
          <a:lstStyle/>
          <a:p>
            <a:r>
              <a:rPr lang="en-US" dirty="0"/>
              <a:t>Co demand projections</a:t>
            </a:r>
          </a:p>
        </p:txBody>
      </p:sp>
      <p:sp>
        <p:nvSpPr>
          <p:cNvPr id="4" name="Content Placeholder 3"/>
          <p:cNvSpPr>
            <a:spLocks noGrp="1"/>
          </p:cNvSpPr>
          <p:nvPr>
            <p:ph idx="1"/>
          </p:nvPr>
        </p:nvSpPr>
        <p:spPr>
          <a:xfrm>
            <a:off x="838199" y="1717018"/>
            <a:ext cx="11105045" cy="4591803"/>
          </a:xfrm>
        </p:spPr>
        <p:txBody>
          <a:bodyPr>
            <a:normAutofit/>
          </a:bodyPr>
          <a:lstStyle/>
          <a:p>
            <a:pPr marL="0" indent="0">
              <a:buNone/>
            </a:pPr>
            <a:r>
              <a:rPr lang="en-US" dirty="0"/>
              <a:t>Global level (Roskill, 2018)</a:t>
            </a:r>
          </a:p>
        </p:txBody>
      </p:sp>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4606" y="1109312"/>
            <a:ext cx="4800600" cy="542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9">
            <a:extLst>
              <a:ext uri="{FF2B5EF4-FFF2-40B4-BE49-F238E27FC236}">
                <a16:creationId xmlns:a16="http://schemas.microsoft.com/office/drawing/2014/main" id="{E0582D92-2738-4110-B3C9-DE1BAE0F21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79" y="6344648"/>
            <a:ext cx="1449646" cy="491974"/>
          </a:xfrm>
          <a:prstGeom prst="rect">
            <a:avLst/>
          </a:prstGeom>
        </p:spPr>
      </p:pic>
      <p:pic>
        <p:nvPicPr>
          <p:cNvPr id="14" name="Picture 10">
            <a:extLst>
              <a:ext uri="{FF2B5EF4-FFF2-40B4-BE49-F238E27FC236}">
                <a16:creationId xmlns:a16="http://schemas.microsoft.com/office/drawing/2014/main" id="{B47F890A-6A07-4616-914D-0F0B7D1449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51424" y="6360632"/>
            <a:ext cx="5423977" cy="488255"/>
          </a:xfrm>
          <a:prstGeom prst="rect">
            <a:avLst/>
          </a:prstGeom>
        </p:spPr>
      </p:pic>
      <p:sp>
        <p:nvSpPr>
          <p:cNvPr id="15" name="Textfeld 14">
            <a:extLst>
              <a:ext uri="{FF2B5EF4-FFF2-40B4-BE49-F238E27FC236}">
                <a16:creationId xmlns:a16="http://schemas.microsoft.com/office/drawing/2014/main" id="{B44C8BE3-14A4-462D-BF8E-51884BF3177F}"/>
              </a:ext>
            </a:extLst>
          </p:cNvPr>
          <p:cNvSpPr txBox="1"/>
          <p:nvPr/>
        </p:nvSpPr>
        <p:spPr>
          <a:xfrm>
            <a:off x="10408023" y="6101937"/>
            <a:ext cx="1782197" cy="646331"/>
          </a:xfrm>
          <a:prstGeom prst="rect">
            <a:avLst/>
          </a:prstGeom>
          <a:noFill/>
        </p:spPr>
        <p:txBody>
          <a:bodyPr wrap="square" rtlCol="0">
            <a:spAutoFit/>
          </a:bodyPr>
          <a:lstStyle/>
          <a:p>
            <a:r>
              <a:rPr lang="de-CH" b="1" dirty="0"/>
              <a:t> </a:t>
            </a:r>
            <a:r>
              <a:rPr lang="de-CH" dirty="0">
                <a:solidFill>
                  <a:schemeClr val="bg1">
                    <a:lumMod val="50000"/>
                  </a:schemeClr>
                </a:solidFill>
              </a:rPr>
              <a:t>© Ester van der </a:t>
            </a:r>
            <a:r>
              <a:rPr lang="de-CH" dirty="0" err="1">
                <a:solidFill>
                  <a:schemeClr val="bg1">
                    <a:lumMod val="50000"/>
                  </a:schemeClr>
                </a:solidFill>
              </a:rPr>
              <a:t>Voet</a:t>
            </a:r>
            <a:r>
              <a:rPr lang="de-CH" dirty="0">
                <a:solidFill>
                  <a:schemeClr val="bg1">
                    <a:lumMod val="50000"/>
                  </a:schemeClr>
                </a:solidFill>
              </a:rPr>
              <a:t>, 2020</a:t>
            </a:r>
          </a:p>
        </p:txBody>
      </p:sp>
    </p:spTree>
    <p:extLst>
      <p:ext uri="{BB962C8B-B14F-4D97-AF65-F5344CB8AC3E}">
        <p14:creationId xmlns:p14="http://schemas.microsoft.com/office/powerpoint/2010/main" val="767769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9" descr="Screen Shot 2017-11-02 at 12.44.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983459"/>
          </a:xfrm>
          <a:prstGeom prst="rect">
            <a:avLst/>
          </a:prstGeom>
        </p:spPr>
      </p:pic>
      <p:sp>
        <p:nvSpPr>
          <p:cNvPr id="2" name="Title 1"/>
          <p:cNvSpPr>
            <a:spLocks noGrp="1"/>
          </p:cNvSpPr>
          <p:nvPr>
            <p:ph type="title"/>
          </p:nvPr>
        </p:nvSpPr>
        <p:spPr>
          <a:xfrm>
            <a:off x="1779" y="-171054"/>
            <a:ext cx="10515600" cy="1325563"/>
          </a:xfrm>
        </p:spPr>
        <p:txBody>
          <a:bodyPr/>
          <a:lstStyle/>
          <a:p>
            <a:r>
              <a:rPr lang="en-US" dirty="0"/>
              <a:t>Li demand projections</a:t>
            </a:r>
          </a:p>
        </p:txBody>
      </p:sp>
      <p:sp>
        <p:nvSpPr>
          <p:cNvPr id="4" name="Content Placeholder 3"/>
          <p:cNvSpPr>
            <a:spLocks noGrp="1"/>
          </p:cNvSpPr>
          <p:nvPr>
            <p:ph idx="1"/>
          </p:nvPr>
        </p:nvSpPr>
        <p:spPr>
          <a:xfrm>
            <a:off x="838199" y="1717018"/>
            <a:ext cx="11105045" cy="4591803"/>
          </a:xfrm>
        </p:spPr>
        <p:txBody>
          <a:bodyPr>
            <a:normAutofit/>
          </a:bodyPr>
          <a:lstStyle/>
          <a:p>
            <a:pPr marL="0" indent="0">
              <a:buNone/>
            </a:pPr>
            <a:r>
              <a:rPr lang="en-US" dirty="0"/>
              <a:t>Global level</a:t>
            </a:r>
          </a:p>
        </p:txBody>
      </p:sp>
      <p:pic>
        <p:nvPicPr>
          <p:cNvPr id="13" name="Picture 5" descr="Gerelateerde afbeeld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4603" y="1035269"/>
            <a:ext cx="5656668" cy="521424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9">
            <a:extLst>
              <a:ext uri="{FF2B5EF4-FFF2-40B4-BE49-F238E27FC236}">
                <a16:creationId xmlns:a16="http://schemas.microsoft.com/office/drawing/2014/main" id="{3F6B2AFF-1651-4C45-BDA9-17EF4E9D67B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79" y="6344648"/>
            <a:ext cx="1449646" cy="491974"/>
          </a:xfrm>
          <a:prstGeom prst="rect">
            <a:avLst/>
          </a:prstGeom>
        </p:spPr>
      </p:pic>
      <p:pic>
        <p:nvPicPr>
          <p:cNvPr id="14" name="Picture 10">
            <a:extLst>
              <a:ext uri="{FF2B5EF4-FFF2-40B4-BE49-F238E27FC236}">
                <a16:creationId xmlns:a16="http://schemas.microsoft.com/office/drawing/2014/main" id="{4574075F-E680-46FA-BD59-CB5104EE8EB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51424" y="6360632"/>
            <a:ext cx="5423977" cy="488255"/>
          </a:xfrm>
          <a:prstGeom prst="rect">
            <a:avLst/>
          </a:prstGeom>
        </p:spPr>
      </p:pic>
      <p:sp>
        <p:nvSpPr>
          <p:cNvPr id="15" name="Textfeld 14">
            <a:extLst>
              <a:ext uri="{FF2B5EF4-FFF2-40B4-BE49-F238E27FC236}">
                <a16:creationId xmlns:a16="http://schemas.microsoft.com/office/drawing/2014/main" id="{75E9172A-DD36-4035-8BB1-4F71CD8DEFBD}"/>
              </a:ext>
            </a:extLst>
          </p:cNvPr>
          <p:cNvSpPr txBox="1"/>
          <p:nvPr/>
        </p:nvSpPr>
        <p:spPr>
          <a:xfrm>
            <a:off x="10408023" y="6101937"/>
            <a:ext cx="1782197" cy="646331"/>
          </a:xfrm>
          <a:prstGeom prst="rect">
            <a:avLst/>
          </a:prstGeom>
          <a:noFill/>
        </p:spPr>
        <p:txBody>
          <a:bodyPr wrap="square" rtlCol="0">
            <a:spAutoFit/>
          </a:bodyPr>
          <a:lstStyle/>
          <a:p>
            <a:r>
              <a:rPr lang="de-CH" b="1" dirty="0"/>
              <a:t> </a:t>
            </a:r>
            <a:r>
              <a:rPr lang="de-CH" dirty="0">
                <a:solidFill>
                  <a:schemeClr val="bg1">
                    <a:lumMod val="50000"/>
                  </a:schemeClr>
                </a:solidFill>
              </a:rPr>
              <a:t>© Ester van der </a:t>
            </a:r>
            <a:r>
              <a:rPr lang="de-CH" dirty="0" err="1">
                <a:solidFill>
                  <a:schemeClr val="bg1">
                    <a:lumMod val="50000"/>
                  </a:schemeClr>
                </a:solidFill>
              </a:rPr>
              <a:t>Voet</a:t>
            </a:r>
            <a:r>
              <a:rPr lang="de-CH" dirty="0">
                <a:solidFill>
                  <a:schemeClr val="bg1">
                    <a:lumMod val="50000"/>
                  </a:schemeClr>
                </a:solidFill>
              </a:rPr>
              <a:t>, 2020</a:t>
            </a:r>
          </a:p>
        </p:txBody>
      </p:sp>
    </p:spTree>
    <p:extLst>
      <p:ext uri="{BB962C8B-B14F-4D97-AF65-F5344CB8AC3E}">
        <p14:creationId xmlns:p14="http://schemas.microsoft.com/office/powerpoint/2010/main" val="18715129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2901</Words>
  <Application>Microsoft Office PowerPoint</Application>
  <PresentationFormat>Breitbild</PresentationFormat>
  <Paragraphs>230</Paragraphs>
  <Slides>32</Slides>
  <Notes>28</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32</vt:i4>
      </vt:variant>
    </vt:vector>
  </HeadingPairs>
  <TitlesOfParts>
    <vt:vector size="38" baseType="lpstr">
      <vt:lpstr>Quicksand</vt:lpstr>
      <vt:lpstr>Quicksand Regular</vt:lpstr>
      <vt:lpstr>Arial</vt:lpstr>
      <vt:lpstr>Calibri</vt:lpstr>
      <vt:lpstr>Calibri Light</vt:lpstr>
      <vt:lpstr>Office Theme</vt:lpstr>
      <vt:lpstr>PowerPoint-Präsentation</vt:lpstr>
      <vt:lpstr>Co and Li: potential supply from the urban mine</vt:lpstr>
      <vt:lpstr>Co and Li resources and reserves</vt:lpstr>
      <vt:lpstr>Co primary production (tonnes/year)</vt:lpstr>
      <vt:lpstr>Li primary production (tonnes/year)</vt:lpstr>
      <vt:lpstr>Co end-use (tonnes/year)</vt:lpstr>
      <vt:lpstr>Li end-use (tonnes/year)</vt:lpstr>
      <vt:lpstr>Co demand projections</vt:lpstr>
      <vt:lpstr>Li demand projections</vt:lpstr>
      <vt:lpstr>Co and Li demand projections</vt:lpstr>
      <vt:lpstr>Co supply projections</vt:lpstr>
      <vt:lpstr>Li supply projections</vt:lpstr>
      <vt:lpstr>The urban mine of cobalt</vt:lpstr>
      <vt:lpstr>Estimations of the size of the urban mine</vt:lpstr>
      <vt:lpstr>Estimations of the size of the urban mine</vt:lpstr>
      <vt:lpstr>Estimations of the size of the urban mine</vt:lpstr>
      <vt:lpstr>Estimations of the size of the urban mine</vt:lpstr>
      <vt:lpstr>Outflow out of the urban mine</vt:lpstr>
      <vt:lpstr>Outflow out of the urban mine</vt:lpstr>
      <vt:lpstr>Outflow out of the urban mine</vt:lpstr>
      <vt:lpstr>How much urban mine material is used?</vt:lpstr>
      <vt:lpstr>How much urban mine material is used?</vt:lpstr>
      <vt:lpstr>How much urban mine material could be used?</vt:lpstr>
      <vt:lpstr>Urban mining for Lithium</vt:lpstr>
      <vt:lpstr>Urban mining for Lithium</vt:lpstr>
      <vt:lpstr>Urban mining for Lithium</vt:lpstr>
      <vt:lpstr>Li stock-in-use in EU (tonnes)</vt:lpstr>
      <vt:lpstr>Li outflow from stock in Europe (tonnes/year)</vt:lpstr>
      <vt:lpstr>Conclusions</vt:lpstr>
      <vt:lpstr>References</vt:lpstr>
      <vt:lpstr>Conclusions</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Andri Abbühl</cp:lastModifiedBy>
  <cp:revision>99</cp:revision>
  <dcterms:created xsi:type="dcterms:W3CDTF">2018-10-03T09:42:01Z</dcterms:created>
  <dcterms:modified xsi:type="dcterms:W3CDTF">2020-05-12T08:29:42Z</dcterms:modified>
</cp:coreProperties>
</file>