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369" r:id="rId3"/>
    <p:sldId id="274" r:id="rId4"/>
    <p:sldId id="342" r:id="rId5"/>
    <p:sldId id="288" r:id="rId6"/>
    <p:sldId id="295" r:id="rId7"/>
    <p:sldId id="323" r:id="rId8"/>
    <p:sldId id="325" r:id="rId9"/>
    <p:sldId id="324" r:id="rId10"/>
    <p:sldId id="353" r:id="rId11"/>
    <p:sldId id="326" r:id="rId12"/>
    <p:sldId id="327" r:id="rId13"/>
    <p:sldId id="328" r:id="rId14"/>
    <p:sldId id="329" r:id="rId15"/>
    <p:sldId id="331" r:id="rId16"/>
    <p:sldId id="365" r:id="rId17"/>
    <p:sldId id="260" r:id="rId18"/>
    <p:sldId id="356" r:id="rId19"/>
    <p:sldId id="357" r:id="rId20"/>
    <p:sldId id="368" r:id="rId21"/>
    <p:sldId id="367" r:id="rId22"/>
    <p:sldId id="348" r:id="rId23"/>
    <p:sldId id="358" r:id="rId24"/>
    <p:sldId id="359" r:id="rId25"/>
    <p:sldId id="360" r:id="rId26"/>
    <p:sldId id="361" r:id="rId27"/>
    <p:sldId id="362" r:id="rId28"/>
    <p:sldId id="37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69" autoAdjust="0"/>
    <p:restoredTop sz="64246" autoAdjust="0"/>
  </p:normalViewPr>
  <p:slideViewPr>
    <p:cSldViewPr snapToGrid="0" snapToObjects="1">
      <p:cViewPr varScale="1">
        <p:scale>
          <a:sx n="49" d="100"/>
          <a:sy n="49" d="100"/>
        </p:scale>
        <p:origin x="186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B7F401-F48C-4A76-B280-A55A8D57AA9F}" type="datetimeFigureOut">
              <a:rPr lang="en-US" smtClean="0"/>
              <a:t>5/12/2020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CC9D69-5FDF-4AF8-818B-BAA7B96CB81B}" type="slidenum">
              <a:rPr lang="en-US" smtClean="0"/>
              <a:t>‹Nr.›</a:t>
            </a:fld>
            <a:endParaRPr lang="en-US"/>
          </a:p>
        </p:txBody>
      </p:sp>
    </p:spTree>
    <p:extLst>
      <p:ext uri="{BB962C8B-B14F-4D97-AF65-F5344CB8AC3E}">
        <p14:creationId xmlns:p14="http://schemas.microsoft.com/office/powerpoint/2010/main" val="53997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Make clear scenarios are NOT predictions, despite</a:t>
            </a:r>
            <a:r>
              <a:rPr lang="en-GB" sz="1200" kern="1200" baseline="0" dirty="0">
                <a:solidFill>
                  <a:schemeClr val="tx1"/>
                </a:solidFill>
                <a:effectLst/>
                <a:latin typeface="+mn-lt"/>
                <a:ea typeface="+mn-ea"/>
                <a:cs typeface="+mn-cs"/>
              </a:rPr>
              <a:t> what the dictionaries say</a:t>
            </a:r>
            <a:r>
              <a:rPr lang="en-GB" sz="1200" kern="1200" dirty="0">
                <a:solidFill>
                  <a:schemeClr val="tx1"/>
                </a:solidFill>
                <a:effectLst/>
                <a:latin typeface="+mn-lt"/>
                <a:ea typeface="+mn-ea"/>
                <a:cs typeface="+mn-cs"/>
              </a:rPr>
              <a:t>. Scenarios are about the future, and therefore by definition inaccurate.  We use the UNEP definition.</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2</a:t>
            </a:fld>
            <a:endParaRPr lang="en-US"/>
          </a:p>
        </p:txBody>
      </p:sp>
    </p:spTree>
    <p:extLst>
      <p:ext uri="{BB962C8B-B14F-4D97-AF65-F5344CB8AC3E}">
        <p14:creationId xmlns:p14="http://schemas.microsoft.com/office/powerpoint/2010/main" val="2382573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relevant point here is that for CRM, as these are often co- of by-products of other materials, there is no automatic connection between supply and demand. Their supply depends on the demand for the “host” material.</a:t>
            </a:r>
            <a:endParaRPr lang="nl-NL" dirty="0"/>
          </a:p>
          <a:p>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11</a:t>
            </a:fld>
            <a:endParaRPr lang="en-US"/>
          </a:p>
        </p:txBody>
      </p:sp>
    </p:spTree>
    <p:extLst>
      <p:ext uri="{BB962C8B-B14F-4D97-AF65-F5344CB8AC3E}">
        <p14:creationId xmlns:p14="http://schemas.microsoft.com/office/powerpoint/2010/main" val="3179870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CRMs are particularly difficult to capture in long-term forecasts. They are mostly new markets and suffer under supply constraints. If for example as a result of the increase in renewable energy technologies the demand for these materials would explode, it may not be possible to raise supply accordingly. In that case it is likely that the application will not persist and different technologies will be developed.</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12</a:t>
            </a:fld>
            <a:endParaRPr lang="en-US"/>
          </a:p>
        </p:txBody>
      </p:sp>
    </p:spTree>
    <p:extLst>
      <p:ext uri="{BB962C8B-B14F-4D97-AF65-F5344CB8AC3E}">
        <p14:creationId xmlns:p14="http://schemas.microsoft.com/office/powerpoint/2010/main" val="1767672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Modelling of applications of CRM is done and some examples are shown below. Such modelling assumes technologies will remain as they are now. This is most probably not a true assumption, but it is also very difficult to make a different assumption as it is quite uncertain or even unknown what will be the replacement</a:t>
            </a:r>
            <a:r>
              <a:rPr lang="nl-NL" sz="1200" kern="1200" dirty="0">
                <a:solidFill>
                  <a:schemeClr val="tx1"/>
                </a:solidFill>
                <a:effectLst/>
                <a:latin typeface="+mn-lt"/>
                <a:ea typeface="+mn-ea"/>
                <a:cs typeface="+mn-cs"/>
              </a:rPr>
              <a:t>.</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13</a:t>
            </a:fld>
            <a:endParaRPr lang="en-US"/>
          </a:p>
        </p:txBody>
      </p:sp>
    </p:spTree>
    <p:extLst>
      <p:ext uri="{BB962C8B-B14F-4D97-AF65-F5344CB8AC3E}">
        <p14:creationId xmlns:p14="http://schemas.microsoft.com/office/powerpoint/2010/main" val="95780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Input Output modelling, attempts are being made to include materials. This may be feasible for large-scale materials such as concrete or steel. It is futile for CRMs.</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14</a:t>
            </a:fld>
            <a:endParaRPr lang="en-US"/>
          </a:p>
        </p:txBody>
      </p:sp>
    </p:spTree>
    <p:extLst>
      <p:ext uri="{BB962C8B-B14F-4D97-AF65-F5344CB8AC3E}">
        <p14:creationId xmlns:p14="http://schemas.microsoft.com/office/powerpoint/2010/main" val="3100125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Here starts the new material, with some specific demand scenarios for cobalt. This one from the industry – only until 2025.</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15</a:t>
            </a:fld>
            <a:endParaRPr lang="en-US"/>
          </a:p>
        </p:txBody>
      </p:sp>
    </p:spTree>
    <p:extLst>
      <p:ext uri="{BB962C8B-B14F-4D97-AF65-F5344CB8AC3E}">
        <p14:creationId xmlns:p14="http://schemas.microsoft.com/office/powerpoint/2010/main" val="3775561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scenario is also shown in the slides of the general Raw materials scenarios lecture. It refers to cobalt and shows results until 2050, under assumptions of constant technology.</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16</a:t>
            </a:fld>
            <a:endParaRPr lang="en-US"/>
          </a:p>
        </p:txBody>
      </p:sp>
    </p:spTree>
    <p:extLst>
      <p:ext uri="{BB962C8B-B14F-4D97-AF65-F5344CB8AC3E}">
        <p14:creationId xmlns:p14="http://schemas.microsoft.com/office/powerpoint/2010/main" val="2816010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ProSUM</a:t>
            </a:r>
            <a:r>
              <a:rPr lang="en-GB" sz="1200" kern="1200" dirty="0">
                <a:solidFill>
                  <a:schemeClr val="tx1"/>
                </a:solidFill>
                <a:effectLst/>
                <a:latin typeface="+mn-lt"/>
                <a:ea typeface="+mn-ea"/>
                <a:cs typeface="+mn-cs"/>
              </a:rPr>
              <a:t> is really a very relevant project and presents lots of materials that can be used for a bottom-up scenario development for CRM.</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17</a:t>
            </a:fld>
            <a:endParaRPr lang="en-US"/>
          </a:p>
        </p:txBody>
      </p:sp>
    </p:spTree>
    <p:extLst>
      <p:ext uri="{BB962C8B-B14F-4D97-AF65-F5344CB8AC3E}">
        <p14:creationId xmlns:p14="http://schemas.microsoft.com/office/powerpoint/2010/main" val="704246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It is even more difficult to forecast supply as there are many unknowns. For CRMs, supply = demand is way too simplistic.</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18</a:t>
            </a:fld>
            <a:endParaRPr lang="en-US"/>
          </a:p>
        </p:txBody>
      </p:sp>
    </p:spTree>
    <p:extLst>
      <p:ext uri="{BB962C8B-B14F-4D97-AF65-F5344CB8AC3E}">
        <p14:creationId xmlns:p14="http://schemas.microsoft.com/office/powerpoint/2010/main" val="1314118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Supply projections only cover very short periods and depend on present mining operations only.</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19</a:t>
            </a:fld>
            <a:endParaRPr lang="en-US"/>
          </a:p>
        </p:txBody>
      </p:sp>
    </p:spTree>
    <p:extLst>
      <p:ext uri="{BB962C8B-B14F-4D97-AF65-F5344CB8AC3E}">
        <p14:creationId xmlns:p14="http://schemas.microsoft.com/office/powerpoint/2010/main" val="1702485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shows results from a bold scenario attempt for cobalt supply scenarios until 2050. Various eventualities have been explored here.</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20</a:t>
            </a:fld>
            <a:endParaRPr lang="en-US"/>
          </a:p>
        </p:txBody>
      </p:sp>
    </p:spTree>
    <p:extLst>
      <p:ext uri="{BB962C8B-B14F-4D97-AF65-F5344CB8AC3E}">
        <p14:creationId xmlns:p14="http://schemas.microsoft.com/office/powerpoint/2010/main" val="3470485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illustrate the breadth of the concept of</a:t>
            </a:r>
            <a:r>
              <a:rPr lang="en-US" baseline="0" dirty="0"/>
              <a:t> scenario analysis</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3</a:t>
            </a:fld>
            <a:endParaRPr lang="en-US"/>
          </a:p>
        </p:txBody>
      </p:sp>
    </p:spTree>
    <p:extLst>
      <p:ext uri="{BB962C8B-B14F-4D97-AF65-F5344CB8AC3E}">
        <p14:creationId xmlns:p14="http://schemas.microsoft.com/office/powerpoint/2010/main" val="1077901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explanation of the scenario exercise can be found in the hand-out: the Word document called Scenario Storyline Development Exercise.</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22</a:t>
            </a:fld>
            <a:endParaRPr lang="en-US"/>
          </a:p>
        </p:txBody>
      </p:sp>
    </p:spTree>
    <p:extLst>
      <p:ext uri="{BB962C8B-B14F-4D97-AF65-F5344CB8AC3E}">
        <p14:creationId xmlns:p14="http://schemas.microsoft.com/office/powerpoint/2010/main" val="832684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envelope: little slips of paper with the scenario titles on them are folded and put into an envelope, to be drawn by the different groups like lots.</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23</a:t>
            </a:fld>
            <a:endParaRPr lang="en-US"/>
          </a:p>
        </p:txBody>
      </p:sp>
    </p:spTree>
    <p:extLst>
      <p:ext uri="{BB962C8B-B14F-4D97-AF65-F5344CB8AC3E}">
        <p14:creationId xmlns:p14="http://schemas.microsoft.com/office/powerpoint/2010/main" val="171690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step-by-step approach is introduced. Checking back after each step is recommended, especially for groups that are not used to these brainstorming type exercises. Frequent reassurances that there is no need to be realistic or accurate are recommended as well. It is all about the thought experiment.</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24</a:t>
            </a:fld>
            <a:endParaRPr lang="en-US"/>
          </a:p>
        </p:txBody>
      </p:sp>
    </p:spTree>
    <p:extLst>
      <p:ext uri="{BB962C8B-B14F-4D97-AF65-F5344CB8AC3E}">
        <p14:creationId xmlns:p14="http://schemas.microsoft.com/office/powerpoint/2010/main" val="2105590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Usually this is a timeline where demand and supply of cobalt are drafted.</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27</a:t>
            </a:fld>
            <a:endParaRPr lang="en-US"/>
          </a:p>
        </p:txBody>
      </p:sp>
    </p:spTree>
    <p:extLst>
      <p:ext uri="{BB962C8B-B14F-4D97-AF65-F5344CB8AC3E}">
        <p14:creationId xmlns:p14="http://schemas.microsoft.com/office/powerpoint/2010/main" val="1325259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AF2A0EF-FCA5-054E-BC9B-F4CD1D666A3B}" type="slidenum">
              <a:rPr lang="en-GB" smtClean="0"/>
              <a:t>28</a:t>
            </a:fld>
            <a:endParaRPr lang="en-GB"/>
          </a:p>
        </p:txBody>
      </p:sp>
    </p:spTree>
    <p:extLst>
      <p:ext uri="{BB962C8B-B14F-4D97-AF65-F5344CB8AC3E}">
        <p14:creationId xmlns:p14="http://schemas.microsoft.com/office/powerpoint/2010/main" val="4140264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Scenarios for raw materials, or materials in general, do not yet exist. Some first attempts have been made by the International Resource Panel and the OECD (see Additional reading materials). These are quite preliminary and to date (2020) only include a baseline scenario. The baseline for raw materials is already challenging at global level. The three challenges mentioned here may be different for each specific raw material.</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4</a:t>
            </a:fld>
            <a:endParaRPr lang="en-US"/>
          </a:p>
        </p:txBody>
      </p:sp>
    </p:spTree>
    <p:extLst>
      <p:ext uri="{BB962C8B-B14F-4D97-AF65-F5344CB8AC3E}">
        <p14:creationId xmlns:p14="http://schemas.microsoft.com/office/powerpoint/2010/main" val="3618367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5</a:t>
            </a:fld>
            <a:endParaRPr lang="en-US"/>
          </a:p>
        </p:txBody>
      </p:sp>
    </p:spTree>
    <p:extLst>
      <p:ext uri="{BB962C8B-B14F-4D97-AF65-F5344CB8AC3E}">
        <p14:creationId xmlns:p14="http://schemas.microsoft.com/office/powerpoint/2010/main" val="4050635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point is really important and though quite simple apparently not self-evident. Even at global level, where it can be maintained (roughly) that supply equals demand, it is still very important to distinguish the two. Supply scenarios specify the “mix” of the different supply routes. Supply scenarios therefore are the entrance point for environmental assessments. They are also relevant for scenarios of the circular economy. A circular economy does not imply the demand is reduced, just that the supply is secondary supply for a considerable part. In</a:t>
            </a:r>
            <a:r>
              <a:rPr lang="en-GB" sz="1200" kern="1200" baseline="0" dirty="0">
                <a:solidFill>
                  <a:schemeClr val="tx1"/>
                </a:solidFill>
                <a:effectLst/>
                <a:latin typeface="+mn-lt"/>
                <a:ea typeface="+mn-ea"/>
                <a:cs typeface="+mn-cs"/>
              </a:rPr>
              <a:t> addition, f</a:t>
            </a:r>
            <a:r>
              <a:rPr lang="en-GB" sz="1200" kern="1200" dirty="0">
                <a:solidFill>
                  <a:schemeClr val="tx1"/>
                </a:solidFill>
                <a:effectLst/>
                <a:latin typeface="+mn-lt"/>
                <a:ea typeface="+mn-ea"/>
                <a:cs typeface="+mn-cs"/>
              </a:rPr>
              <a:t>or critical</a:t>
            </a:r>
            <a:r>
              <a:rPr lang="en-GB" sz="1200" kern="1200" baseline="0" dirty="0">
                <a:solidFill>
                  <a:schemeClr val="tx1"/>
                </a:solidFill>
                <a:effectLst/>
                <a:latin typeface="+mn-lt"/>
                <a:ea typeface="+mn-ea"/>
                <a:cs typeface="+mn-cs"/>
              </a:rPr>
              <a:t> raw materials, there is often a disconnection between supply and demand, since these materials are often produced as co- or by-products of other materials.</a:t>
            </a:r>
            <a:endParaRPr lang="nl-NL" dirty="0"/>
          </a:p>
          <a:p>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6</a:t>
            </a:fld>
            <a:endParaRPr lang="en-US"/>
          </a:p>
        </p:txBody>
      </p:sp>
    </p:spTree>
    <p:extLst>
      <p:ext uri="{BB962C8B-B14F-4D97-AF65-F5344CB8AC3E}">
        <p14:creationId xmlns:p14="http://schemas.microsoft.com/office/powerpoint/2010/main" val="113809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see two different approaches emerging now for resource scenarios: top-down and bottom-up. The top-down approach originates in macro-economic analysis and often uses CGE models. Economists think such modelling is the main, or even the only, way to go. The bottom-up approach originates from engineering and starts out from technologies and individual products. Engineers think such modelling is the main, or even</a:t>
            </a:r>
            <a:r>
              <a:rPr lang="en-GB" sz="1200" kern="1200" baseline="0" dirty="0">
                <a:solidFill>
                  <a:schemeClr val="tx1"/>
                </a:solidFill>
                <a:effectLst/>
                <a:latin typeface="+mn-lt"/>
                <a:ea typeface="+mn-ea"/>
                <a:cs typeface="+mn-cs"/>
              </a:rPr>
              <a:t> the </a:t>
            </a:r>
            <a:r>
              <a:rPr lang="en-GB" sz="1200" kern="1200" dirty="0">
                <a:solidFill>
                  <a:schemeClr val="tx1"/>
                </a:solidFill>
                <a:effectLst/>
                <a:latin typeface="+mn-lt"/>
                <a:ea typeface="+mn-ea"/>
                <a:cs typeface="+mn-cs"/>
              </a:rPr>
              <a:t>only, way to go. In fact, both have their strong points as well as their limitations, and we need elements of both to compile meaningful scenarios for resources.</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7</a:t>
            </a:fld>
            <a:endParaRPr lang="en-US"/>
          </a:p>
        </p:txBody>
      </p:sp>
    </p:spTree>
    <p:extLst>
      <p:ext uri="{BB962C8B-B14F-4D97-AF65-F5344CB8AC3E}">
        <p14:creationId xmlns:p14="http://schemas.microsoft.com/office/powerpoint/2010/main" val="94947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is a top-down approach using only GDP and population as driving forces. Such an approach can, as can be seen here, also be used at the level of individual materials. For CRM it doesn’t work so well as a (</a:t>
            </a:r>
            <a:r>
              <a:rPr lang="en-GB" sz="1200" kern="1200" dirty="0" err="1">
                <a:solidFill>
                  <a:schemeClr val="tx1"/>
                </a:solidFill>
                <a:effectLst/>
                <a:latin typeface="+mn-lt"/>
                <a:ea typeface="+mn-ea"/>
                <a:cs typeface="+mn-cs"/>
              </a:rPr>
              <a:t>cor</a:t>
            </a:r>
            <a:r>
              <a:rPr lang="en-GB" sz="1200" kern="1200" dirty="0">
                <a:solidFill>
                  <a:schemeClr val="tx1"/>
                </a:solidFill>
                <a:effectLst/>
                <a:latin typeface="+mn-lt"/>
                <a:ea typeface="+mn-ea"/>
                <a:cs typeface="+mn-cs"/>
              </a:rPr>
              <a:t>)relation between such drivers and the production of these materials cannot be established. </a:t>
            </a:r>
            <a:endParaRPr lang="nl-NL" dirty="0"/>
          </a:p>
          <a:p>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8</a:t>
            </a:fld>
            <a:endParaRPr lang="en-US"/>
          </a:p>
        </p:txBody>
      </p:sp>
    </p:spTree>
    <p:extLst>
      <p:ext uri="{BB962C8B-B14F-4D97-AF65-F5344CB8AC3E}">
        <p14:creationId xmlns:p14="http://schemas.microsoft.com/office/powerpoint/2010/main" val="1806361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CRM are only visible in a bottom-up approach. A top-down approach is too crude to enable following small-scale materials. It is however possible to take a bottom-up approach also with global level IAMs, as the examples from Deetman et al. and Marinova et al. show (see further slides).</a:t>
            </a:r>
            <a:endParaRPr lang="nl-NL" dirty="0"/>
          </a:p>
          <a:p>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9</a:t>
            </a:fld>
            <a:endParaRPr lang="en-US"/>
          </a:p>
        </p:txBody>
      </p:sp>
    </p:spTree>
    <p:extLst>
      <p:ext uri="{BB962C8B-B14F-4D97-AF65-F5344CB8AC3E}">
        <p14:creationId xmlns:p14="http://schemas.microsoft.com/office/powerpoint/2010/main" val="1980474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 example of bottom-up modelling of construction materials. This example refers to China but in fact these results exist for all 26 global IMAGE regions (IMAGE being one of the major climate models used for the IPCC assessments).</a:t>
            </a:r>
            <a:endParaRPr lang="nl-NL" dirty="0"/>
          </a:p>
          <a:p>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10</a:t>
            </a:fld>
            <a:endParaRPr lang="en-US"/>
          </a:p>
        </p:txBody>
      </p:sp>
    </p:spTree>
    <p:extLst>
      <p:ext uri="{BB962C8B-B14F-4D97-AF65-F5344CB8AC3E}">
        <p14:creationId xmlns:p14="http://schemas.microsoft.com/office/powerpoint/2010/main" val="811247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CH"/>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Click to edit Master subtitle style</a:t>
            </a:r>
            <a:endParaRPr lang="en-GB"/>
          </a:p>
        </p:txBody>
      </p:sp>
      <p:sp>
        <p:nvSpPr>
          <p:cNvPr id="4" name="Date Placeholder 3"/>
          <p:cNvSpPr>
            <a:spLocks noGrp="1"/>
          </p:cNvSpPr>
          <p:nvPr>
            <p:ph type="dt" sz="half" idx="10"/>
          </p:nvPr>
        </p:nvSpPr>
        <p:spPr/>
        <p:txBody>
          <a:bodyPr/>
          <a:lstStyle/>
          <a:p>
            <a:fld id="{24D57804-1B0A-7F43-827F-DFED7FED9C8C}"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2629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4" name="Date Placeholder 3"/>
          <p:cNvSpPr>
            <a:spLocks noGrp="1"/>
          </p:cNvSpPr>
          <p:nvPr>
            <p:ph type="dt" sz="half" idx="10"/>
          </p:nvPr>
        </p:nvSpPr>
        <p:spPr/>
        <p:txBody>
          <a:bodyPr/>
          <a:lstStyle/>
          <a:p>
            <a:fld id="{24D57804-1B0A-7F43-827F-DFED7FED9C8C}"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153173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CH"/>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4" name="Date Placeholder 3"/>
          <p:cNvSpPr>
            <a:spLocks noGrp="1"/>
          </p:cNvSpPr>
          <p:nvPr>
            <p:ph type="dt" sz="half" idx="10"/>
          </p:nvPr>
        </p:nvSpPr>
        <p:spPr/>
        <p:txBody>
          <a:bodyPr/>
          <a:lstStyle/>
          <a:p>
            <a:fld id="{24D57804-1B0A-7F43-827F-DFED7FED9C8C}"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205114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Click to edit Master title style</a:t>
            </a:r>
            <a:endParaRPr lang="en-GB"/>
          </a:p>
        </p:txBody>
      </p:sp>
      <p:sp>
        <p:nvSpPr>
          <p:cNvPr id="3" name="Content Placeholder 2"/>
          <p:cNvSpPr>
            <a:spLocks noGrp="1"/>
          </p:cNvSpPr>
          <p:nvPr>
            <p:ph idx="1"/>
          </p:nvPr>
        </p:nvSpPr>
        <p:spPr/>
        <p:txBody>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4" name="Date Placeholder 3"/>
          <p:cNvSpPr>
            <a:spLocks noGrp="1"/>
          </p:cNvSpPr>
          <p:nvPr>
            <p:ph type="dt" sz="half" idx="10"/>
          </p:nvPr>
        </p:nvSpPr>
        <p:spPr/>
        <p:txBody>
          <a:bodyPr/>
          <a:lstStyle/>
          <a:p>
            <a:fld id="{24D57804-1B0A-7F43-827F-DFED7FED9C8C}"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83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CH"/>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CH"/>
              <a:t>Click to edit Master text styles</a:t>
            </a:r>
          </a:p>
        </p:txBody>
      </p:sp>
      <p:sp>
        <p:nvSpPr>
          <p:cNvPr id="4" name="Date Placeholder 3"/>
          <p:cNvSpPr>
            <a:spLocks noGrp="1"/>
          </p:cNvSpPr>
          <p:nvPr>
            <p:ph type="dt" sz="half" idx="10"/>
          </p:nvPr>
        </p:nvSpPr>
        <p:spPr/>
        <p:txBody>
          <a:bodyPr/>
          <a:lstStyle/>
          <a:p>
            <a:fld id="{24D57804-1B0A-7F43-827F-DFED7FED9C8C}"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121830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5" name="Date Placeholder 4"/>
          <p:cNvSpPr>
            <a:spLocks noGrp="1"/>
          </p:cNvSpPr>
          <p:nvPr>
            <p:ph type="dt" sz="half" idx="10"/>
          </p:nvPr>
        </p:nvSpPr>
        <p:spPr/>
        <p:txBody>
          <a:bodyPr/>
          <a:lstStyle/>
          <a:p>
            <a:fld id="{24D57804-1B0A-7F43-827F-DFED7FED9C8C}"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195324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CH"/>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7" name="Date Placeholder 6"/>
          <p:cNvSpPr>
            <a:spLocks noGrp="1"/>
          </p:cNvSpPr>
          <p:nvPr>
            <p:ph type="dt" sz="half" idx="10"/>
          </p:nvPr>
        </p:nvSpPr>
        <p:spPr/>
        <p:txBody>
          <a:bodyPr/>
          <a:lstStyle/>
          <a:p>
            <a:fld id="{24D57804-1B0A-7F43-827F-DFED7FED9C8C}" type="datetimeFigureOut">
              <a:rPr lang="en-GB" smtClean="0"/>
              <a:t>12/05/2020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177639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Click to edit Master title style</a:t>
            </a:r>
            <a:endParaRPr lang="en-GB"/>
          </a:p>
        </p:txBody>
      </p:sp>
      <p:sp>
        <p:nvSpPr>
          <p:cNvPr id="3" name="Date Placeholder 2"/>
          <p:cNvSpPr>
            <a:spLocks noGrp="1"/>
          </p:cNvSpPr>
          <p:nvPr>
            <p:ph type="dt" sz="half" idx="10"/>
          </p:nvPr>
        </p:nvSpPr>
        <p:spPr/>
        <p:txBody>
          <a:bodyPr/>
          <a:lstStyle/>
          <a:p>
            <a:fld id="{24D57804-1B0A-7F43-827F-DFED7FED9C8C}" type="datetimeFigureOut">
              <a:rPr lang="en-GB" smtClean="0"/>
              <a:t>12/05/2020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1523103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57804-1B0A-7F43-827F-DFED7FED9C8C}" type="datetimeFigureOut">
              <a:rPr lang="en-GB" smtClean="0"/>
              <a:t>12/05/2020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80235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CH"/>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CH"/>
              <a:t>Click to edit Master text styles</a:t>
            </a:r>
          </a:p>
        </p:txBody>
      </p:sp>
      <p:sp>
        <p:nvSpPr>
          <p:cNvPr id="5" name="Date Placeholder 4"/>
          <p:cNvSpPr>
            <a:spLocks noGrp="1"/>
          </p:cNvSpPr>
          <p:nvPr>
            <p:ph type="dt" sz="half" idx="10"/>
          </p:nvPr>
        </p:nvSpPr>
        <p:spPr/>
        <p:txBody>
          <a:bodyPr/>
          <a:lstStyle/>
          <a:p>
            <a:fld id="{24D57804-1B0A-7F43-827F-DFED7FED9C8C}"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1213641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CH"/>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CH"/>
              <a:t>Click to edit Master text styles</a:t>
            </a:r>
          </a:p>
        </p:txBody>
      </p:sp>
      <p:sp>
        <p:nvSpPr>
          <p:cNvPr id="5" name="Date Placeholder 4"/>
          <p:cNvSpPr>
            <a:spLocks noGrp="1"/>
          </p:cNvSpPr>
          <p:nvPr>
            <p:ph type="dt" sz="half" idx="10"/>
          </p:nvPr>
        </p:nvSpPr>
        <p:spPr/>
        <p:txBody>
          <a:bodyPr/>
          <a:lstStyle/>
          <a:p>
            <a:fld id="{24D57804-1B0A-7F43-827F-DFED7FED9C8C}"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875465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CH"/>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57804-1B0A-7F43-827F-DFED7FED9C8C}" type="datetimeFigureOut">
              <a:rPr lang="en-GB" smtClean="0"/>
              <a:t>12/05/2020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944AC-5FFF-054E-BE76-33E6794DC4E2}" type="slidenum">
              <a:rPr lang="en-GB" smtClean="0"/>
              <a:t>‹Nr.›</a:t>
            </a:fld>
            <a:endParaRPr lang="en-GB"/>
          </a:p>
        </p:txBody>
      </p:sp>
    </p:spTree>
    <p:extLst>
      <p:ext uri="{BB962C8B-B14F-4D97-AF65-F5344CB8AC3E}">
        <p14:creationId xmlns:p14="http://schemas.microsoft.com/office/powerpoint/2010/main" val="1602021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emf"/><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hyperlink" Target="http://www.urbanmineplatform.eu/homepag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18" Type="http://schemas.openxmlformats.org/officeDocument/2006/relationships/image" Target="../media/image28.png"/><Relationship Id="rId3" Type="http://schemas.openxmlformats.org/officeDocument/2006/relationships/image" Target="../media/image13.jpe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24.xml"/><Relationship Id="rId16" Type="http://schemas.openxmlformats.org/officeDocument/2006/relationships/image" Target="../media/image26.jpeg"/><Relationship Id="rId20"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emf"/><Relationship Id="rId24" Type="http://schemas.openxmlformats.org/officeDocument/2006/relationships/image" Target="../media/image2.png"/><Relationship Id="rId5" Type="http://schemas.openxmlformats.org/officeDocument/2006/relationships/image" Target="../media/image15.jpeg"/><Relationship Id="rId15" Type="http://schemas.openxmlformats.org/officeDocument/2006/relationships/image" Target="../media/image25.png"/><Relationship Id="rId23" Type="http://schemas.openxmlformats.org/officeDocument/2006/relationships/image" Target="../media/image4.jpg"/><Relationship Id="rId10" Type="http://schemas.openxmlformats.org/officeDocument/2006/relationships/image" Target="../media/image20.jpe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jpg"/><Relationship Id="rId14" Type="http://schemas.openxmlformats.org/officeDocument/2006/relationships/image" Target="../media/image24.png"/><Relationship Id="rId22"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688559" y="1951557"/>
            <a:ext cx="7848600" cy="19272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DE" cap="small" dirty="0">
                <a:solidFill>
                  <a:srgbClr val="C00000"/>
                </a:solidFill>
              </a:rPr>
              <a:t>Scenarios </a:t>
            </a:r>
            <a:r>
              <a:rPr lang="de-DE" cap="small" dirty="0" err="1">
                <a:solidFill>
                  <a:srgbClr val="C00000"/>
                </a:solidFill>
              </a:rPr>
              <a:t>for</a:t>
            </a:r>
            <a:r>
              <a:rPr lang="de-DE" cap="small" dirty="0">
                <a:solidFill>
                  <a:srgbClr val="C00000"/>
                </a:solidFill>
              </a:rPr>
              <a:t> </a:t>
            </a:r>
            <a:r>
              <a:rPr lang="de-DE" cap="small" dirty="0" err="1">
                <a:solidFill>
                  <a:srgbClr val="C00000"/>
                </a:solidFill>
              </a:rPr>
              <a:t>critical</a:t>
            </a:r>
            <a:r>
              <a:rPr lang="de-DE" cap="small" dirty="0">
                <a:solidFill>
                  <a:srgbClr val="C00000"/>
                </a:solidFill>
              </a:rPr>
              <a:t> </a:t>
            </a:r>
            <a:r>
              <a:rPr lang="de-DE" cap="small" dirty="0" err="1">
                <a:solidFill>
                  <a:srgbClr val="C00000"/>
                </a:solidFill>
              </a:rPr>
              <a:t>raw</a:t>
            </a:r>
            <a:r>
              <a:rPr lang="de-DE" cap="small" dirty="0">
                <a:solidFill>
                  <a:srgbClr val="C00000"/>
                </a:solidFill>
              </a:rPr>
              <a:t> </a:t>
            </a:r>
            <a:r>
              <a:rPr lang="de-DE" cap="small" dirty="0" err="1">
                <a:solidFill>
                  <a:srgbClr val="C00000"/>
                </a:solidFill>
              </a:rPr>
              <a:t>materials</a:t>
            </a:r>
            <a:r>
              <a:rPr lang="de-DE" cap="small" dirty="0">
                <a:solidFill>
                  <a:srgbClr val="C00000"/>
                </a:solidFill>
              </a:rPr>
              <a:t>, </a:t>
            </a:r>
            <a:r>
              <a:rPr lang="de-DE" cap="small" dirty="0" err="1">
                <a:solidFill>
                  <a:srgbClr val="C00000"/>
                </a:solidFill>
              </a:rPr>
              <a:t>the</a:t>
            </a:r>
            <a:r>
              <a:rPr lang="de-DE" cap="small" dirty="0">
                <a:solidFill>
                  <a:srgbClr val="C00000"/>
                </a:solidFill>
              </a:rPr>
              <a:t> </a:t>
            </a:r>
            <a:r>
              <a:rPr lang="de-DE" cap="small" dirty="0" err="1">
                <a:solidFill>
                  <a:srgbClr val="C00000"/>
                </a:solidFill>
              </a:rPr>
              <a:t>case</a:t>
            </a:r>
            <a:r>
              <a:rPr lang="de-DE" cap="small" dirty="0">
                <a:solidFill>
                  <a:srgbClr val="C00000"/>
                </a:solidFill>
              </a:rPr>
              <a:t> </a:t>
            </a:r>
            <a:r>
              <a:rPr lang="de-DE" cap="small" dirty="0" err="1">
                <a:solidFill>
                  <a:srgbClr val="C00000"/>
                </a:solidFill>
              </a:rPr>
              <a:t>of</a:t>
            </a:r>
            <a:r>
              <a:rPr lang="de-DE" cap="small" dirty="0">
                <a:solidFill>
                  <a:srgbClr val="C00000"/>
                </a:solidFill>
              </a:rPr>
              <a:t> </a:t>
            </a:r>
            <a:r>
              <a:rPr lang="de-DE" cap="small" dirty="0" err="1">
                <a:solidFill>
                  <a:srgbClr val="C00000"/>
                </a:solidFill>
              </a:rPr>
              <a:t>cobalt</a:t>
            </a:r>
            <a:endParaRPr lang="de-DE" cap="small" dirty="0">
              <a:solidFill>
                <a:srgbClr val="C00000"/>
              </a:solidFill>
            </a:endParaRPr>
          </a:p>
        </p:txBody>
      </p:sp>
      <p:sp>
        <p:nvSpPr>
          <p:cNvPr id="5" name="Untertitel 2"/>
          <p:cNvSpPr txBox="1">
            <a:spLocks/>
          </p:cNvSpPr>
          <p:nvPr/>
        </p:nvSpPr>
        <p:spPr>
          <a:xfrm>
            <a:off x="688559" y="3751056"/>
            <a:ext cx="10430015" cy="1942461"/>
          </a:xfrm>
          <a:prstGeom prst="rect">
            <a:avLst/>
          </a:prstGeom>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de-DE" cap="small" dirty="0">
              <a:latin typeface="Quicksand Regular"/>
              <a:cs typeface="Quicksand Regular"/>
            </a:endParaRPr>
          </a:p>
          <a:p>
            <a:pPr algn="l"/>
            <a:r>
              <a:rPr lang="de-DE" cap="small" dirty="0">
                <a:latin typeface="Quicksand Regular"/>
                <a:cs typeface="Quicksand Regular"/>
              </a:rPr>
              <a:t>Ester van der </a:t>
            </a:r>
            <a:r>
              <a:rPr lang="de-DE" cap="small" dirty="0" err="1">
                <a:latin typeface="Quicksand Regular"/>
                <a:cs typeface="Quicksand Regular"/>
              </a:rPr>
              <a:t>Voet</a:t>
            </a:r>
            <a:endParaRPr lang="de-DE" cap="small" dirty="0">
              <a:latin typeface="Quicksand Regular"/>
              <a:cs typeface="Quicksand Regular"/>
            </a:endParaRPr>
          </a:p>
          <a:p>
            <a:pPr algn="l"/>
            <a:r>
              <a:rPr lang="de-DE" cap="small" dirty="0">
                <a:latin typeface="Quicksand Regular"/>
                <a:cs typeface="Quicksand Regular"/>
              </a:rPr>
              <a:t>Leiden University, Institute </a:t>
            </a:r>
            <a:r>
              <a:rPr lang="de-DE" cap="small" dirty="0" err="1">
                <a:latin typeface="Quicksand Regular"/>
                <a:cs typeface="Quicksand Regular"/>
              </a:rPr>
              <a:t>of</a:t>
            </a:r>
            <a:r>
              <a:rPr lang="de-DE" cap="small" dirty="0">
                <a:latin typeface="Quicksand Regular"/>
                <a:cs typeface="Quicksand Regular"/>
              </a:rPr>
              <a:t> Environmental Sciences</a:t>
            </a:r>
          </a:p>
        </p:txBody>
      </p:sp>
      <p:pic>
        <p:nvPicPr>
          <p:cNvPr id="6" name="Bild 5" descr="SusCritMat Log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6546" y="1158903"/>
            <a:ext cx="3625367" cy="1612981"/>
          </a:xfrm>
          <a:prstGeom prst="rect">
            <a:avLst/>
          </a:prstGeom>
        </p:spPr>
      </p:pic>
      <p:cxnSp>
        <p:nvCxnSpPr>
          <p:cNvPr id="7" name="Gerade Verbindung 8"/>
          <p:cNvCxnSpPr/>
          <p:nvPr/>
        </p:nvCxnSpPr>
        <p:spPr>
          <a:xfrm>
            <a:off x="688559" y="3982280"/>
            <a:ext cx="10973354" cy="6624"/>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pic>
        <p:nvPicPr>
          <p:cNvPr id="9" name="Picture 9">
            <a:extLst>
              <a:ext uri="{FF2B5EF4-FFF2-40B4-BE49-F238E27FC236}">
                <a16:creationId xmlns:a16="http://schemas.microsoft.com/office/drawing/2014/main" id="{151AB507-4181-4CCD-AE66-5130AA4281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2" name="Picture 10">
            <a:extLst>
              <a:ext uri="{FF2B5EF4-FFF2-40B4-BE49-F238E27FC236}">
                <a16:creationId xmlns:a16="http://schemas.microsoft.com/office/drawing/2014/main" id="{D7DC8145-B363-454F-B827-9D102F4F5D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Tree>
    <p:extLst>
      <p:ext uri="{BB962C8B-B14F-4D97-AF65-F5344CB8AC3E}">
        <p14:creationId xmlns:p14="http://schemas.microsoft.com/office/powerpoint/2010/main" val="1655361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Scenarios for raw materials</a:t>
            </a:r>
          </a:p>
        </p:txBody>
      </p:sp>
      <p:sp>
        <p:nvSpPr>
          <p:cNvPr id="3" name="Content Placeholder 2"/>
          <p:cNvSpPr>
            <a:spLocks noGrp="1"/>
          </p:cNvSpPr>
          <p:nvPr>
            <p:ph idx="1"/>
          </p:nvPr>
        </p:nvSpPr>
        <p:spPr>
          <a:xfrm>
            <a:off x="838200" y="2073499"/>
            <a:ext cx="10515600" cy="4103464"/>
          </a:xfrm>
        </p:spPr>
        <p:txBody>
          <a:bodyPr>
            <a:normAutofit fontScale="70000" lnSpcReduction="20000"/>
          </a:bodyPr>
          <a:lstStyle/>
          <a:p>
            <a:r>
              <a:rPr lang="en-US" dirty="0"/>
              <a:t>bottom-up scenario of steel stock development for buildings in China, 2010-2050</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source: </a:t>
            </a:r>
            <a:r>
              <a:rPr lang="en-US" dirty="0" err="1"/>
              <a:t>Marinova</a:t>
            </a:r>
            <a:r>
              <a:rPr lang="en-US" dirty="0"/>
              <a:t> et al., forthcoming</a:t>
            </a: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4558" y="2401798"/>
            <a:ext cx="6358110" cy="3445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pic>
        <p:nvPicPr>
          <p:cNvPr id="14" name="Picture 9">
            <a:extLst>
              <a:ext uri="{FF2B5EF4-FFF2-40B4-BE49-F238E27FC236}">
                <a16:creationId xmlns:a16="http://schemas.microsoft.com/office/drawing/2014/main" id="{FEF857E2-8420-46D1-91D9-A3F3906825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5" name="Picture 10">
            <a:extLst>
              <a:ext uri="{FF2B5EF4-FFF2-40B4-BE49-F238E27FC236}">
                <a16:creationId xmlns:a16="http://schemas.microsoft.com/office/drawing/2014/main" id="{47BBE23E-D0E7-4701-B3E7-2E456ABE3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Tree>
    <p:extLst>
      <p:ext uri="{BB962C8B-B14F-4D97-AF65-F5344CB8AC3E}">
        <p14:creationId xmlns:p14="http://schemas.microsoft.com/office/powerpoint/2010/main" val="2408014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9" y="-171054"/>
            <a:ext cx="10515600" cy="1325563"/>
          </a:xfrm>
        </p:spPr>
        <p:txBody>
          <a:bodyPr/>
          <a:lstStyle/>
          <a:p>
            <a:r>
              <a:rPr lang="en-US" dirty="0"/>
              <a:t>Scenarios for raw materials</a:t>
            </a:r>
          </a:p>
        </p:txBody>
      </p:sp>
      <p:sp>
        <p:nvSpPr>
          <p:cNvPr id="3" name="Content Placeholder 2"/>
          <p:cNvSpPr>
            <a:spLocks noGrp="1"/>
          </p:cNvSpPr>
          <p:nvPr>
            <p:ph idx="1"/>
          </p:nvPr>
        </p:nvSpPr>
        <p:spPr>
          <a:xfrm>
            <a:off x="838200" y="2073499"/>
            <a:ext cx="10515600" cy="4103464"/>
          </a:xfrm>
        </p:spPr>
        <p:txBody>
          <a:bodyPr>
            <a:normAutofit/>
          </a:bodyPr>
          <a:lstStyle/>
          <a:p>
            <a:r>
              <a:rPr lang="en-US" dirty="0"/>
              <a:t>Modelling supply: specify how demand is supposed to be met</a:t>
            </a:r>
          </a:p>
          <a:p>
            <a:pPr lvl="1"/>
            <a:r>
              <a:rPr lang="en-US" dirty="0"/>
              <a:t>different mines / countries</a:t>
            </a:r>
          </a:p>
          <a:p>
            <a:pPr lvl="1"/>
            <a:r>
              <a:rPr lang="en-US" dirty="0"/>
              <a:t>different shares of secondary production (circular economy)</a:t>
            </a:r>
          </a:p>
          <a:p>
            <a:pPr lvl="1"/>
            <a:r>
              <a:rPr lang="en-US" dirty="0"/>
              <a:t>different production routes, different efficiency of production processes</a:t>
            </a:r>
          </a:p>
          <a:p>
            <a:r>
              <a:rPr lang="en-US" dirty="0"/>
              <a:t>Separate supply modelling essential </a:t>
            </a:r>
          </a:p>
          <a:p>
            <a:pPr lvl="1"/>
            <a:r>
              <a:rPr lang="en-US" dirty="0"/>
              <a:t>when supply and demand are not automatically connected</a:t>
            </a:r>
          </a:p>
          <a:p>
            <a:pPr lvl="1"/>
            <a:r>
              <a:rPr lang="en-US" dirty="0"/>
              <a:t>when an assessment of waste generation and environmental impacts is required: this depends on technologies.</a:t>
            </a:r>
          </a:p>
        </p:txBody>
      </p:sp>
      <p:sp>
        <p:nvSpPr>
          <p:cNvPr id="12"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pic>
        <p:nvPicPr>
          <p:cNvPr id="9" name="Picture 9">
            <a:extLst>
              <a:ext uri="{FF2B5EF4-FFF2-40B4-BE49-F238E27FC236}">
                <a16:creationId xmlns:a16="http://schemas.microsoft.com/office/drawing/2014/main" id="{227501ED-492B-4E4F-AB83-A0585CC86D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F76AA4A6-0AF1-465F-BEA2-DA6CB2AA73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Tree>
    <p:extLst>
      <p:ext uri="{BB962C8B-B14F-4D97-AF65-F5344CB8AC3E}">
        <p14:creationId xmlns:p14="http://schemas.microsoft.com/office/powerpoint/2010/main" val="1120023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Scenarios for critical raw materials</a:t>
            </a:r>
          </a:p>
        </p:txBody>
      </p:sp>
      <p:sp>
        <p:nvSpPr>
          <p:cNvPr id="3" name="Content Placeholder 2"/>
          <p:cNvSpPr>
            <a:spLocks noGrp="1"/>
          </p:cNvSpPr>
          <p:nvPr>
            <p:ph idx="1"/>
          </p:nvPr>
        </p:nvSpPr>
        <p:spPr>
          <a:xfrm>
            <a:off x="838200" y="2073499"/>
            <a:ext cx="10515600" cy="4103464"/>
          </a:xfrm>
        </p:spPr>
        <p:txBody>
          <a:bodyPr>
            <a:normAutofit lnSpcReduction="10000"/>
          </a:bodyPr>
          <a:lstStyle/>
          <a:p>
            <a:r>
              <a:rPr lang="en-US" dirty="0"/>
              <a:t>Critical materials are a special case</a:t>
            </a:r>
          </a:p>
          <a:p>
            <a:r>
              <a:rPr lang="en-US" dirty="0"/>
              <a:t>Questions to be answered seem to be mostly industry related, and mostly short-term BAU: </a:t>
            </a:r>
          </a:p>
          <a:p>
            <a:pPr lvl="1"/>
            <a:r>
              <a:rPr lang="en-US" dirty="0"/>
              <a:t>will specific industries be able to meet their raw materials requirements in the next few years</a:t>
            </a:r>
          </a:p>
          <a:p>
            <a:pPr lvl="1"/>
            <a:r>
              <a:rPr lang="en-US" dirty="0"/>
              <a:t>how can we develop a business case for the production of certain CRMs</a:t>
            </a:r>
          </a:p>
          <a:p>
            <a:r>
              <a:rPr lang="en-US" dirty="0"/>
              <a:t>more general questions, industry and government, are out there as well: </a:t>
            </a:r>
          </a:p>
          <a:p>
            <a:pPr lvl="1"/>
            <a:r>
              <a:rPr lang="en-US" dirty="0"/>
              <a:t>will there be sufficient raw materials to upscale specific technologies</a:t>
            </a:r>
          </a:p>
          <a:p>
            <a:pPr lvl="1"/>
            <a:r>
              <a:rPr lang="en-US" dirty="0"/>
              <a:t>how can we increase supply / develop substitutes / develop alternative technologies / create markets / </a:t>
            </a:r>
            <a:r>
              <a:rPr lang="en-US" dirty="0" err="1"/>
              <a:t>temporise</a:t>
            </a:r>
            <a:r>
              <a:rPr lang="en-US" dirty="0"/>
              <a:t> demand / go circular / .....</a:t>
            </a:r>
          </a:p>
          <a:p>
            <a:pPr lvl="1"/>
            <a:endParaRPr lang="en-US" dirty="0"/>
          </a:p>
        </p:txBody>
      </p:sp>
      <p:sp>
        <p:nvSpPr>
          <p:cNvPr id="12"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pic>
        <p:nvPicPr>
          <p:cNvPr id="9" name="Picture 9">
            <a:extLst>
              <a:ext uri="{FF2B5EF4-FFF2-40B4-BE49-F238E27FC236}">
                <a16:creationId xmlns:a16="http://schemas.microsoft.com/office/drawing/2014/main" id="{39B8C41B-FEA8-4EAD-B9BA-6EAEF5BCC7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B9BFAE7A-1978-4A41-AD82-57B3DC6A7C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Tree>
    <p:extLst>
      <p:ext uri="{BB962C8B-B14F-4D97-AF65-F5344CB8AC3E}">
        <p14:creationId xmlns:p14="http://schemas.microsoft.com/office/powerpoint/2010/main" val="1120023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9" y="-171054"/>
            <a:ext cx="10515600" cy="1325563"/>
          </a:xfrm>
        </p:spPr>
        <p:txBody>
          <a:bodyPr/>
          <a:lstStyle/>
          <a:p>
            <a:r>
              <a:rPr lang="en-US" dirty="0"/>
              <a:t>Scenarios for critical raw materials: demand</a:t>
            </a:r>
          </a:p>
        </p:txBody>
      </p:sp>
      <p:sp>
        <p:nvSpPr>
          <p:cNvPr id="3" name="Content Placeholder 2"/>
          <p:cNvSpPr>
            <a:spLocks noGrp="1"/>
          </p:cNvSpPr>
          <p:nvPr>
            <p:ph idx="1"/>
          </p:nvPr>
        </p:nvSpPr>
        <p:spPr>
          <a:xfrm>
            <a:off x="838200" y="2073499"/>
            <a:ext cx="10515600" cy="4103464"/>
          </a:xfrm>
        </p:spPr>
        <p:txBody>
          <a:bodyPr>
            <a:normAutofit/>
          </a:bodyPr>
          <a:lstStyle/>
          <a:p>
            <a:r>
              <a:rPr lang="en-US" dirty="0"/>
              <a:t>Modelling demand of critical materials:</a:t>
            </a:r>
          </a:p>
          <a:p>
            <a:r>
              <a:rPr lang="en-US" dirty="0"/>
              <a:t>top-down modelling usually impossible</a:t>
            </a:r>
          </a:p>
          <a:p>
            <a:pPr lvl="1"/>
            <a:r>
              <a:rPr lang="en-US" dirty="0"/>
              <a:t>no data</a:t>
            </a:r>
          </a:p>
          <a:p>
            <a:pPr lvl="1"/>
            <a:r>
              <a:rPr lang="en-US" dirty="0"/>
              <a:t>production often disconnected from demand</a:t>
            </a:r>
          </a:p>
          <a:p>
            <a:pPr lvl="1"/>
            <a:r>
              <a:rPr lang="en-US" dirty="0"/>
              <a:t>no correlating driving force</a:t>
            </a:r>
          </a:p>
          <a:p>
            <a:r>
              <a:rPr lang="en-US" dirty="0"/>
              <a:t>so bottom up modelling is the only option</a:t>
            </a:r>
          </a:p>
          <a:p>
            <a:pPr lvl="1"/>
            <a:r>
              <a:rPr lang="en-US" dirty="0"/>
              <a:t>modelling of demand for applications</a:t>
            </a:r>
          </a:p>
          <a:p>
            <a:pPr lvl="1"/>
            <a:r>
              <a:rPr lang="en-US" dirty="0"/>
              <a:t>assuming the CRM will be used according to plan</a:t>
            </a:r>
          </a:p>
        </p:txBody>
      </p:sp>
      <p:sp>
        <p:nvSpPr>
          <p:cNvPr id="12"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pic>
        <p:nvPicPr>
          <p:cNvPr id="9" name="Picture 9">
            <a:extLst>
              <a:ext uri="{FF2B5EF4-FFF2-40B4-BE49-F238E27FC236}">
                <a16:creationId xmlns:a16="http://schemas.microsoft.com/office/drawing/2014/main" id="{C1BEC10B-FD59-41F3-951E-BBC55CB07E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8CFE9CEC-5ED4-436F-9D15-E3C6BFB7A1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Tree>
    <p:extLst>
      <p:ext uri="{BB962C8B-B14F-4D97-AF65-F5344CB8AC3E}">
        <p14:creationId xmlns:p14="http://schemas.microsoft.com/office/powerpoint/2010/main" val="1120023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9" y="-171054"/>
            <a:ext cx="10515600" cy="1325563"/>
          </a:xfrm>
        </p:spPr>
        <p:txBody>
          <a:bodyPr/>
          <a:lstStyle/>
          <a:p>
            <a:r>
              <a:rPr lang="en-US" dirty="0"/>
              <a:t>Scenarios for critical raw materials : demand</a:t>
            </a:r>
          </a:p>
        </p:txBody>
      </p:sp>
      <p:sp>
        <p:nvSpPr>
          <p:cNvPr id="3" name="Content Placeholder 2"/>
          <p:cNvSpPr>
            <a:spLocks noGrp="1"/>
          </p:cNvSpPr>
          <p:nvPr>
            <p:ph idx="1"/>
          </p:nvPr>
        </p:nvSpPr>
        <p:spPr>
          <a:xfrm>
            <a:off x="838200" y="2073499"/>
            <a:ext cx="10515600" cy="4103464"/>
          </a:xfrm>
        </p:spPr>
        <p:txBody>
          <a:bodyPr>
            <a:normAutofit lnSpcReduction="10000"/>
          </a:bodyPr>
          <a:lstStyle/>
          <a:p>
            <a:r>
              <a:rPr lang="en-US" dirty="0"/>
              <a:t>Bottom-up modelling of CRM demand</a:t>
            </a:r>
          </a:p>
          <a:p>
            <a:pPr lvl="1"/>
            <a:r>
              <a:rPr lang="en-US" dirty="0"/>
              <a:t>demand for applications of CRMs</a:t>
            </a:r>
          </a:p>
          <a:p>
            <a:pPr lvl="1"/>
            <a:r>
              <a:rPr lang="en-US" dirty="0"/>
              <a:t>combined with information on CRM content in applications</a:t>
            </a:r>
          </a:p>
          <a:p>
            <a:r>
              <a:rPr lang="en-US" dirty="0"/>
              <a:t>large data gaps and high uncertainties</a:t>
            </a:r>
          </a:p>
          <a:p>
            <a:pPr lvl="1"/>
            <a:r>
              <a:rPr lang="en-US" dirty="0"/>
              <a:t>data stops at raw material level: mining, production, and to some extent imports and exports of the raw material</a:t>
            </a:r>
          </a:p>
          <a:p>
            <a:pPr lvl="1"/>
            <a:r>
              <a:rPr lang="en-US" dirty="0"/>
              <a:t>following materials up the supply chain not possible – or not public</a:t>
            </a:r>
          </a:p>
          <a:p>
            <a:pPr lvl="1"/>
            <a:r>
              <a:rPr lang="en-US" dirty="0"/>
              <a:t>Input Output models covering supply chains not suitable</a:t>
            </a:r>
          </a:p>
          <a:p>
            <a:pPr lvl="2"/>
            <a:r>
              <a:rPr lang="en-US" dirty="0"/>
              <a:t>translation from/into monetary terms doesn’t make sense</a:t>
            </a:r>
          </a:p>
          <a:p>
            <a:pPr lvl="2"/>
            <a:r>
              <a:rPr lang="en-US" dirty="0"/>
              <a:t>insufficient level of detail in sectors</a:t>
            </a:r>
          </a:p>
          <a:p>
            <a:pPr lvl="1"/>
            <a:r>
              <a:rPr lang="en-US" dirty="0"/>
              <a:t>material content data absent, or partial, or rapidly changing over time</a:t>
            </a:r>
          </a:p>
        </p:txBody>
      </p:sp>
      <p:sp>
        <p:nvSpPr>
          <p:cNvPr id="12"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pic>
        <p:nvPicPr>
          <p:cNvPr id="9" name="Picture 9">
            <a:extLst>
              <a:ext uri="{FF2B5EF4-FFF2-40B4-BE49-F238E27FC236}">
                <a16:creationId xmlns:a16="http://schemas.microsoft.com/office/drawing/2014/main" id="{37210C7B-C1A2-48B6-A662-296AB14A86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DB7F2975-0BEC-47FF-BCE7-C3429D2FD8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Tree>
    <p:extLst>
      <p:ext uri="{BB962C8B-B14F-4D97-AF65-F5344CB8AC3E}">
        <p14:creationId xmlns:p14="http://schemas.microsoft.com/office/powerpoint/2010/main" val="1120023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9" y="-171054"/>
            <a:ext cx="10515600" cy="1325563"/>
          </a:xfrm>
        </p:spPr>
        <p:txBody>
          <a:bodyPr/>
          <a:lstStyle/>
          <a:p>
            <a:r>
              <a:rPr lang="en-US" dirty="0"/>
              <a:t>Scenarios for critical raw materials: demand</a:t>
            </a:r>
          </a:p>
        </p:txBody>
      </p:sp>
      <p:sp>
        <p:nvSpPr>
          <p:cNvPr id="4" name="Content Placeholder 3"/>
          <p:cNvSpPr>
            <a:spLocks noGrp="1"/>
          </p:cNvSpPr>
          <p:nvPr>
            <p:ph idx="1"/>
          </p:nvPr>
        </p:nvSpPr>
        <p:spPr>
          <a:xfrm>
            <a:off x="894532" y="1143370"/>
            <a:ext cx="10515600" cy="4136496"/>
          </a:xfrm>
        </p:spPr>
        <p:txBody>
          <a:bodyPr/>
          <a:lstStyle/>
          <a:p>
            <a:pPr marL="0" indent="0">
              <a:buNone/>
            </a:pPr>
            <a:r>
              <a:rPr lang="en-US" dirty="0"/>
              <a:t>Industry Co demand scenarios: short term trends (source: Roskill, 2018)</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703938"/>
            <a:ext cx="7751046" cy="4357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pic>
        <p:nvPicPr>
          <p:cNvPr id="13" name="Picture 9">
            <a:extLst>
              <a:ext uri="{FF2B5EF4-FFF2-40B4-BE49-F238E27FC236}">
                <a16:creationId xmlns:a16="http://schemas.microsoft.com/office/drawing/2014/main" id="{7BE9BB79-88C0-49AA-A352-D3D0C03D22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4" name="Picture 10">
            <a:extLst>
              <a:ext uri="{FF2B5EF4-FFF2-40B4-BE49-F238E27FC236}">
                <a16:creationId xmlns:a16="http://schemas.microsoft.com/office/drawing/2014/main" id="{B59C5FCC-2D94-4B42-8AD7-EB21C1A429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Tree>
    <p:extLst>
      <p:ext uri="{BB962C8B-B14F-4D97-AF65-F5344CB8AC3E}">
        <p14:creationId xmlns:p14="http://schemas.microsoft.com/office/powerpoint/2010/main" val="1120023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descr="SusCritMat Log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1455" y="1109312"/>
            <a:ext cx="2731790" cy="1215415"/>
          </a:xfrm>
          <a:prstGeom prst="rect">
            <a:avLst/>
          </a:prstGeom>
        </p:spPr>
      </p:pic>
      <p:pic>
        <p:nvPicPr>
          <p:cNvPr id="8" name="Bild 9" descr="Screen Shot 2017-11-02 at 12.44.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9" name="Textfeld 10"/>
          <p:cNvSpPr txBox="1"/>
          <p:nvPr/>
        </p:nvSpPr>
        <p:spPr>
          <a:xfrm>
            <a:off x="10393462" y="6308823"/>
            <a:ext cx="1905000" cy="338554"/>
          </a:xfrm>
          <a:prstGeom prst="rect">
            <a:avLst/>
          </a:prstGeom>
          <a:noFill/>
        </p:spPr>
        <p:txBody>
          <a:bodyPr wrap="square" rtlCol="0">
            <a:spAutoFit/>
          </a:bodyPr>
          <a:lstStyle/>
          <a:p>
            <a:r>
              <a:rPr lang="en-GB" sz="1600" dirty="0">
                <a:solidFill>
                  <a:schemeClr val="tx1">
                    <a:lumMod val="50000"/>
                    <a:lumOff val="50000"/>
                  </a:schemeClr>
                </a:solidFill>
              </a:rPr>
              <a:t>© [Name], 2018</a:t>
            </a:r>
          </a:p>
        </p:txBody>
      </p:sp>
      <p:sp>
        <p:nvSpPr>
          <p:cNvPr id="2" name="Title 1"/>
          <p:cNvSpPr>
            <a:spLocks noGrp="1"/>
          </p:cNvSpPr>
          <p:nvPr>
            <p:ph type="title"/>
          </p:nvPr>
        </p:nvSpPr>
        <p:spPr>
          <a:xfrm>
            <a:off x="0" y="-171054"/>
            <a:ext cx="5552855" cy="1325563"/>
          </a:xfrm>
        </p:spPr>
        <p:txBody>
          <a:bodyPr/>
          <a:lstStyle/>
          <a:p>
            <a:r>
              <a:rPr lang="en-US" sz="2800" dirty="0"/>
              <a:t>Scenarios for critical raw materials: demand</a:t>
            </a:r>
          </a:p>
        </p:txBody>
      </p:sp>
      <p:sp>
        <p:nvSpPr>
          <p:cNvPr id="3" name="Content Placeholder 2"/>
          <p:cNvSpPr>
            <a:spLocks noGrp="1"/>
          </p:cNvSpPr>
          <p:nvPr>
            <p:ph idx="1"/>
          </p:nvPr>
        </p:nvSpPr>
        <p:spPr>
          <a:xfrm>
            <a:off x="481955" y="2073499"/>
            <a:ext cx="10871845" cy="4103464"/>
          </a:xfrm>
        </p:spPr>
        <p:txBody>
          <a:bodyPr>
            <a:normAutofit/>
          </a:bodyPr>
          <a:lstStyle/>
          <a:p>
            <a:pPr marL="0" indent="0">
              <a:buNone/>
            </a:pPr>
            <a:r>
              <a:rPr lang="en-US" dirty="0"/>
              <a:t>bottom-up scenario of Co demand</a:t>
            </a:r>
          </a:p>
          <a:p>
            <a:pPr marL="0" indent="0">
              <a:buNone/>
            </a:pPr>
            <a:r>
              <a:rPr lang="en-US" dirty="0"/>
              <a:t>world, SSP2 scenario, until 2050</a:t>
            </a:r>
          </a:p>
          <a:p>
            <a:pPr marL="0" indent="0">
              <a:buNone/>
            </a:pPr>
            <a:r>
              <a:rPr lang="en-US" dirty="0"/>
              <a:t>with assumptions on Co content</a:t>
            </a:r>
          </a:p>
          <a:p>
            <a:pPr marL="0" indent="0">
              <a:buNone/>
            </a:pPr>
            <a:r>
              <a:rPr lang="en-US" dirty="0"/>
              <a:t>and on climate policy</a:t>
            </a:r>
          </a:p>
          <a:p>
            <a:pPr marL="0" indent="0">
              <a:buNone/>
            </a:pPr>
            <a:endParaRPr lang="en-US" dirty="0"/>
          </a:p>
          <a:p>
            <a:pPr marL="0" indent="0">
              <a:buNone/>
            </a:pPr>
            <a:r>
              <a:rPr lang="en-US" dirty="0"/>
              <a:t>Co demand in 2050: 90 – 700 </a:t>
            </a:r>
            <a:r>
              <a:rPr lang="en-US" dirty="0" err="1"/>
              <a:t>kt</a:t>
            </a:r>
            <a:r>
              <a:rPr lang="en-US" dirty="0"/>
              <a:t>/y</a:t>
            </a:r>
          </a:p>
          <a:p>
            <a:pPr marL="0" indent="0">
              <a:buNone/>
            </a:pPr>
            <a:endParaRPr lang="en-US" dirty="0"/>
          </a:p>
          <a:p>
            <a:pPr marL="0" indent="0">
              <a:buNone/>
            </a:pPr>
            <a:r>
              <a:rPr lang="en-US" dirty="0"/>
              <a:t>Source: </a:t>
            </a:r>
            <a:r>
              <a:rPr lang="en-US" dirty="0" err="1"/>
              <a:t>Deetman</a:t>
            </a:r>
            <a:r>
              <a:rPr lang="en-US" dirty="0"/>
              <a:t> et al., 2018</a:t>
            </a:r>
          </a:p>
        </p:txBody>
      </p:sp>
      <p:pic>
        <p:nvPicPr>
          <p:cNvPr id="206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2855" y="0"/>
            <a:ext cx="6850812" cy="6729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a:extLst>
              <a:ext uri="{FF2B5EF4-FFF2-40B4-BE49-F238E27FC236}">
                <a16:creationId xmlns:a16="http://schemas.microsoft.com/office/drawing/2014/main" id="{28C83AB5-9248-4F13-9F54-C101D3BB2D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2EC747A4-E42F-43A7-9C9D-DF4892F298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Tree>
    <p:extLst>
      <p:ext uri="{BB962C8B-B14F-4D97-AF65-F5344CB8AC3E}">
        <p14:creationId xmlns:p14="http://schemas.microsoft.com/office/powerpoint/2010/main" val="1510224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9" y="-154420"/>
            <a:ext cx="10515600" cy="1325563"/>
          </a:xfrm>
        </p:spPr>
        <p:txBody>
          <a:bodyPr/>
          <a:lstStyle/>
          <a:p>
            <a:r>
              <a:rPr lang="en-US" dirty="0"/>
              <a:t>Scenarios for critical raw materials: demand</a:t>
            </a:r>
          </a:p>
        </p:txBody>
      </p:sp>
      <p:sp>
        <p:nvSpPr>
          <p:cNvPr id="4" name="Content Placeholder 3"/>
          <p:cNvSpPr>
            <a:spLocks noGrp="1"/>
          </p:cNvSpPr>
          <p:nvPr>
            <p:ph idx="1"/>
          </p:nvPr>
        </p:nvSpPr>
        <p:spPr/>
        <p:txBody>
          <a:bodyPr>
            <a:normAutofit/>
          </a:bodyPr>
          <a:lstStyle/>
          <a:p>
            <a:pPr marL="0" indent="0">
              <a:buNone/>
            </a:pPr>
            <a:endParaRPr lang="en-US" dirty="0"/>
          </a:p>
          <a:p>
            <a:pPr marL="0" indent="0">
              <a:buNone/>
            </a:pPr>
            <a:r>
              <a:rPr lang="en-US" dirty="0"/>
              <a:t>What is the composition of products?</a:t>
            </a:r>
          </a:p>
          <a:p>
            <a:r>
              <a:rPr lang="en-US" dirty="0"/>
              <a:t>Some data on “where does the material end up in”</a:t>
            </a:r>
          </a:p>
          <a:p>
            <a:r>
              <a:rPr lang="en-US" dirty="0"/>
              <a:t>But very little data on product composition</a:t>
            </a:r>
          </a:p>
          <a:p>
            <a:r>
              <a:rPr lang="en-US" dirty="0" err="1"/>
              <a:t>ProSUM</a:t>
            </a:r>
            <a:r>
              <a:rPr lang="en-US" dirty="0"/>
              <a:t> project first attempt to systematically collect such data (</a:t>
            </a:r>
            <a:r>
              <a:rPr lang="en-US" dirty="0">
                <a:hlinkClick r:id="rId4"/>
              </a:rPr>
              <a:t>http://www.urbanmineplatform.eu/homepage</a:t>
            </a:r>
            <a:r>
              <a:rPr lang="en-US" dirty="0"/>
              <a:t>)</a:t>
            </a:r>
          </a:p>
          <a:p>
            <a:pPr lvl="1"/>
            <a:r>
              <a:rPr lang="en-US" dirty="0"/>
              <a:t>for batteries, vehicles and consumer electronics</a:t>
            </a:r>
          </a:p>
          <a:p>
            <a:pPr lvl="1"/>
            <a:r>
              <a:rPr lang="en-US" dirty="0"/>
              <a:t>including changes in composition over time</a:t>
            </a:r>
          </a:p>
          <a:p>
            <a:pPr lvl="1"/>
            <a:r>
              <a:rPr lang="en-US" dirty="0"/>
              <a:t>unfortunately, database not published</a:t>
            </a:r>
          </a:p>
          <a:p>
            <a:endParaRPr lang="en-US" dirty="0"/>
          </a:p>
        </p:txBody>
      </p:sp>
      <p:sp>
        <p:nvSpPr>
          <p:cNvPr id="12"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pic>
        <p:nvPicPr>
          <p:cNvPr id="9" name="Picture 9">
            <a:extLst>
              <a:ext uri="{FF2B5EF4-FFF2-40B4-BE49-F238E27FC236}">
                <a16:creationId xmlns:a16="http://schemas.microsoft.com/office/drawing/2014/main" id="{D68BD177-8E13-430B-B8F7-8C3E493887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D931350F-4856-4146-A590-1EB2173364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Tree>
    <p:extLst>
      <p:ext uri="{BB962C8B-B14F-4D97-AF65-F5344CB8AC3E}">
        <p14:creationId xmlns:p14="http://schemas.microsoft.com/office/powerpoint/2010/main" val="3555093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Scenarios for critical raw materials: supply</a:t>
            </a:r>
          </a:p>
        </p:txBody>
      </p:sp>
      <p:sp>
        <p:nvSpPr>
          <p:cNvPr id="3" name="Content Placeholder 2"/>
          <p:cNvSpPr>
            <a:spLocks noGrp="1"/>
          </p:cNvSpPr>
          <p:nvPr>
            <p:ph idx="1"/>
          </p:nvPr>
        </p:nvSpPr>
        <p:spPr>
          <a:xfrm>
            <a:off x="838200" y="2073499"/>
            <a:ext cx="10515600" cy="4103464"/>
          </a:xfrm>
        </p:spPr>
        <p:txBody>
          <a:bodyPr>
            <a:normAutofit lnSpcReduction="10000"/>
          </a:bodyPr>
          <a:lstStyle/>
          <a:p>
            <a:r>
              <a:rPr lang="en-US" dirty="0"/>
              <a:t>Modelling supply of CRMs?</a:t>
            </a:r>
          </a:p>
          <a:p>
            <a:r>
              <a:rPr lang="en-US" dirty="0"/>
              <a:t>Dependent on many things besides demand</a:t>
            </a:r>
          </a:p>
          <a:p>
            <a:pPr lvl="1"/>
            <a:r>
              <a:rPr lang="en-US" dirty="0"/>
              <a:t>prices</a:t>
            </a:r>
          </a:p>
          <a:p>
            <a:pPr lvl="1"/>
            <a:r>
              <a:rPr lang="en-US" dirty="0"/>
              <a:t>demand for host material</a:t>
            </a:r>
          </a:p>
          <a:p>
            <a:pPr lvl="1"/>
            <a:r>
              <a:rPr lang="en-US" dirty="0"/>
              <a:t>share of secondary production</a:t>
            </a:r>
          </a:p>
          <a:p>
            <a:pPr lvl="1"/>
            <a:r>
              <a:rPr lang="en-US" dirty="0"/>
              <a:t>.....</a:t>
            </a:r>
          </a:p>
          <a:p>
            <a:r>
              <a:rPr lang="en-US" dirty="0"/>
              <a:t>Models of little use</a:t>
            </a:r>
          </a:p>
          <a:p>
            <a:pPr lvl="1"/>
            <a:r>
              <a:rPr lang="en-US" dirty="0"/>
              <a:t>supply chain resilience models?</a:t>
            </a:r>
          </a:p>
          <a:p>
            <a:r>
              <a:rPr lang="en-US" dirty="0"/>
              <a:t>Some estimates for the short term based on present situation</a:t>
            </a:r>
          </a:p>
          <a:p>
            <a:r>
              <a:rPr lang="en-US" dirty="0"/>
              <a:t>In scenario exercises, focus is usually on demand</a:t>
            </a:r>
          </a:p>
        </p:txBody>
      </p:sp>
      <p:sp>
        <p:nvSpPr>
          <p:cNvPr id="12"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pic>
        <p:nvPicPr>
          <p:cNvPr id="9" name="Picture 9">
            <a:extLst>
              <a:ext uri="{FF2B5EF4-FFF2-40B4-BE49-F238E27FC236}">
                <a16:creationId xmlns:a16="http://schemas.microsoft.com/office/drawing/2014/main" id="{5C3FB5FF-9B9E-4B8C-B7C1-F5A49B11E9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6F843C58-A1BC-43CD-9667-07F8C329DD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Tree>
    <p:extLst>
      <p:ext uri="{BB962C8B-B14F-4D97-AF65-F5344CB8AC3E}">
        <p14:creationId xmlns:p14="http://schemas.microsoft.com/office/powerpoint/2010/main" val="2797764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9" y="-172639"/>
            <a:ext cx="10515600" cy="1325563"/>
          </a:xfrm>
        </p:spPr>
        <p:txBody>
          <a:bodyPr/>
          <a:lstStyle/>
          <a:p>
            <a:r>
              <a:rPr lang="en-US" dirty="0"/>
              <a:t>Scenarios for critical raw materials: supply</a:t>
            </a:r>
          </a:p>
        </p:txBody>
      </p:sp>
      <p:sp>
        <p:nvSpPr>
          <p:cNvPr id="3" name="Content Placeholder 2"/>
          <p:cNvSpPr>
            <a:spLocks noGrp="1"/>
          </p:cNvSpPr>
          <p:nvPr>
            <p:ph idx="1"/>
          </p:nvPr>
        </p:nvSpPr>
        <p:spPr>
          <a:xfrm>
            <a:off x="846038" y="1330742"/>
            <a:ext cx="10515600" cy="4255030"/>
          </a:xfrm>
        </p:spPr>
        <p:txBody>
          <a:bodyPr>
            <a:normAutofit/>
          </a:bodyPr>
          <a:lstStyle/>
          <a:p>
            <a:r>
              <a:rPr lang="en-US" dirty="0"/>
              <a:t>supply scenario for Co (Roskill, 2018)</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1533" y="1906364"/>
            <a:ext cx="7686377" cy="4461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pic>
        <p:nvPicPr>
          <p:cNvPr id="13" name="Picture 9">
            <a:extLst>
              <a:ext uri="{FF2B5EF4-FFF2-40B4-BE49-F238E27FC236}">
                <a16:creationId xmlns:a16="http://schemas.microsoft.com/office/drawing/2014/main" id="{9512AB51-4852-4255-B315-C34C8790EE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4" name="Picture 10">
            <a:extLst>
              <a:ext uri="{FF2B5EF4-FFF2-40B4-BE49-F238E27FC236}">
                <a16:creationId xmlns:a16="http://schemas.microsoft.com/office/drawing/2014/main" id="{6A883F20-1DF6-46DB-B327-F56FEFE8B3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Tree>
    <p:extLst>
      <p:ext uri="{BB962C8B-B14F-4D97-AF65-F5344CB8AC3E}">
        <p14:creationId xmlns:p14="http://schemas.microsoft.com/office/powerpoint/2010/main" val="301467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Scenarios</a:t>
            </a:r>
          </a:p>
        </p:txBody>
      </p:sp>
      <p:sp>
        <p:nvSpPr>
          <p:cNvPr id="3" name="Content Placeholder 2"/>
          <p:cNvSpPr>
            <a:spLocks noGrp="1"/>
          </p:cNvSpPr>
          <p:nvPr>
            <p:ph idx="1"/>
          </p:nvPr>
        </p:nvSpPr>
        <p:spPr>
          <a:xfrm>
            <a:off x="838200" y="2073499"/>
            <a:ext cx="10515600" cy="4103464"/>
          </a:xfrm>
        </p:spPr>
        <p:txBody>
          <a:bodyPr>
            <a:normAutofit fontScale="92500" lnSpcReduction="10000"/>
          </a:bodyPr>
          <a:lstStyle/>
          <a:p>
            <a:pPr marL="0" indent="0">
              <a:buNone/>
            </a:pPr>
            <a:r>
              <a:rPr lang="en-US" dirty="0"/>
              <a:t>Various definitions of scenarios (dictionaries)</a:t>
            </a:r>
          </a:p>
          <a:p>
            <a:r>
              <a:rPr lang="en-US" dirty="0"/>
              <a:t>a predicted sequence of events</a:t>
            </a:r>
          </a:p>
          <a:p>
            <a:r>
              <a:rPr lang="en-US" dirty="0"/>
              <a:t>an imagined sequence of events</a:t>
            </a:r>
          </a:p>
          <a:p>
            <a:r>
              <a:rPr lang="en-US" dirty="0"/>
              <a:t>an outline or model of an expected or supposed sequence of events</a:t>
            </a:r>
          </a:p>
          <a:p>
            <a:endParaRPr lang="nl-NL" dirty="0"/>
          </a:p>
          <a:p>
            <a:r>
              <a:rPr lang="en-US" i="1" dirty="0"/>
              <a:t>Scenarios are plausible, challenging, and relevant stories about how the future might unfold, which can be told in both words and numbers. Scenarios are not forecasts, projections, predictions, or recommendations. They are about envisioning future pathways and accounting for critical uncertainties. (source: UNEP) </a:t>
            </a:r>
          </a:p>
          <a:p>
            <a:pPr marL="0" indent="0">
              <a:buNone/>
            </a:pPr>
            <a:endParaRPr lang="en-US" dirty="0"/>
          </a:p>
        </p:txBody>
      </p:sp>
      <p:sp>
        <p:nvSpPr>
          <p:cNvPr id="12" name="Textfeld 10"/>
          <p:cNvSpPr txBox="1"/>
          <p:nvPr/>
        </p:nvSpPr>
        <p:spPr>
          <a:xfrm>
            <a:off x="10049774" y="6308823"/>
            <a:ext cx="2248688" cy="338554"/>
          </a:xfrm>
          <a:prstGeom prst="rect">
            <a:avLst/>
          </a:prstGeom>
          <a:noFill/>
        </p:spPr>
        <p:txBody>
          <a:bodyPr wrap="square" rtlCol="0">
            <a:spAutoFit/>
          </a:bodyPr>
          <a:lstStyle/>
          <a:p>
            <a:r>
              <a:rPr lang="en-GB" sz="1600" dirty="0">
                <a:solidFill>
                  <a:schemeClr val="tx1">
                    <a:lumMod val="50000"/>
                    <a:lumOff val="50000"/>
                  </a:schemeClr>
                </a:solidFill>
              </a:rPr>
              <a:t>© van der Voet, 2019</a:t>
            </a:r>
          </a:p>
        </p:txBody>
      </p:sp>
      <p:pic>
        <p:nvPicPr>
          <p:cNvPr id="9" name="Picture 9">
            <a:extLst>
              <a:ext uri="{FF2B5EF4-FFF2-40B4-BE49-F238E27FC236}">
                <a16:creationId xmlns:a16="http://schemas.microsoft.com/office/drawing/2014/main" id="{1C9B73BC-C269-4BEC-8FF4-366599001B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6C09D2A1-FAEB-4C79-AD91-AA533B50FA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Tree>
    <p:extLst>
      <p:ext uri="{BB962C8B-B14F-4D97-AF65-F5344CB8AC3E}">
        <p14:creationId xmlns:p14="http://schemas.microsoft.com/office/powerpoint/2010/main" val="3614475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42985"/>
            <a:ext cx="10515600" cy="1325563"/>
          </a:xfrm>
        </p:spPr>
        <p:txBody>
          <a:bodyPr/>
          <a:lstStyle/>
          <a:p>
            <a:r>
              <a:rPr lang="en-US" dirty="0"/>
              <a:t>Scenarios for critical raw materials: supply</a:t>
            </a:r>
          </a:p>
        </p:txBody>
      </p:sp>
      <p:sp>
        <p:nvSpPr>
          <p:cNvPr id="3" name="Content Placeholder 2"/>
          <p:cNvSpPr>
            <a:spLocks noGrp="1"/>
          </p:cNvSpPr>
          <p:nvPr>
            <p:ph idx="1"/>
          </p:nvPr>
        </p:nvSpPr>
        <p:spPr>
          <a:xfrm>
            <a:off x="846038" y="1381698"/>
            <a:ext cx="10515600" cy="4255030"/>
          </a:xfrm>
        </p:spPr>
        <p:txBody>
          <a:bodyPr>
            <a:normAutofit/>
          </a:bodyPr>
          <a:lstStyle/>
          <a:p>
            <a:r>
              <a:rPr lang="en-US" dirty="0"/>
              <a:t>supply scenario for Co (</a:t>
            </a:r>
            <a:r>
              <a:rPr lang="en-US" dirty="0" err="1"/>
              <a:t>Tisserant</a:t>
            </a:r>
            <a:r>
              <a:rPr lang="en-US" dirty="0"/>
              <a:t> &amp; </a:t>
            </a:r>
            <a:r>
              <a:rPr lang="en-US" dirty="0" err="1"/>
              <a:t>Pauliuk</a:t>
            </a:r>
            <a:r>
              <a:rPr lang="en-US" dirty="0"/>
              <a:t>, 2016)</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066" y="1941929"/>
            <a:ext cx="4608667" cy="439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1566" y="1941929"/>
            <a:ext cx="5271744" cy="433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pic>
        <p:nvPicPr>
          <p:cNvPr id="13" name="Picture 9">
            <a:extLst>
              <a:ext uri="{FF2B5EF4-FFF2-40B4-BE49-F238E27FC236}">
                <a16:creationId xmlns:a16="http://schemas.microsoft.com/office/drawing/2014/main" id="{D74124A0-4483-4BCF-92F7-50F14A63BB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4" name="Picture 10">
            <a:extLst>
              <a:ext uri="{FF2B5EF4-FFF2-40B4-BE49-F238E27FC236}">
                <a16:creationId xmlns:a16="http://schemas.microsoft.com/office/drawing/2014/main" id="{80630EDC-02B7-4C88-96D2-3457035FC1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Tree>
    <p:extLst>
      <p:ext uri="{BB962C8B-B14F-4D97-AF65-F5344CB8AC3E}">
        <p14:creationId xmlns:p14="http://schemas.microsoft.com/office/powerpoint/2010/main" val="3887807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9"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References</a:t>
            </a:r>
          </a:p>
        </p:txBody>
      </p:sp>
      <p:sp>
        <p:nvSpPr>
          <p:cNvPr id="3" name="Content Placeholder 2"/>
          <p:cNvSpPr>
            <a:spLocks noGrp="1"/>
          </p:cNvSpPr>
          <p:nvPr>
            <p:ph idx="1"/>
          </p:nvPr>
        </p:nvSpPr>
        <p:spPr>
          <a:xfrm>
            <a:off x="838199" y="2073499"/>
            <a:ext cx="10778067" cy="4103464"/>
          </a:xfrm>
        </p:spPr>
        <p:txBody>
          <a:bodyPr>
            <a:normAutofit/>
          </a:bodyPr>
          <a:lstStyle/>
          <a:p>
            <a:r>
              <a:rPr lang="fr-FR" dirty="0"/>
              <a:t>OECD, 2018: Global </a:t>
            </a:r>
            <a:r>
              <a:rPr lang="fr-FR" dirty="0" err="1"/>
              <a:t>Material</a:t>
            </a:r>
            <a:r>
              <a:rPr lang="fr-FR" dirty="0"/>
              <a:t> </a:t>
            </a:r>
            <a:r>
              <a:rPr lang="fr-FR" dirty="0" err="1"/>
              <a:t>Resources</a:t>
            </a:r>
            <a:r>
              <a:rPr lang="fr-FR" dirty="0"/>
              <a:t> Outlook to 2060 – </a:t>
            </a:r>
            <a:r>
              <a:rPr lang="fr-FR" dirty="0" err="1"/>
              <a:t>Economic</a:t>
            </a:r>
            <a:r>
              <a:rPr lang="fr-FR" dirty="0"/>
              <a:t> Drivers and </a:t>
            </a:r>
            <a:r>
              <a:rPr lang="fr-FR" dirty="0" err="1"/>
              <a:t>Environmental</a:t>
            </a:r>
            <a:r>
              <a:rPr lang="fr-FR" dirty="0"/>
              <a:t> </a:t>
            </a:r>
            <a:r>
              <a:rPr lang="fr-FR" dirty="0" err="1"/>
              <a:t>Consequences</a:t>
            </a:r>
            <a:r>
              <a:rPr lang="fr-FR" dirty="0"/>
              <a:t> (</a:t>
            </a:r>
            <a:r>
              <a:rPr lang="fr-FR" dirty="0" err="1"/>
              <a:t>highlights</a:t>
            </a:r>
            <a:r>
              <a:rPr lang="fr-FR" dirty="0"/>
              <a:t> brochure)</a:t>
            </a:r>
          </a:p>
          <a:p>
            <a:r>
              <a:rPr lang="fr-FR" dirty="0" err="1"/>
              <a:t>Elshkaki</a:t>
            </a:r>
            <a:r>
              <a:rPr lang="fr-FR" dirty="0"/>
              <a:t> et al., 2018: </a:t>
            </a:r>
            <a:r>
              <a:rPr lang="fr-FR" i="1" dirty="0"/>
              <a:t>Environ </a:t>
            </a:r>
            <a:r>
              <a:rPr lang="fr-FR" i="1" dirty="0" err="1"/>
              <a:t>Sci</a:t>
            </a:r>
            <a:r>
              <a:rPr lang="fr-FR" i="1" dirty="0"/>
              <a:t> </a:t>
            </a:r>
            <a:r>
              <a:rPr lang="fr-FR" i="1" dirty="0" err="1"/>
              <a:t>Technol</a:t>
            </a:r>
            <a:r>
              <a:rPr lang="fr-FR" i="1" dirty="0"/>
              <a:t>.</a:t>
            </a:r>
            <a:r>
              <a:rPr lang="fr-FR" dirty="0"/>
              <a:t> </a:t>
            </a:r>
            <a:r>
              <a:rPr lang="fr-FR" b="1" dirty="0"/>
              <a:t>2018</a:t>
            </a:r>
            <a:r>
              <a:rPr lang="fr-FR" dirty="0"/>
              <a:t> </a:t>
            </a:r>
            <a:r>
              <a:rPr lang="fr-FR" i="1" dirty="0"/>
              <a:t>52</a:t>
            </a:r>
            <a:r>
              <a:rPr lang="fr-FR" dirty="0"/>
              <a:t> (5), 2491-2497</a:t>
            </a:r>
          </a:p>
          <a:p>
            <a:r>
              <a:rPr lang="fr-FR" dirty="0" err="1"/>
              <a:t>Roskill</a:t>
            </a:r>
            <a:r>
              <a:rPr lang="fr-FR" dirty="0"/>
              <a:t>, 2018: </a:t>
            </a:r>
            <a:r>
              <a:rPr lang="fr-FR" dirty="0" err="1"/>
              <a:t>Presentation</a:t>
            </a:r>
            <a:r>
              <a:rPr lang="fr-FR" dirty="0"/>
              <a:t> </a:t>
            </a:r>
            <a:r>
              <a:rPr lang="fr-FR" dirty="0" err="1"/>
              <a:t>Battery</a:t>
            </a:r>
            <a:r>
              <a:rPr lang="fr-FR" dirty="0"/>
              <a:t> </a:t>
            </a:r>
            <a:r>
              <a:rPr lang="fr-FR" dirty="0" err="1"/>
              <a:t>Supply</a:t>
            </a:r>
            <a:r>
              <a:rPr lang="fr-FR" dirty="0"/>
              <a:t> Chain Europe 2018</a:t>
            </a:r>
          </a:p>
          <a:p>
            <a:r>
              <a:rPr lang="en-US" dirty="0" err="1"/>
              <a:t>Deetman</a:t>
            </a:r>
            <a:r>
              <a:rPr lang="en-US" dirty="0"/>
              <a:t> et al, 2018: </a:t>
            </a:r>
            <a:r>
              <a:rPr lang="en-US" i="1" dirty="0"/>
              <a:t>Environ </a:t>
            </a:r>
            <a:r>
              <a:rPr lang="en-US" i="1" dirty="0" err="1"/>
              <a:t>Sci</a:t>
            </a:r>
            <a:r>
              <a:rPr lang="en-US" i="1" dirty="0"/>
              <a:t> Technol.</a:t>
            </a:r>
            <a:r>
              <a:rPr lang="fr-FR" dirty="0"/>
              <a:t> </a:t>
            </a:r>
            <a:r>
              <a:rPr lang="fr-FR" b="1" dirty="0"/>
              <a:t>2018</a:t>
            </a:r>
            <a:r>
              <a:rPr lang="fr-FR" dirty="0"/>
              <a:t> </a:t>
            </a:r>
            <a:r>
              <a:rPr lang="fr-FR" i="1" dirty="0"/>
              <a:t>52</a:t>
            </a:r>
            <a:r>
              <a:rPr lang="fr-FR" dirty="0"/>
              <a:t>(8):4950-4959</a:t>
            </a:r>
          </a:p>
          <a:p>
            <a:r>
              <a:rPr lang="fr-FR" dirty="0"/>
              <a:t>Tisserant &amp; </a:t>
            </a:r>
            <a:r>
              <a:rPr lang="fr-FR" dirty="0" err="1"/>
              <a:t>Pauliuk</a:t>
            </a:r>
            <a:r>
              <a:rPr lang="fr-FR" dirty="0"/>
              <a:t>, 2016: </a:t>
            </a:r>
            <a:r>
              <a:rPr lang="en-US" dirty="0"/>
              <a:t>Economic Structures (2016) 5: 4. https://doi.org/10.1186/s40008-016-0035-x</a:t>
            </a:r>
            <a:endParaRPr lang="fr-FR" dirty="0"/>
          </a:p>
        </p:txBody>
      </p:sp>
      <p:sp>
        <p:nvSpPr>
          <p:cNvPr id="12"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pic>
        <p:nvPicPr>
          <p:cNvPr id="9" name="Picture 9">
            <a:extLst>
              <a:ext uri="{FF2B5EF4-FFF2-40B4-BE49-F238E27FC236}">
                <a16:creationId xmlns:a16="http://schemas.microsoft.com/office/drawing/2014/main" id="{BED8A43F-15C6-419E-A627-1E1BC4D67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2E5C521C-1F2E-4BF9-B125-4F8EB2104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Tree>
    <p:extLst>
      <p:ext uri="{BB962C8B-B14F-4D97-AF65-F5344CB8AC3E}">
        <p14:creationId xmlns:p14="http://schemas.microsoft.com/office/powerpoint/2010/main" val="1576808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3" name="Content Placeholder 2"/>
          <p:cNvSpPr>
            <a:spLocks noGrp="1"/>
          </p:cNvSpPr>
          <p:nvPr>
            <p:ph idx="1"/>
          </p:nvPr>
        </p:nvSpPr>
        <p:spPr>
          <a:xfrm>
            <a:off x="838200" y="2073499"/>
            <a:ext cx="10515600" cy="4103464"/>
          </a:xfrm>
        </p:spPr>
        <p:txBody>
          <a:bodyPr>
            <a:normAutofit fontScale="92500" lnSpcReduction="10000"/>
          </a:bodyPr>
          <a:lstStyle/>
          <a:p>
            <a:pPr marL="0" indent="0">
              <a:buNone/>
            </a:pPr>
            <a:r>
              <a:rPr lang="en-US" dirty="0"/>
              <a:t>Exercise Scenarios for cobalt:</a:t>
            </a:r>
          </a:p>
          <a:p>
            <a:pPr marL="0" indent="0">
              <a:buNone/>
            </a:pPr>
            <a:endParaRPr lang="en-US" dirty="0"/>
          </a:p>
          <a:p>
            <a:pPr marL="0" indent="0">
              <a:buNone/>
            </a:pPr>
            <a:r>
              <a:rPr lang="en-US" i="1" dirty="0"/>
              <a:t>Develop with your group a </a:t>
            </a:r>
            <a:r>
              <a:rPr lang="en-US" b="1" i="1" dirty="0"/>
              <a:t>storyline</a:t>
            </a:r>
            <a:r>
              <a:rPr lang="en-US" i="1" dirty="0"/>
              <a:t> for future cobalt demand and supply</a:t>
            </a:r>
          </a:p>
          <a:p>
            <a:pPr marL="0" indent="0">
              <a:buNone/>
            </a:pPr>
            <a:r>
              <a:rPr lang="en-US" i="1" dirty="0"/>
              <a:t>Make an assessment of cobalt demand and supply under this scenario</a:t>
            </a:r>
          </a:p>
          <a:p>
            <a:pPr marL="0" indent="0">
              <a:buNone/>
            </a:pPr>
            <a:r>
              <a:rPr lang="en-US" i="1" dirty="0"/>
              <a:t>Identify problematic issues and speculate on whether these could be solved</a:t>
            </a:r>
          </a:p>
          <a:p>
            <a:pPr marL="0" indent="0">
              <a:buNone/>
            </a:pPr>
            <a:r>
              <a:rPr lang="en-US" i="1" dirty="0"/>
              <a:t>Don’t worry about being accurate or realistic, this is NOT the purpose of this exercise</a:t>
            </a:r>
          </a:p>
          <a:p>
            <a:pPr marL="0" indent="0">
              <a:buNone/>
            </a:pPr>
            <a:endParaRPr lang="en-US" i="1" dirty="0"/>
          </a:p>
          <a:p>
            <a:pPr marL="0" indent="0">
              <a:buNone/>
            </a:pPr>
            <a:r>
              <a:rPr lang="en-US" i="1" dirty="0"/>
              <a:t>See hand-outs!</a:t>
            </a:r>
          </a:p>
          <a:p>
            <a:endParaRPr lang="en-US" dirty="0"/>
          </a:p>
        </p:txBody>
      </p:sp>
      <p:sp>
        <p:nvSpPr>
          <p:cNvPr id="12"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pic>
        <p:nvPicPr>
          <p:cNvPr id="9" name="Picture 9">
            <a:extLst>
              <a:ext uri="{FF2B5EF4-FFF2-40B4-BE49-F238E27FC236}">
                <a16:creationId xmlns:a16="http://schemas.microsoft.com/office/drawing/2014/main" id="{6E1AB181-B268-4EA4-B000-365A78C613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476B4B9C-1D2D-4A49-807F-338265C14E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0" name="Title 1"/>
          <p:cNvSpPr txBox="1">
            <a:spLocks/>
          </p:cNvSpPr>
          <p:nvPr/>
        </p:nvSpPr>
        <p:spPr>
          <a:xfrm>
            <a:off x="1778" y="-171054"/>
            <a:ext cx="124163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Scenarios for critical raw materials: classroom exercise</a:t>
            </a:r>
            <a:endParaRPr lang="en-US" sz="4000" dirty="0"/>
          </a:p>
        </p:txBody>
      </p:sp>
    </p:spTree>
    <p:extLst>
      <p:ext uri="{BB962C8B-B14F-4D97-AF65-F5344CB8AC3E}">
        <p14:creationId xmlns:p14="http://schemas.microsoft.com/office/powerpoint/2010/main" val="3083594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3" name="Content Placeholder 2"/>
          <p:cNvSpPr>
            <a:spLocks noGrp="1"/>
          </p:cNvSpPr>
          <p:nvPr>
            <p:ph idx="1"/>
          </p:nvPr>
        </p:nvSpPr>
        <p:spPr>
          <a:xfrm>
            <a:off x="838200" y="2073499"/>
            <a:ext cx="10515600" cy="4103464"/>
          </a:xfrm>
        </p:spPr>
        <p:txBody>
          <a:bodyPr/>
          <a:lstStyle/>
          <a:p>
            <a:pPr marL="0" indent="0">
              <a:buNone/>
            </a:pPr>
            <a:r>
              <a:rPr lang="en-US" dirty="0"/>
              <a:t>There are four different types of scenarios (each group selects one via the envelope):</a:t>
            </a:r>
          </a:p>
          <a:p>
            <a:r>
              <a:rPr lang="en-US" dirty="0"/>
              <a:t>rapid energy transition scenario</a:t>
            </a:r>
          </a:p>
          <a:p>
            <a:r>
              <a:rPr lang="en-US" dirty="0"/>
              <a:t>circular economy scenario</a:t>
            </a:r>
          </a:p>
          <a:p>
            <a:r>
              <a:rPr lang="en-US" dirty="0"/>
              <a:t>strict sourcing policies scenario</a:t>
            </a:r>
          </a:p>
          <a:p>
            <a:r>
              <a:rPr lang="en-US" dirty="0"/>
              <a:t>black swan (some disaster happens)</a:t>
            </a:r>
          </a:p>
          <a:p>
            <a:pPr marL="0" indent="0">
              <a:buNone/>
            </a:pPr>
            <a:r>
              <a:rPr lang="en-US" dirty="0"/>
              <a:t>Scale is global, time horizon is up to 2050</a:t>
            </a:r>
          </a:p>
          <a:p>
            <a:pPr marL="0" indent="0">
              <a:buNone/>
            </a:pPr>
            <a:r>
              <a:rPr lang="en-US" dirty="0"/>
              <a:t>A business-as-usual is provided, see handout, to use as a reference.</a:t>
            </a:r>
          </a:p>
          <a:p>
            <a:pPr marL="0" indent="0">
              <a:buNone/>
            </a:pPr>
            <a:endParaRPr lang="en-US" dirty="0"/>
          </a:p>
        </p:txBody>
      </p:sp>
      <p:sp>
        <p:nvSpPr>
          <p:cNvPr id="12"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pic>
        <p:nvPicPr>
          <p:cNvPr id="9" name="Picture 9">
            <a:extLst>
              <a:ext uri="{FF2B5EF4-FFF2-40B4-BE49-F238E27FC236}">
                <a16:creationId xmlns:a16="http://schemas.microsoft.com/office/drawing/2014/main" id="{32605811-C710-4762-A9A4-574123FBE8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400DBD88-B3E6-4398-BBE6-AF08080769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0" name="Title 1"/>
          <p:cNvSpPr txBox="1">
            <a:spLocks/>
          </p:cNvSpPr>
          <p:nvPr/>
        </p:nvSpPr>
        <p:spPr>
          <a:xfrm>
            <a:off x="1778" y="-171054"/>
            <a:ext cx="124163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Scenarios for critical raw materials: classroom exercise</a:t>
            </a:r>
            <a:endParaRPr lang="en-US" sz="4000" dirty="0"/>
          </a:p>
        </p:txBody>
      </p:sp>
    </p:spTree>
    <p:extLst>
      <p:ext uri="{BB962C8B-B14F-4D97-AF65-F5344CB8AC3E}">
        <p14:creationId xmlns:p14="http://schemas.microsoft.com/office/powerpoint/2010/main" val="3431352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8" y="-171054"/>
            <a:ext cx="12416363" cy="1325563"/>
          </a:xfrm>
        </p:spPr>
        <p:txBody>
          <a:bodyPr>
            <a:normAutofit/>
          </a:bodyPr>
          <a:lstStyle/>
          <a:p>
            <a:r>
              <a:rPr lang="en-US" sz="4000" dirty="0"/>
              <a:t>Scenarios for critical raw materials: classroom exercise</a:t>
            </a:r>
          </a:p>
        </p:txBody>
      </p:sp>
      <p:sp>
        <p:nvSpPr>
          <p:cNvPr id="3" name="Content Placeholder 2"/>
          <p:cNvSpPr>
            <a:spLocks noGrp="1"/>
          </p:cNvSpPr>
          <p:nvPr>
            <p:ph idx="1"/>
          </p:nvPr>
        </p:nvSpPr>
        <p:spPr>
          <a:xfrm>
            <a:off x="838200" y="2073499"/>
            <a:ext cx="10515600" cy="4103464"/>
          </a:xfrm>
        </p:spPr>
        <p:txBody>
          <a:bodyPr/>
          <a:lstStyle/>
          <a:p>
            <a:pPr marL="0" indent="0">
              <a:buNone/>
            </a:pPr>
            <a:r>
              <a:rPr lang="en-US" dirty="0"/>
              <a:t>Step 1. specify the “background” system for your scenario</a:t>
            </a:r>
          </a:p>
          <a:p>
            <a:r>
              <a:rPr lang="en-US" dirty="0"/>
              <a:t>socio-economic developments (population, welfare)</a:t>
            </a:r>
          </a:p>
          <a:p>
            <a:r>
              <a:rPr lang="en-US" dirty="0"/>
              <a:t>technology developments</a:t>
            </a:r>
          </a:p>
          <a:p>
            <a:r>
              <a:rPr lang="en-US" dirty="0"/>
              <a:t>(geo)political developments</a:t>
            </a:r>
          </a:p>
          <a:p>
            <a:r>
              <a:rPr lang="en-US" dirty="0"/>
              <a:t>other relevant developments</a:t>
            </a:r>
          </a:p>
          <a:p>
            <a:pPr marL="0" indent="0">
              <a:buNone/>
            </a:pPr>
            <a:r>
              <a:rPr lang="en-US" dirty="0"/>
              <a:t>Pay special attention to deviations from trends.</a:t>
            </a:r>
          </a:p>
        </p:txBody>
      </p:sp>
      <p:sp>
        <p:nvSpPr>
          <p:cNvPr id="12"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pic>
        <p:nvPicPr>
          <p:cNvPr id="9" name="Picture 9">
            <a:extLst>
              <a:ext uri="{FF2B5EF4-FFF2-40B4-BE49-F238E27FC236}">
                <a16:creationId xmlns:a16="http://schemas.microsoft.com/office/drawing/2014/main" id="{E706A464-106F-4D0B-A130-59C74B7380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C82229A7-B18E-4F2D-B47C-DB75AD8551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Tree>
    <p:extLst>
      <p:ext uri="{BB962C8B-B14F-4D97-AF65-F5344CB8AC3E}">
        <p14:creationId xmlns:p14="http://schemas.microsoft.com/office/powerpoint/2010/main" val="3010600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3" name="Content Placeholder 2"/>
          <p:cNvSpPr>
            <a:spLocks noGrp="1"/>
          </p:cNvSpPr>
          <p:nvPr>
            <p:ph idx="1"/>
          </p:nvPr>
        </p:nvSpPr>
        <p:spPr>
          <a:xfrm>
            <a:off x="838200" y="2073499"/>
            <a:ext cx="10515600" cy="4103464"/>
          </a:xfrm>
        </p:spPr>
        <p:txBody>
          <a:bodyPr/>
          <a:lstStyle/>
          <a:p>
            <a:pPr marL="0" indent="0">
              <a:buNone/>
            </a:pPr>
            <a:r>
              <a:rPr lang="en-US" dirty="0"/>
              <a:t>Step 2. Specify demand (bottom-up)</a:t>
            </a:r>
          </a:p>
          <a:p>
            <a:r>
              <a:rPr lang="en-US" dirty="0"/>
              <a:t>how will demand for Co containing applications develop in your scenario</a:t>
            </a:r>
          </a:p>
          <a:p>
            <a:r>
              <a:rPr lang="en-US" dirty="0"/>
              <a:t>just relative trends is good enough: more / less than BAU</a:t>
            </a:r>
          </a:p>
          <a:p>
            <a:r>
              <a:rPr lang="en-US" dirty="0"/>
              <a:t>drops or surges are especially interesting</a:t>
            </a:r>
          </a:p>
        </p:txBody>
      </p:sp>
      <p:sp>
        <p:nvSpPr>
          <p:cNvPr id="12"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pic>
        <p:nvPicPr>
          <p:cNvPr id="9" name="Picture 9">
            <a:extLst>
              <a:ext uri="{FF2B5EF4-FFF2-40B4-BE49-F238E27FC236}">
                <a16:creationId xmlns:a16="http://schemas.microsoft.com/office/drawing/2014/main" id="{18008023-368B-4DDE-B8BA-5A3B4941C4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A782C89A-61C7-45B5-A0D1-38F80AABB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0" name="Title 1"/>
          <p:cNvSpPr txBox="1">
            <a:spLocks/>
          </p:cNvSpPr>
          <p:nvPr/>
        </p:nvSpPr>
        <p:spPr>
          <a:xfrm>
            <a:off x="1778" y="-171054"/>
            <a:ext cx="124163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Scenarios for critical raw materials: classroom exercise</a:t>
            </a:r>
            <a:endParaRPr lang="en-US" sz="4000" dirty="0"/>
          </a:p>
        </p:txBody>
      </p:sp>
    </p:spTree>
    <p:extLst>
      <p:ext uri="{BB962C8B-B14F-4D97-AF65-F5344CB8AC3E}">
        <p14:creationId xmlns:p14="http://schemas.microsoft.com/office/powerpoint/2010/main" val="3010600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3" name="Content Placeholder 2"/>
          <p:cNvSpPr>
            <a:spLocks noGrp="1"/>
          </p:cNvSpPr>
          <p:nvPr>
            <p:ph idx="1"/>
          </p:nvPr>
        </p:nvSpPr>
        <p:spPr>
          <a:xfrm>
            <a:off x="838200" y="2073499"/>
            <a:ext cx="10515600" cy="4103464"/>
          </a:xfrm>
        </p:spPr>
        <p:txBody>
          <a:bodyPr/>
          <a:lstStyle/>
          <a:p>
            <a:pPr marL="0" indent="0">
              <a:buNone/>
            </a:pPr>
            <a:r>
              <a:rPr lang="en-US" dirty="0"/>
              <a:t>Step 3. Speculate on consequences. You can use all information you have obtained in this course, or any other, or none, to support you</a:t>
            </a:r>
          </a:p>
          <a:p>
            <a:r>
              <a:rPr lang="en-US" dirty="0"/>
              <a:t>are supply bottlenecks to be expected, and could something be done about that</a:t>
            </a:r>
          </a:p>
          <a:p>
            <a:r>
              <a:rPr lang="en-US" dirty="0"/>
              <a:t>what are consequences for society at large</a:t>
            </a:r>
          </a:p>
        </p:txBody>
      </p:sp>
      <p:sp>
        <p:nvSpPr>
          <p:cNvPr id="12"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pic>
        <p:nvPicPr>
          <p:cNvPr id="9" name="Picture 9">
            <a:extLst>
              <a:ext uri="{FF2B5EF4-FFF2-40B4-BE49-F238E27FC236}">
                <a16:creationId xmlns:a16="http://schemas.microsoft.com/office/drawing/2014/main" id="{FF1665B7-2C84-4979-BE34-38D6158641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95EF1D9E-CD4B-4E0E-BD98-FFC7EDCECB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0" name="Title 1"/>
          <p:cNvSpPr txBox="1">
            <a:spLocks/>
          </p:cNvSpPr>
          <p:nvPr/>
        </p:nvSpPr>
        <p:spPr>
          <a:xfrm>
            <a:off x="1778" y="-171054"/>
            <a:ext cx="124163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Scenarios for critical raw materials: classroom exercise</a:t>
            </a:r>
            <a:endParaRPr lang="en-US" sz="4000" dirty="0"/>
          </a:p>
        </p:txBody>
      </p:sp>
    </p:spTree>
    <p:extLst>
      <p:ext uri="{BB962C8B-B14F-4D97-AF65-F5344CB8AC3E}">
        <p14:creationId xmlns:p14="http://schemas.microsoft.com/office/powerpoint/2010/main" val="3062698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3" name="Content Placeholder 2"/>
          <p:cNvSpPr>
            <a:spLocks noGrp="1"/>
          </p:cNvSpPr>
          <p:nvPr>
            <p:ph idx="1"/>
          </p:nvPr>
        </p:nvSpPr>
        <p:spPr>
          <a:xfrm>
            <a:off x="838200" y="2073499"/>
            <a:ext cx="10515600" cy="4103464"/>
          </a:xfrm>
        </p:spPr>
        <p:txBody>
          <a:bodyPr/>
          <a:lstStyle/>
          <a:p>
            <a:pPr marL="0" indent="0">
              <a:buNone/>
            </a:pPr>
            <a:r>
              <a:rPr lang="en-US" dirty="0"/>
              <a:t>Step 4. </a:t>
            </a:r>
            <a:r>
              <a:rPr lang="en-US" dirty="0" err="1"/>
              <a:t>Visualise</a:t>
            </a:r>
            <a:r>
              <a:rPr lang="en-US" dirty="0"/>
              <a:t>: draft 1 figure to </a:t>
            </a:r>
            <a:r>
              <a:rPr lang="en-US" dirty="0" err="1"/>
              <a:t>characterise</a:t>
            </a:r>
            <a:r>
              <a:rPr lang="en-US" dirty="0"/>
              <a:t> your scenario</a:t>
            </a:r>
          </a:p>
          <a:p>
            <a:pPr marL="0" indent="0">
              <a:buNone/>
            </a:pPr>
            <a:r>
              <a:rPr lang="en-US" dirty="0"/>
              <a:t>Think of a name for your scenario</a:t>
            </a:r>
          </a:p>
          <a:p>
            <a:pPr marL="0" indent="0">
              <a:buNone/>
            </a:pPr>
            <a:r>
              <a:rPr lang="en-US" dirty="0"/>
              <a:t>Include demand and supply development for cobalt in this figure</a:t>
            </a:r>
          </a:p>
          <a:p>
            <a:pPr marL="0" indent="0">
              <a:buNone/>
            </a:pPr>
            <a:endParaRPr lang="en-US" dirty="0"/>
          </a:p>
          <a:p>
            <a:pPr marL="0" indent="0">
              <a:buNone/>
            </a:pPr>
            <a:r>
              <a:rPr lang="en-US" dirty="0"/>
              <a:t>Step 5: present your scenario in 1 minute</a:t>
            </a:r>
          </a:p>
          <a:p>
            <a:pPr marL="0" indent="0">
              <a:buNone/>
            </a:pPr>
            <a:endParaRPr lang="en-US" dirty="0"/>
          </a:p>
        </p:txBody>
      </p:sp>
      <p:sp>
        <p:nvSpPr>
          <p:cNvPr id="12"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pic>
        <p:nvPicPr>
          <p:cNvPr id="9" name="Picture 9">
            <a:extLst>
              <a:ext uri="{FF2B5EF4-FFF2-40B4-BE49-F238E27FC236}">
                <a16:creationId xmlns:a16="http://schemas.microsoft.com/office/drawing/2014/main" id="{B1DE91EE-F62E-4BA3-9D0C-B9815939F5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910C8698-6844-4C8A-AFD2-A84BD8B21A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0" name="Title 1"/>
          <p:cNvSpPr txBox="1">
            <a:spLocks/>
          </p:cNvSpPr>
          <p:nvPr/>
        </p:nvSpPr>
        <p:spPr>
          <a:xfrm>
            <a:off x="1778" y="-171054"/>
            <a:ext cx="124163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Scenarios for critical raw materials: classroom exercise</a:t>
            </a:r>
            <a:endParaRPr lang="en-US" sz="4000" dirty="0"/>
          </a:p>
        </p:txBody>
      </p:sp>
    </p:spTree>
    <p:extLst>
      <p:ext uri="{BB962C8B-B14F-4D97-AF65-F5344CB8AC3E}">
        <p14:creationId xmlns:p14="http://schemas.microsoft.com/office/powerpoint/2010/main" val="3381716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6" descr="Partner10_BRGM_lo_gbrgb-1024x413.jpg">
            <a:extLst>
              <a:ext uri="{FF2B5EF4-FFF2-40B4-BE49-F238E27FC236}">
                <a16:creationId xmlns:a16="http://schemas.microsoft.com/office/drawing/2014/main" id="{775D2CE7-D022-264A-BE35-96FCC3187F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0681" y="20752444"/>
            <a:ext cx="5853884" cy="2360991"/>
          </a:xfrm>
          <a:prstGeom prst="rect">
            <a:avLst/>
          </a:prstGeom>
        </p:spPr>
      </p:pic>
      <p:pic>
        <p:nvPicPr>
          <p:cNvPr id="13" name="Bild 7" descr="tudelft1-1024x400.png">
            <a:extLst>
              <a:ext uri="{FF2B5EF4-FFF2-40B4-BE49-F238E27FC236}">
                <a16:creationId xmlns:a16="http://schemas.microsoft.com/office/drawing/2014/main" id="{876E3B01-32B7-0B4E-A24C-6A5570DE78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9721" y="26229093"/>
            <a:ext cx="5975804" cy="2334299"/>
          </a:xfrm>
          <a:prstGeom prst="rect">
            <a:avLst/>
          </a:prstGeom>
        </p:spPr>
      </p:pic>
      <p:pic>
        <p:nvPicPr>
          <p:cNvPr id="14" name="Bild 8" descr="UB-1024x331.jpg">
            <a:extLst>
              <a:ext uri="{FF2B5EF4-FFF2-40B4-BE49-F238E27FC236}">
                <a16:creationId xmlns:a16="http://schemas.microsoft.com/office/drawing/2014/main" id="{9E72D408-A51B-C442-86B0-F5A623969E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865" y="29599346"/>
            <a:ext cx="6540777" cy="2114256"/>
          </a:xfrm>
          <a:prstGeom prst="rect">
            <a:avLst/>
          </a:prstGeom>
        </p:spPr>
      </p:pic>
      <p:pic>
        <p:nvPicPr>
          <p:cNvPr id="15" name="Bild 9" descr="zegel-1.png">
            <a:extLst>
              <a:ext uri="{FF2B5EF4-FFF2-40B4-BE49-F238E27FC236}">
                <a16:creationId xmlns:a16="http://schemas.microsoft.com/office/drawing/2014/main" id="{22DB7573-CECD-8945-AD9A-64C8971312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5286" y="17380440"/>
            <a:ext cx="5808154" cy="2461735"/>
          </a:xfrm>
          <a:prstGeom prst="rect">
            <a:avLst/>
          </a:prstGeom>
        </p:spPr>
      </p:pic>
      <p:pic>
        <p:nvPicPr>
          <p:cNvPr id="16" name="Bild 10" descr="1000px-Outotec-Logo.png">
            <a:extLst>
              <a:ext uri="{FF2B5EF4-FFF2-40B4-BE49-F238E27FC236}">
                <a16:creationId xmlns:a16="http://schemas.microsoft.com/office/drawing/2014/main" id="{539A2EBD-C956-D74F-AF56-185C63CA12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2649" y="24042128"/>
            <a:ext cx="6268516" cy="1404149"/>
          </a:xfrm>
          <a:prstGeom prst="rect">
            <a:avLst/>
          </a:prstGeom>
        </p:spPr>
      </p:pic>
      <p:pic>
        <p:nvPicPr>
          <p:cNvPr id="17" name="Bild 11" descr="company_logo-e1493639059526.png">
            <a:extLst>
              <a:ext uri="{FF2B5EF4-FFF2-40B4-BE49-F238E27FC236}">
                <a16:creationId xmlns:a16="http://schemas.microsoft.com/office/drawing/2014/main" id="{22A150A5-A2E3-4C4A-A826-CAB4E54EAB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263" y="23835291"/>
            <a:ext cx="8083467" cy="2371152"/>
          </a:xfrm>
          <a:prstGeom prst="rect">
            <a:avLst/>
          </a:prstGeom>
        </p:spPr>
      </p:pic>
      <p:pic>
        <p:nvPicPr>
          <p:cNvPr id="18" name="Bild 12" descr="Fraunhofer-1024x251.jpg">
            <a:extLst>
              <a:ext uri="{FF2B5EF4-FFF2-40B4-BE49-F238E27FC236}">
                <a16:creationId xmlns:a16="http://schemas.microsoft.com/office/drawing/2014/main" id="{842C42D1-7807-6D4E-9009-6221502D85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800" y="26806724"/>
            <a:ext cx="7940908" cy="1946454"/>
          </a:xfrm>
          <a:prstGeom prst="rect">
            <a:avLst/>
          </a:prstGeom>
        </p:spPr>
      </p:pic>
      <p:pic>
        <p:nvPicPr>
          <p:cNvPr id="19" name="Picture 18">
            <a:extLst>
              <a:ext uri="{FF2B5EF4-FFF2-40B4-BE49-F238E27FC236}">
                <a16:creationId xmlns:a16="http://schemas.microsoft.com/office/drawing/2014/main" id="{FB26164D-B6AA-6448-BC5F-4F0C8CF472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3061" y="21237925"/>
            <a:ext cx="7240779" cy="1362511"/>
          </a:xfrm>
          <a:prstGeom prst="rect">
            <a:avLst/>
          </a:prstGeom>
        </p:spPr>
      </p:pic>
      <p:pic>
        <p:nvPicPr>
          <p:cNvPr id="20" name="Picture 19">
            <a:extLst>
              <a:ext uri="{FF2B5EF4-FFF2-40B4-BE49-F238E27FC236}">
                <a16:creationId xmlns:a16="http://schemas.microsoft.com/office/drawing/2014/main" id="{68D9283F-41C6-8A45-981E-891FB2990F6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4021" y="17688882"/>
            <a:ext cx="7065463" cy="1818318"/>
          </a:xfrm>
          <a:prstGeom prst="rect">
            <a:avLst/>
          </a:prstGeom>
        </p:spPr>
      </p:pic>
      <p:sp>
        <p:nvSpPr>
          <p:cNvPr id="21" name="TextBox 20">
            <a:extLst>
              <a:ext uri="{FF2B5EF4-FFF2-40B4-BE49-F238E27FC236}">
                <a16:creationId xmlns:a16="http://schemas.microsoft.com/office/drawing/2014/main" id="{33B1A3E1-CA84-2647-8C6A-C79B56684BF6}"/>
              </a:ext>
            </a:extLst>
          </p:cNvPr>
          <p:cNvSpPr txBox="1"/>
          <p:nvPr/>
        </p:nvSpPr>
        <p:spPr>
          <a:xfrm>
            <a:off x="1410114" y="13964678"/>
            <a:ext cx="12480095" cy="2308324"/>
          </a:xfrm>
          <a:prstGeom prst="rect">
            <a:avLst/>
          </a:prstGeom>
          <a:noFill/>
        </p:spPr>
        <p:txBody>
          <a:bodyPr wrap="square" rtlCol="0">
            <a:spAutoFit/>
          </a:bodyPr>
          <a:lstStyle/>
          <a:p>
            <a:pPr algn="ctr"/>
            <a:r>
              <a:rPr lang="en-GB" sz="7200" dirty="0">
                <a:latin typeface="Quicksand" charset="0"/>
                <a:ea typeface="Quicksand" charset="0"/>
                <a:cs typeface="Quicksand" charset="0"/>
              </a:rPr>
              <a:t>Sustainable Management of Critical Raw Materials</a:t>
            </a:r>
          </a:p>
        </p:txBody>
      </p:sp>
      <p:pic>
        <p:nvPicPr>
          <p:cNvPr id="1026" name="Picture 2">
            <a:extLst>
              <a:ext uri="{FF2B5EF4-FFF2-40B4-BE49-F238E27FC236}">
                <a16:creationId xmlns:a16="http://schemas.microsoft.com/office/drawing/2014/main" id="{F8261AD6-FA29-4C0B-93FC-F41A8C6F12B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6091" y="2242409"/>
            <a:ext cx="2257937" cy="5795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5F0D2E1-0D68-447A-AC18-7755512D5FD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3933" y="3135536"/>
            <a:ext cx="2402252" cy="7767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9DBCB42-EB73-444E-BBFD-C985E87F281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3933" y="4075323"/>
            <a:ext cx="2330095" cy="9087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D69472F-7985-40AA-9D32-2520C2D7112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96364" y="2263237"/>
            <a:ext cx="2425243" cy="6736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BE1DBB0-D466-41D6-AB8E-EA4989EC922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96363" y="3349566"/>
            <a:ext cx="2425243" cy="45271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C475F42B-1A64-428E-BEF7-20842B91F8B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96363" y="4356032"/>
            <a:ext cx="2425245" cy="41537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1EAC4DB1-19C8-4183-A21E-52209D5B3E50}"/>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749720" y="3357348"/>
            <a:ext cx="2403791" cy="53844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BB1795AE-D784-4029-B23C-C5AAA3DD0A4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49721" y="2072590"/>
            <a:ext cx="2403791" cy="95002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2FD5BEF0-0EEF-46FA-857A-DF9447AB1AA4}"/>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865286" y="4284321"/>
            <a:ext cx="2425244" cy="978017"/>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6319D1A9-93C7-4960-9DED-9EED37816A9C}"/>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796363" y="5225823"/>
            <a:ext cx="2791648" cy="81888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Gerader Verbinder 3">
            <a:extLst>
              <a:ext uri="{FF2B5EF4-FFF2-40B4-BE49-F238E27FC236}">
                <a16:creationId xmlns:a16="http://schemas.microsoft.com/office/drawing/2014/main" id="{ABCA33CB-A824-4EB8-A09C-BE31DF7B98CD}"/>
              </a:ext>
            </a:extLst>
          </p:cNvPr>
          <p:cNvCxnSpPr/>
          <p:nvPr/>
        </p:nvCxnSpPr>
        <p:spPr>
          <a:xfrm>
            <a:off x="406016" y="1632177"/>
            <a:ext cx="11331607"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643441B5-37B4-426B-91AD-FFF446C81DDB}"/>
              </a:ext>
            </a:extLst>
          </p:cNvPr>
          <p:cNvSpPr txBox="1"/>
          <p:nvPr/>
        </p:nvSpPr>
        <p:spPr>
          <a:xfrm>
            <a:off x="3581996" y="996431"/>
            <a:ext cx="4986734" cy="523220"/>
          </a:xfrm>
          <a:prstGeom prst="rect">
            <a:avLst/>
          </a:prstGeom>
          <a:noFill/>
        </p:spPr>
        <p:txBody>
          <a:bodyPr wrap="square" rtlCol="0">
            <a:spAutoFit/>
          </a:bodyPr>
          <a:lstStyle/>
          <a:p>
            <a:pPr algn="ctr"/>
            <a:r>
              <a:rPr lang="de-CH" sz="2800" b="1" u="sng" dirty="0" err="1">
                <a:solidFill>
                  <a:schemeClr val="accent5"/>
                </a:solidFill>
                <a:latin typeface="+mj-lt"/>
              </a:rPr>
              <a:t>www.suscritmat.eu</a:t>
            </a:r>
            <a:endParaRPr lang="de-CH" sz="2800" b="1" u="sng" dirty="0">
              <a:solidFill>
                <a:schemeClr val="accent5"/>
              </a:solidFill>
              <a:latin typeface="+mj-lt"/>
            </a:endParaRPr>
          </a:p>
        </p:txBody>
      </p:sp>
      <p:pic>
        <p:nvPicPr>
          <p:cNvPr id="29" name="Picture 9">
            <a:extLst>
              <a:ext uri="{FF2B5EF4-FFF2-40B4-BE49-F238E27FC236}">
                <a16:creationId xmlns:a16="http://schemas.microsoft.com/office/drawing/2014/main" id="{A604D736-001D-4723-B74E-40EEE13A8DA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0" y="6345499"/>
            <a:ext cx="1450069" cy="492117"/>
          </a:xfrm>
          <a:prstGeom prst="rect">
            <a:avLst/>
          </a:prstGeom>
        </p:spPr>
      </p:pic>
      <p:pic>
        <p:nvPicPr>
          <p:cNvPr id="30" name="Picture 10">
            <a:extLst>
              <a:ext uri="{FF2B5EF4-FFF2-40B4-BE49-F238E27FC236}">
                <a16:creationId xmlns:a16="http://schemas.microsoft.com/office/drawing/2014/main" id="{1933AD5E-5FF0-403D-AC33-562C081ABE6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450069" y="6361487"/>
            <a:ext cx="5425559" cy="488398"/>
          </a:xfrm>
          <a:prstGeom prst="rect">
            <a:avLst/>
          </a:prstGeom>
        </p:spPr>
      </p:pic>
      <p:pic>
        <p:nvPicPr>
          <p:cNvPr id="27" name="Bild 9">
            <a:extLst>
              <a:ext uri="{FF2B5EF4-FFF2-40B4-BE49-F238E27FC236}">
                <a16:creationId xmlns:a16="http://schemas.microsoft.com/office/drawing/2014/main" id="{9B74DC2C-B779-4590-A10D-BC5CB749BEEE}"/>
              </a:ext>
            </a:extLst>
          </p:cNvPr>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0" y="-12974"/>
            <a:ext cx="12192000" cy="737595"/>
          </a:xfrm>
          <a:prstGeom prst="rect">
            <a:avLst/>
          </a:prstGeom>
        </p:spPr>
      </p:pic>
      <p:pic>
        <p:nvPicPr>
          <p:cNvPr id="28" name="Bild 9" descr="Screen Shot 2017-11-02 at 12.44.16.png">
            <a:extLst>
              <a:ext uri="{FF2B5EF4-FFF2-40B4-BE49-F238E27FC236}">
                <a16:creationId xmlns:a16="http://schemas.microsoft.com/office/drawing/2014/main" id="{8E37C64C-0D15-45D0-8F5E-685DDE7AB53E}"/>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Tree>
    <p:extLst>
      <p:ext uri="{BB962C8B-B14F-4D97-AF65-F5344CB8AC3E}">
        <p14:creationId xmlns:p14="http://schemas.microsoft.com/office/powerpoint/2010/main" val="3599946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9"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sp>
        <p:nvSpPr>
          <p:cNvPr id="2" name="Title 1"/>
          <p:cNvSpPr>
            <a:spLocks noGrp="1"/>
          </p:cNvSpPr>
          <p:nvPr>
            <p:ph type="title"/>
          </p:nvPr>
        </p:nvSpPr>
        <p:spPr>
          <a:xfrm>
            <a:off x="-9836" y="-171054"/>
            <a:ext cx="10515600" cy="1325563"/>
          </a:xfrm>
        </p:spPr>
        <p:txBody>
          <a:bodyPr/>
          <a:lstStyle/>
          <a:p>
            <a:r>
              <a:rPr lang="en-US" dirty="0"/>
              <a:t>Scenarios</a:t>
            </a:r>
          </a:p>
        </p:txBody>
      </p:sp>
      <p:sp>
        <p:nvSpPr>
          <p:cNvPr id="3" name="Content Placeholder 2"/>
          <p:cNvSpPr>
            <a:spLocks noGrp="1"/>
          </p:cNvSpPr>
          <p:nvPr>
            <p:ph idx="1"/>
          </p:nvPr>
        </p:nvSpPr>
        <p:spPr>
          <a:xfrm>
            <a:off x="838200" y="2073499"/>
            <a:ext cx="10515600" cy="4103464"/>
          </a:xfrm>
        </p:spPr>
        <p:txBody>
          <a:bodyPr>
            <a:normAutofit lnSpcReduction="10000"/>
          </a:bodyPr>
          <a:lstStyle/>
          <a:p>
            <a:pPr marL="0" indent="0">
              <a:buNone/>
            </a:pPr>
            <a:r>
              <a:rPr lang="en-US" dirty="0"/>
              <a:t>Scenarios are not precisely defined</a:t>
            </a:r>
          </a:p>
          <a:p>
            <a:r>
              <a:rPr lang="en-US" i="1" dirty="0"/>
              <a:t>different scale levels</a:t>
            </a:r>
          </a:p>
          <a:p>
            <a:r>
              <a:rPr lang="en-US" i="1" dirty="0"/>
              <a:t>different actors</a:t>
            </a:r>
          </a:p>
          <a:p>
            <a:r>
              <a:rPr lang="en-US" i="1" dirty="0"/>
              <a:t>different purposes</a:t>
            </a:r>
          </a:p>
          <a:p>
            <a:r>
              <a:rPr lang="en-US" i="1" dirty="0"/>
              <a:t>different types of (or no) quantification</a:t>
            </a:r>
          </a:p>
          <a:p>
            <a:r>
              <a:rPr lang="en-US" i="1" dirty="0"/>
              <a:t>different starting points</a:t>
            </a:r>
          </a:p>
          <a:p>
            <a:pPr marL="0" indent="0">
              <a:buNone/>
            </a:pPr>
            <a:r>
              <a:rPr lang="en-US" dirty="0"/>
              <a:t>Scenarios are NEVER predictions</a:t>
            </a:r>
          </a:p>
          <a:p>
            <a:pPr marL="0" indent="0">
              <a:buNone/>
            </a:pPr>
            <a:r>
              <a:rPr lang="en-US" dirty="0"/>
              <a:t>They are (plausible)(relevant)(extreme)(possible) stories that help us think about the future</a:t>
            </a:r>
          </a:p>
          <a:p>
            <a:pPr marL="0" indent="0">
              <a:buNone/>
            </a:pPr>
            <a:endParaRPr lang="en-US" dirty="0"/>
          </a:p>
        </p:txBody>
      </p:sp>
      <p:pic>
        <p:nvPicPr>
          <p:cNvPr id="12" name="Picture 9">
            <a:extLst>
              <a:ext uri="{FF2B5EF4-FFF2-40B4-BE49-F238E27FC236}">
                <a16:creationId xmlns:a16="http://schemas.microsoft.com/office/drawing/2014/main" id="{710246FD-F70F-46BD-806A-ADDC418751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CCB9D09B-5B70-40DE-A7D5-5BF43C541B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Tree>
    <p:extLst>
      <p:ext uri="{BB962C8B-B14F-4D97-AF65-F5344CB8AC3E}">
        <p14:creationId xmlns:p14="http://schemas.microsoft.com/office/powerpoint/2010/main" val="167401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Scenarios for raw materials</a:t>
            </a:r>
          </a:p>
        </p:txBody>
      </p:sp>
      <p:sp>
        <p:nvSpPr>
          <p:cNvPr id="3" name="Content Placeholder 2"/>
          <p:cNvSpPr>
            <a:spLocks noGrp="1"/>
          </p:cNvSpPr>
          <p:nvPr>
            <p:ph idx="1"/>
          </p:nvPr>
        </p:nvSpPr>
        <p:spPr>
          <a:xfrm>
            <a:off x="838200" y="2073499"/>
            <a:ext cx="10515600" cy="4103464"/>
          </a:xfrm>
        </p:spPr>
        <p:txBody>
          <a:bodyPr>
            <a:normAutofit/>
          </a:bodyPr>
          <a:lstStyle/>
          <a:p>
            <a:r>
              <a:rPr lang="en-US" dirty="0"/>
              <a:t>Why scenarios for raw materials? </a:t>
            </a:r>
          </a:p>
          <a:p>
            <a:r>
              <a:rPr lang="en-US" dirty="0"/>
              <a:t>To explore solutions to the resource challenge:</a:t>
            </a:r>
          </a:p>
          <a:p>
            <a:pPr lvl="1"/>
            <a:r>
              <a:rPr lang="en-US" dirty="0"/>
              <a:t>The world becomes more populous and richer: demand for resources grows</a:t>
            </a:r>
          </a:p>
          <a:p>
            <a:pPr lvl="1"/>
            <a:r>
              <a:rPr lang="en-US" dirty="0"/>
              <a:t>Supply struggles to keep up, bottlenecks may arise</a:t>
            </a:r>
          </a:p>
          <a:p>
            <a:pPr lvl="2"/>
            <a:r>
              <a:rPr lang="en-US" sz="2400" dirty="0"/>
              <a:t>supply problems</a:t>
            </a:r>
          </a:p>
          <a:p>
            <a:pPr lvl="2"/>
            <a:r>
              <a:rPr lang="en-US" sz="2400" dirty="0"/>
              <a:t>waste</a:t>
            </a:r>
          </a:p>
          <a:p>
            <a:pPr lvl="2"/>
            <a:r>
              <a:rPr lang="en-US" sz="2400" dirty="0"/>
              <a:t>environmental impacts</a:t>
            </a:r>
          </a:p>
          <a:p>
            <a:pPr lvl="1"/>
            <a:r>
              <a:rPr lang="en-US" dirty="0"/>
              <a:t>These bottlenecks form the boundary conditions for our use of resources</a:t>
            </a:r>
          </a:p>
          <a:p>
            <a:endParaRPr lang="en-US" dirty="0"/>
          </a:p>
        </p:txBody>
      </p:sp>
      <p:sp>
        <p:nvSpPr>
          <p:cNvPr id="12"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pic>
        <p:nvPicPr>
          <p:cNvPr id="9" name="Picture 9">
            <a:extLst>
              <a:ext uri="{FF2B5EF4-FFF2-40B4-BE49-F238E27FC236}">
                <a16:creationId xmlns:a16="http://schemas.microsoft.com/office/drawing/2014/main" id="{A0829BE1-B743-41A5-A92F-3A97D98666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333AA2AE-F93E-4DFF-B23B-3A457D592B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Tree>
    <p:extLst>
      <p:ext uri="{BB962C8B-B14F-4D97-AF65-F5344CB8AC3E}">
        <p14:creationId xmlns:p14="http://schemas.microsoft.com/office/powerpoint/2010/main" val="335530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Scenarios for raw materials</a:t>
            </a:r>
          </a:p>
        </p:txBody>
      </p:sp>
      <p:sp>
        <p:nvSpPr>
          <p:cNvPr id="3" name="Content Placeholder 2"/>
          <p:cNvSpPr>
            <a:spLocks noGrp="1"/>
          </p:cNvSpPr>
          <p:nvPr>
            <p:ph idx="1"/>
          </p:nvPr>
        </p:nvSpPr>
        <p:spPr>
          <a:xfrm>
            <a:off x="838200" y="2073499"/>
            <a:ext cx="10515600" cy="4103464"/>
          </a:xfrm>
        </p:spPr>
        <p:txBody>
          <a:bodyPr>
            <a:normAutofit lnSpcReduction="10000"/>
          </a:bodyPr>
          <a:lstStyle/>
          <a:p>
            <a:r>
              <a:rPr lang="en-US" dirty="0"/>
              <a:t>Resource scenarios do not yet exist</a:t>
            </a:r>
          </a:p>
          <a:p>
            <a:r>
              <a:rPr lang="en-US" dirty="0"/>
              <a:t>At global level, these are being developed</a:t>
            </a:r>
          </a:p>
          <a:p>
            <a:pPr lvl="1"/>
            <a:r>
              <a:rPr lang="en-US" dirty="0"/>
              <a:t>by OECD (first effort published at WCEF Oct 2018)</a:t>
            </a:r>
          </a:p>
          <a:p>
            <a:pPr lvl="1"/>
            <a:r>
              <a:rPr lang="en-US" dirty="0"/>
              <a:t>by UN-International Resource Panel </a:t>
            </a:r>
          </a:p>
          <a:p>
            <a:r>
              <a:rPr lang="en-US" dirty="0"/>
              <a:t>How will / can / might future resource demand develop?</a:t>
            </a:r>
          </a:p>
          <a:p>
            <a:r>
              <a:rPr lang="en-US" dirty="0"/>
              <a:t>What will be consequences if we do nothing / if we take action for </a:t>
            </a:r>
          </a:p>
          <a:p>
            <a:pPr lvl="1"/>
            <a:r>
              <a:rPr lang="en-US" dirty="0"/>
              <a:t>supply</a:t>
            </a:r>
          </a:p>
          <a:p>
            <a:pPr lvl="1"/>
            <a:r>
              <a:rPr lang="en-US" dirty="0"/>
              <a:t>waste</a:t>
            </a:r>
          </a:p>
          <a:p>
            <a:pPr lvl="1"/>
            <a:r>
              <a:rPr lang="en-US" dirty="0"/>
              <a:t>environmental impacts?</a:t>
            </a:r>
          </a:p>
          <a:p>
            <a:r>
              <a:rPr lang="en-US" dirty="0"/>
              <a:t>Critical materials not (yet) part of these global level efforts</a:t>
            </a:r>
          </a:p>
        </p:txBody>
      </p:sp>
      <p:sp>
        <p:nvSpPr>
          <p:cNvPr id="12"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pic>
        <p:nvPicPr>
          <p:cNvPr id="9" name="Picture 9">
            <a:extLst>
              <a:ext uri="{FF2B5EF4-FFF2-40B4-BE49-F238E27FC236}">
                <a16:creationId xmlns:a16="http://schemas.microsoft.com/office/drawing/2014/main" id="{52F0D3F6-8B18-49F0-8810-1CD6DBEDC4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4C77681A-2A81-4F14-91C4-5CE7BF9463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Tree>
    <p:extLst>
      <p:ext uri="{BB962C8B-B14F-4D97-AF65-F5344CB8AC3E}">
        <p14:creationId xmlns:p14="http://schemas.microsoft.com/office/powerpoint/2010/main" val="2091702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Scenarios for raw materials</a:t>
            </a:r>
          </a:p>
        </p:txBody>
      </p:sp>
      <p:sp>
        <p:nvSpPr>
          <p:cNvPr id="3" name="Content Placeholder 2"/>
          <p:cNvSpPr>
            <a:spLocks noGrp="1"/>
          </p:cNvSpPr>
          <p:nvPr>
            <p:ph idx="1"/>
          </p:nvPr>
        </p:nvSpPr>
        <p:spPr>
          <a:xfrm>
            <a:off x="838200" y="2073499"/>
            <a:ext cx="10515600" cy="4103464"/>
          </a:xfrm>
        </p:spPr>
        <p:txBody>
          <a:bodyPr>
            <a:normAutofit/>
          </a:bodyPr>
          <a:lstStyle/>
          <a:p>
            <a:r>
              <a:rPr lang="en-US" dirty="0"/>
              <a:t>Scenarios for (critical) raw materials:</a:t>
            </a:r>
          </a:p>
          <a:p>
            <a:pPr lvl="1"/>
            <a:r>
              <a:rPr lang="en-US" dirty="0"/>
              <a:t>storyline development</a:t>
            </a:r>
          </a:p>
          <a:p>
            <a:pPr lvl="1"/>
            <a:r>
              <a:rPr lang="en-US" dirty="0"/>
              <a:t>quantification / modelling</a:t>
            </a:r>
          </a:p>
          <a:p>
            <a:r>
              <a:rPr lang="en-US" dirty="0"/>
              <a:t>There is an exercise on storyline development</a:t>
            </a:r>
          </a:p>
          <a:p>
            <a:endParaRPr lang="en-US" dirty="0"/>
          </a:p>
          <a:p>
            <a:r>
              <a:rPr lang="en-US" dirty="0"/>
              <a:t>Modelling: for all raw materials but ESPECIALLY critical raw materials it is important to distinguish between modelling DEMAND and modelling SUPPLY</a:t>
            </a:r>
          </a:p>
          <a:p>
            <a:endParaRPr lang="en-US" dirty="0"/>
          </a:p>
        </p:txBody>
      </p:sp>
      <p:sp>
        <p:nvSpPr>
          <p:cNvPr id="12"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pic>
        <p:nvPicPr>
          <p:cNvPr id="9" name="Picture 9">
            <a:extLst>
              <a:ext uri="{FF2B5EF4-FFF2-40B4-BE49-F238E27FC236}">
                <a16:creationId xmlns:a16="http://schemas.microsoft.com/office/drawing/2014/main" id="{D80046C3-9E6B-483A-B6A8-86DFB9285D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C6A00722-3D40-450B-9493-8D753A8851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Tree>
    <p:extLst>
      <p:ext uri="{BB962C8B-B14F-4D97-AF65-F5344CB8AC3E}">
        <p14:creationId xmlns:p14="http://schemas.microsoft.com/office/powerpoint/2010/main" val="966281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1779" y="-171054"/>
            <a:ext cx="10515600" cy="1325563"/>
          </a:xfrm>
        </p:spPr>
        <p:txBody>
          <a:bodyPr/>
          <a:lstStyle/>
          <a:p>
            <a:r>
              <a:rPr lang="en-US" dirty="0"/>
              <a:t>Scenarios for raw materials</a:t>
            </a:r>
          </a:p>
        </p:txBody>
      </p:sp>
      <p:sp>
        <p:nvSpPr>
          <p:cNvPr id="3" name="Content Placeholder 2"/>
          <p:cNvSpPr>
            <a:spLocks noGrp="1"/>
          </p:cNvSpPr>
          <p:nvPr>
            <p:ph idx="1"/>
          </p:nvPr>
        </p:nvSpPr>
        <p:spPr>
          <a:xfrm>
            <a:off x="838200" y="2073499"/>
            <a:ext cx="10515600" cy="4103464"/>
          </a:xfrm>
        </p:spPr>
        <p:txBody>
          <a:bodyPr>
            <a:normAutofit fontScale="92500" lnSpcReduction="10000"/>
          </a:bodyPr>
          <a:lstStyle/>
          <a:p>
            <a:r>
              <a:rPr lang="en-US" dirty="0"/>
              <a:t>Modelling demand: </a:t>
            </a:r>
          </a:p>
          <a:p>
            <a:r>
              <a:rPr lang="en-US" dirty="0"/>
              <a:t>Two possible approaches: “top-down” and “bottom-up”</a:t>
            </a:r>
          </a:p>
          <a:p>
            <a:endParaRPr lang="en-US" dirty="0"/>
          </a:p>
          <a:p>
            <a:r>
              <a:rPr lang="en-US" dirty="0"/>
              <a:t>Top down demand modelling:</a:t>
            </a:r>
          </a:p>
          <a:p>
            <a:pPr lvl="1"/>
            <a:r>
              <a:rPr lang="en-US" dirty="0"/>
              <a:t>using time series information of resource demand, and of relevant driving forces</a:t>
            </a:r>
          </a:p>
          <a:p>
            <a:pPr lvl="1"/>
            <a:r>
              <a:rPr lang="en-US" dirty="0"/>
              <a:t>comprehensive</a:t>
            </a:r>
          </a:p>
          <a:p>
            <a:pPr lvl="1"/>
            <a:r>
              <a:rPr lang="en-US" dirty="0"/>
              <a:t>enables linking with economic (CGE) models</a:t>
            </a:r>
          </a:p>
          <a:p>
            <a:pPr lvl="1"/>
            <a:r>
              <a:rPr lang="en-US" dirty="0"/>
              <a:t>flow-based, Input Output tables as main resource module</a:t>
            </a:r>
          </a:p>
          <a:p>
            <a:pPr lvl="1"/>
            <a:r>
              <a:rPr lang="en-US" dirty="0"/>
              <a:t>used by OECD in their energy scenarios and also in their resource scenarios (</a:t>
            </a:r>
            <a:r>
              <a:rPr lang="en-US" dirty="0" err="1"/>
              <a:t>tbp</a:t>
            </a:r>
            <a:r>
              <a:rPr lang="en-US" dirty="0"/>
              <a:t>)</a:t>
            </a:r>
          </a:p>
          <a:p>
            <a:pPr lvl="1"/>
            <a:r>
              <a:rPr lang="en-US" dirty="0"/>
              <a:t>suitable for BAU, difficult for non-trend scenarios</a:t>
            </a:r>
          </a:p>
          <a:p>
            <a:pPr lvl="1"/>
            <a:r>
              <a:rPr lang="en-US" dirty="0"/>
              <a:t>often lacking in detail, not suitable for CRMs</a:t>
            </a:r>
          </a:p>
          <a:p>
            <a:endParaRPr lang="en-US" dirty="0"/>
          </a:p>
        </p:txBody>
      </p:sp>
      <p:sp>
        <p:nvSpPr>
          <p:cNvPr id="12"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pic>
        <p:nvPicPr>
          <p:cNvPr id="9" name="Picture 9">
            <a:extLst>
              <a:ext uri="{FF2B5EF4-FFF2-40B4-BE49-F238E27FC236}">
                <a16:creationId xmlns:a16="http://schemas.microsoft.com/office/drawing/2014/main" id="{4D9D901C-BA38-48F5-8BBF-CDCC93066D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4" name="Picture 10">
            <a:extLst>
              <a:ext uri="{FF2B5EF4-FFF2-40B4-BE49-F238E27FC236}">
                <a16:creationId xmlns:a16="http://schemas.microsoft.com/office/drawing/2014/main" id="{281148E2-2F93-4325-8298-8E22DBE164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Tree>
    <p:extLst>
      <p:ext uri="{BB962C8B-B14F-4D97-AF65-F5344CB8AC3E}">
        <p14:creationId xmlns:p14="http://schemas.microsoft.com/office/powerpoint/2010/main" val="2544182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Scenarios for raw materials</a:t>
            </a:r>
          </a:p>
        </p:txBody>
      </p:sp>
      <p:sp>
        <p:nvSpPr>
          <p:cNvPr id="3" name="Content Placeholder 2"/>
          <p:cNvSpPr>
            <a:spLocks noGrp="1"/>
          </p:cNvSpPr>
          <p:nvPr>
            <p:ph idx="1"/>
          </p:nvPr>
        </p:nvSpPr>
        <p:spPr>
          <a:xfrm>
            <a:off x="838200" y="2073499"/>
            <a:ext cx="10515600" cy="4103464"/>
          </a:xfrm>
        </p:spPr>
        <p:txBody>
          <a:bodyPr>
            <a:normAutofit fontScale="70000" lnSpcReduction="20000"/>
          </a:bodyPr>
          <a:lstStyle/>
          <a:p>
            <a:pPr marL="0" indent="0">
              <a:buNone/>
            </a:pPr>
            <a:r>
              <a:rPr lang="en-US" dirty="0"/>
              <a:t>Top down scenarios of metal resp. raw material demand, 2010-2050 resp. 2015 - 2060</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source: </a:t>
            </a:r>
            <a:r>
              <a:rPr lang="en-US" dirty="0" err="1"/>
              <a:t>Elshkaki</a:t>
            </a:r>
            <a:r>
              <a:rPr lang="en-US" dirty="0"/>
              <a:t> et al., 2018			source: OECD, 2018</a:t>
            </a: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526" y="2346442"/>
            <a:ext cx="5422007" cy="34687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9725" y="2333194"/>
            <a:ext cx="6772275"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pic>
        <p:nvPicPr>
          <p:cNvPr id="14" name="Picture 9">
            <a:extLst>
              <a:ext uri="{FF2B5EF4-FFF2-40B4-BE49-F238E27FC236}">
                <a16:creationId xmlns:a16="http://schemas.microsoft.com/office/drawing/2014/main" id="{B8970544-B0FB-49BB-BDCA-18B26881CD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5" name="Picture 10">
            <a:extLst>
              <a:ext uri="{FF2B5EF4-FFF2-40B4-BE49-F238E27FC236}">
                <a16:creationId xmlns:a16="http://schemas.microsoft.com/office/drawing/2014/main" id="{1F814339-1ED4-4B23-B7AC-D7059AC2A7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Tree>
    <p:extLst>
      <p:ext uri="{BB962C8B-B14F-4D97-AF65-F5344CB8AC3E}">
        <p14:creationId xmlns:p14="http://schemas.microsoft.com/office/powerpoint/2010/main" val="1120023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Scenarios for raw materials</a:t>
            </a:r>
          </a:p>
        </p:txBody>
      </p:sp>
      <p:sp>
        <p:nvSpPr>
          <p:cNvPr id="3" name="Content Placeholder 2"/>
          <p:cNvSpPr>
            <a:spLocks noGrp="1"/>
          </p:cNvSpPr>
          <p:nvPr>
            <p:ph idx="1"/>
          </p:nvPr>
        </p:nvSpPr>
        <p:spPr>
          <a:xfrm>
            <a:off x="830362" y="2073499"/>
            <a:ext cx="10515600" cy="4103464"/>
          </a:xfrm>
        </p:spPr>
        <p:txBody>
          <a:bodyPr>
            <a:normAutofit lnSpcReduction="10000"/>
          </a:bodyPr>
          <a:lstStyle/>
          <a:p>
            <a:r>
              <a:rPr lang="en-US" dirty="0"/>
              <a:t>Modelling demand</a:t>
            </a:r>
          </a:p>
          <a:p>
            <a:r>
              <a:rPr lang="nl-NL" dirty="0"/>
              <a:t>Bottom up: </a:t>
            </a:r>
          </a:p>
          <a:p>
            <a:pPr lvl="1"/>
            <a:r>
              <a:rPr lang="nl-NL" dirty="0"/>
              <a:t>building </a:t>
            </a:r>
            <a:r>
              <a:rPr lang="nl-NL" dirty="0" err="1"/>
              <a:t>it</a:t>
            </a:r>
            <a:r>
              <a:rPr lang="nl-NL" dirty="0"/>
              <a:t> up </a:t>
            </a:r>
            <a:r>
              <a:rPr lang="nl-NL" dirty="0" err="1"/>
              <a:t>from</a:t>
            </a:r>
            <a:r>
              <a:rPr lang="nl-NL" dirty="0"/>
              <a:t> most </a:t>
            </a:r>
            <a:r>
              <a:rPr lang="nl-NL" dirty="0" err="1"/>
              <a:t>detailed</a:t>
            </a:r>
            <a:r>
              <a:rPr lang="nl-NL" dirty="0"/>
              <a:t> level of resource </a:t>
            </a:r>
            <a:r>
              <a:rPr lang="nl-NL" dirty="0" err="1"/>
              <a:t>applications</a:t>
            </a:r>
            <a:r>
              <a:rPr lang="nl-NL" dirty="0"/>
              <a:t> </a:t>
            </a:r>
            <a:r>
              <a:rPr lang="nl-NL" dirty="0" err="1"/>
              <a:t>and</a:t>
            </a:r>
            <a:r>
              <a:rPr lang="nl-NL" dirty="0"/>
              <a:t> </a:t>
            </a:r>
            <a:r>
              <a:rPr lang="nl-NL" dirty="0" err="1"/>
              <a:t>using</a:t>
            </a:r>
            <a:r>
              <a:rPr lang="nl-NL" dirty="0"/>
              <a:t> </a:t>
            </a:r>
            <a:r>
              <a:rPr lang="nl-NL" dirty="0" err="1"/>
              <a:t>driving</a:t>
            </a:r>
            <a:r>
              <a:rPr lang="nl-NL" dirty="0"/>
              <a:t> force variables </a:t>
            </a:r>
            <a:r>
              <a:rPr lang="nl-NL" dirty="0" err="1"/>
              <a:t>to</a:t>
            </a:r>
            <a:r>
              <a:rPr lang="nl-NL" dirty="0"/>
              <a:t> forecast these </a:t>
            </a:r>
            <a:r>
              <a:rPr lang="nl-NL" dirty="0" err="1"/>
              <a:t>applications</a:t>
            </a:r>
            <a:endParaRPr lang="nl-NL" dirty="0"/>
          </a:p>
          <a:p>
            <a:pPr lvl="1"/>
            <a:endParaRPr lang="nl-NL" sz="2200" dirty="0"/>
          </a:p>
          <a:p>
            <a:pPr lvl="1"/>
            <a:r>
              <a:rPr lang="nl-NL" dirty="0" err="1"/>
              <a:t>captures</a:t>
            </a:r>
            <a:r>
              <a:rPr lang="nl-NL" dirty="0"/>
              <a:t> </a:t>
            </a:r>
            <a:r>
              <a:rPr lang="nl-NL" dirty="0" err="1"/>
              <a:t>essential</a:t>
            </a:r>
            <a:r>
              <a:rPr lang="nl-NL" dirty="0"/>
              <a:t> stock </a:t>
            </a:r>
            <a:r>
              <a:rPr lang="nl-NL" dirty="0" err="1"/>
              <a:t>dynamics</a:t>
            </a:r>
            <a:endParaRPr lang="nl-NL" dirty="0"/>
          </a:p>
          <a:p>
            <a:pPr lvl="1"/>
            <a:r>
              <a:rPr lang="nl-NL" dirty="0" err="1"/>
              <a:t>enables</a:t>
            </a:r>
            <a:r>
              <a:rPr lang="nl-NL" dirty="0"/>
              <a:t> </a:t>
            </a:r>
            <a:r>
              <a:rPr lang="nl-NL" dirty="0" err="1"/>
              <a:t>including</a:t>
            </a:r>
            <a:r>
              <a:rPr lang="nl-NL" dirty="0"/>
              <a:t> </a:t>
            </a:r>
            <a:r>
              <a:rPr lang="nl-NL" dirty="0" err="1"/>
              <a:t>CRMs</a:t>
            </a:r>
            <a:r>
              <a:rPr lang="nl-NL" dirty="0"/>
              <a:t> </a:t>
            </a:r>
            <a:r>
              <a:rPr lang="nl-NL" dirty="0" err="1"/>
              <a:t>and</a:t>
            </a:r>
            <a:r>
              <a:rPr lang="nl-NL" dirty="0"/>
              <a:t> </a:t>
            </a:r>
            <a:r>
              <a:rPr lang="nl-NL" dirty="0" err="1"/>
              <a:t>other</a:t>
            </a:r>
            <a:r>
              <a:rPr lang="nl-NL" dirty="0"/>
              <a:t> minor </a:t>
            </a:r>
            <a:r>
              <a:rPr lang="nl-NL" dirty="0" err="1"/>
              <a:t>materials</a:t>
            </a:r>
            <a:endParaRPr lang="nl-NL" dirty="0"/>
          </a:p>
          <a:p>
            <a:pPr lvl="1"/>
            <a:r>
              <a:rPr lang="nl-NL" dirty="0" err="1"/>
              <a:t>used</a:t>
            </a:r>
            <a:r>
              <a:rPr lang="nl-NL" dirty="0"/>
              <a:t> </a:t>
            </a:r>
            <a:r>
              <a:rPr lang="nl-NL" dirty="0" err="1"/>
              <a:t>by</a:t>
            </a:r>
            <a:r>
              <a:rPr lang="nl-NL" dirty="0"/>
              <a:t> PBL in </a:t>
            </a:r>
            <a:r>
              <a:rPr lang="nl-NL" dirty="0" err="1"/>
              <a:t>their</a:t>
            </a:r>
            <a:r>
              <a:rPr lang="nl-NL" dirty="0"/>
              <a:t> IMAGE-TIMER </a:t>
            </a:r>
            <a:r>
              <a:rPr lang="nl-NL" dirty="0" err="1"/>
              <a:t>models</a:t>
            </a:r>
            <a:r>
              <a:rPr lang="nl-NL" dirty="0"/>
              <a:t> </a:t>
            </a:r>
            <a:r>
              <a:rPr lang="nl-NL" dirty="0" err="1"/>
              <a:t>to</a:t>
            </a:r>
            <a:r>
              <a:rPr lang="nl-NL" dirty="0"/>
              <a:t> forecast energy systems </a:t>
            </a:r>
          </a:p>
          <a:p>
            <a:pPr lvl="1"/>
            <a:r>
              <a:rPr lang="nl-NL" dirty="0" err="1"/>
              <a:t>suitable</a:t>
            </a:r>
            <a:r>
              <a:rPr lang="nl-NL" dirty="0"/>
              <a:t> </a:t>
            </a:r>
            <a:r>
              <a:rPr lang="nl-NL" dirty="0" err="1"/>
              <a:t>for</a:t>
            </a:r>
            <a:r>
              <a:rPr lang="nl-NL" dirty="0"/>
              <a:t> non-trend </a:t>
            </a:r>
            <a:r>
              <a:rPr lang="nl-NL" dirty="0" err="1"/>
              <a:t>scenarios</a:t>
            </a:r>
            <a:endParaRPr lang="nl-NL" dirty="0"/>
          </a:p>
          <a:p>
            <a:pPr lvl="1"/>
            <a:r>
              <a:rPr lang="nl-NL" dirty="0"/>
              <a:t>stock-</a:t>
            </a:r>
            <a:r>
              <a:rPr lang="nl-NL" dirty="0" err="1"/>
              <a:t>based</a:t>
            </a:r>
            <a:r>
              <a:rPr lang="nl-NL" dirty="0"/>
              <a:t>, </a:t>
            </a:r>
            <a:r>
              <a:rPr lang="nl-NL" dirty="0" err="1"/>
              <a:t>dynamic</a:t>
            </a:r>
            <a:r>
              <a:rPr lang="nl-NL" dirty="0"/>
              <a:t> </a:t>
            </a:r>
            <a:r>
              <a:rPr lang="nl-NL" dirty="0" err="1"/>
              <a:t>Material</a:t>
            </a:r>
            <a:r>
              <a:rPr lang="nl-NL" dirty="0"/>
              <a:t> Flow Analysis, Life </a:t>
            </a:r>
            <a:r>
              <a:rPr lang="nl-NL" dirty="0" err="1"/>
              <a:t>Cycle</a:t>
            </a:r>
            <a:r>
              <a:rPr lang="nl-NL" dirty="0"/>
              <a:t> Assessment</a:t>
            </a:r>
          </a:p>
          <a:p>
            <a:pPr lvl="1"/>
            <a:r>
              <a:rPr lang="nl-NL" dirty="0"/>
              <a:t>data intensive, database </a:t>
            </a:r>
            <a:r>
              <a:rPr lang="nl-NL" dirty="0" err="1"/>
              <a:t>quite</a:t>
            </a:r>
            <a:r>
              <a:rPr lang="nl-NL" dirty="0"/>
              <a:t> incomplete</a:t>
            </a:r>
          </a:p>
          <a:p>
            <a:pPr marL="0" indent="0">
              <a:buNone/>
            </a:pPr>
            <a:endParaRPr lang="en-US" dirty="0"/>
          </a:p>
        </p:txBody>
      </p:sp>
      <p:sp>
        <p:nvSpPr>
          <p:cNvPr id="12"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pic>
        <p:nvPicPr>
          <p:cNvPr id="9" name="Picture 9">
            <a:extLst>
              <a:ext uri="{FF2B5EF4-FFF2-40B4-BE49-F238E27FC236}">
                <a16:creationId xmlns:a16="http://schemas.microsoft.com/office/drawing/2014/main" id="{24D4200B-DDA2-4E6A-81A8-61AFDD24BA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D9919284-8D26-4BB0-8DCF-5D9DA3EE08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Tree>
    <p:extLst>
      <p:ext uri="{BB962C8B-B14F-4D97-AF65-F5344CB8AC3E}">
        <p14:creationId xmlns:p14="http://schemas.microsoft.com/office/powerpoint/2010/main" val="2567115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2671</Words>
  <Application>Microsoft Office PowerPoint</Application>
  <PresentationFormat>Breitbild</PresentationFormat>
  <Paragraphs>286</Paragraphs>
  <Slides>28</Slides>
  <Notes>24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28</vt:i4>
      </vt:variant>
    </vt:vector>
  </HeadingPairs>
  <TitlesOfParts>
    <vt:vector size="34" baseType="lpstr">
      <vt:lpstr>Quicksand</vt:lpstr>
      <vt:lpstr>Quicksand Regular</vt:lpstr>
      <vt:lpstr>Arial</vt:lpstr>
      <vt:lpstr>Calibri</vt:lpstr>
      <vt:lpstr>Calibri Light</vt:lpstr>
      <vt:lpstr>Office Theme</vt:lpstr>
      <vt:lpstr>PowerPoint-Präsentation</vt:lpstr>
      <vt:lpstr>Scenarios</vt:lpstr>
      <vt:lpstr>Scenarios</vt:lpstr>
      <vt:lpstr>Scenarios for raw materials</vt:lpstr>
      <vt:lpstr>Scenarios for raw materials</vt:lpstr>
      <vt:lpstr>Scenarios for raw materials</vt:lpstr>
      <vt:lpstr>Scenarios for raw materials</vt:lpstr>
      <vt:lpstr>Scenarios for raw materials</vt:lpstr>
      <vt:lpstr>Scenarios for raw materials</vt:lpstr>
      <vt:lpstr>Scenarios for raw materials</vt:lpstr>
      <vt:lpstr>Scenarios for raw materials</vt:lpstr>
      <vt:lpstr>Scenarios for critical raw materials</vt:lpstr>
      <vt:lpstr>Scenarios for critical raw materials: demand</vt:lpstr>
      <vt:lpstr>Scenarios for critical raw materials : demand</vt:lpstr>
      <vt:lpstr>Scenarios for critical raw materials: demand</vt:lpstr>
      <vt:lpstr>Scenarios for critical raw materials: demand</vt:lpstr>
      <vt:lpstr>Scenarios for critical raw materials: demand</vt:lpstr>
      <vt:lpstr>Scenarios for critical raw materials: supply</vt:lpstr>
      <vt:lpstr>Scenarios for critical raw materials: supply</vt:lpstr>
      <vt:lpstr>Scenarios for critical raw materials: supply</vt:lpstr>
      <vt:lpstr>References</vt:lpstr>
      <vt:lpstr>PowerPoint-Präsentation</vt:lpstr>
      <vt:lpstr>PowerPoint-Präsentation</vt:lpstr>
      <vt:lpstr>Scenarios for critical raw materials: classroom exercise</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Andri Abbühl</cp:lastModifiedBy>
  <cp:revision>93</cp:revision>
  <dcterms:created xsi:type="dcterms:W3CDTF">2018-10-03T09:42:01Z</dcterms:created>
  <dcterms:modified xsi:type="dcterms:W3CDTF">2020-05-12T08:19:04Z</dcterms:modified>
</cp:coreProperties>
</file>