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71" r:id="rId3"/>
    <p:sldId id="274" r:id="rId4"/>
    <p:sldId id="275" r:id="rId5"/>
    <p:sldId id="276" r:id="rId6"/>
    <p:sldId id="277" r:id="rId7"/>
    <p:sldId id="278" r:id="rId8"/>
    <p:sldId id="279" r:id="rId9"/>
    <p:sldId id="280" r:id="rId10"/>
    <p:sldId id="286" r:id="rId11"/>
    <p:sldId id="287" r:id="rId12"/>
    <p:sldId id="342" r:id="rId13"/>
    <p:sldId id="343" r:id="rId14"/>
    <p:sldId id="344" r:id="rId15"/>
    <p:sldId id="288" r:id="rId16"/>
    <p:sldId id="289" r:id="rId17"/>
    <p:sldId id="290" r:id="rId18"/>
    <p:sldId id="291" r:id="rId19"/>
    <p:sldId id="292" r:id="rId20"/>
    <p:sldId id="293" r:id="rId21"/>
    <p:sldId id="294" r:id="rId22"/>
    <p:sldId id="295" r:id="rId23"/>
    <p:sldId id="323" r:id="rId24"/>
    <p:sldId id="324" r:id="rId25"/>
    <p:sldId id="373" r:id="rId26"/>
    <p:sldId id="353" r:id="rId27"/>
    <p:sldId id="326" r:id="rId28"/>
    <p:sldId id="327" r:id="rId29"/>
    <p:sldId id="328" r:id="rId30"/>
    <p:sldId id="329" r:id="rId31"/>
    <p:sldId id="330" r:id="rId32"/>
    <p:sldId id="346" r:id="rId33"/>
    <p:sldId id="331" r:id="rId34"/>
    <p:sldId id="345" r:id="rId35"/>
    <p:sldId id="351" r:id="rId36"/>
    <p:sldId id="260" r:id="rId37"/>
    <p:sldId id="352" r:id="rId38"/>
    <p:sldId id="347" r:id="rId39"/>
    <p:sldId id="348" r:id="rId40"/>
    <p:sldId id="372" r:id="rId41"/>
    <p:sldId id="341" r:id="rId42"/>
    <p:sldId id="36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69" autoAdjust="0"/>
    <p:restoredTop sz="56052" autoAdjust="0"/>
  </p:normalViewPr>
  <p:slideViewPr>
    <p:cSldViewPr snapToGrid="0" snapToObjects="1">
      <p:cViewPr varScale="1">
        <p:scale>
          <a:sx n="43" d="100"/>
          <a:sy n="43" d="100"/>
        </p:scale>
        <p:origin x="21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7F401-F48C-4A76-B280-A55A8D57AA9F}" type="datetimeFigureOut">
              <a:rPr lang="en-US" smtClean="0"/>
              <a:t>5/12/2020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C9D69-5FDF-4AF8-818B-BAA7B96CB81B}" type="slidenum">
              <a:rPr lang="en-US" smtClean="0"/>
              <a:t>‹Nr.›</a:t>
            </a:fld>
            <a:endParaRPr lang="en-US"/>
          </a:p>
        </p:txBody>
      </p:sp>
    </p:spTree>
    <p:extLst>
      <p:ext uri="{BB962C8B-B14F-4D97-AF65-F5344CB8AC3E}">
        <p14:creationId xmlns:p14="http://schemas.microsoft.com/office/powerpoint/2010/main" val="5399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Make clear scenarios are NOT predictions, despite</a:t>
            </a:r>
            <a:r>
              <a:rPr lang="en-GB" sz="1200" kern="1200" baseline="0" dirty="0">
                <a:solidFill>
                  <a:schemeClr val="tx1"/>
                </a:solidFill>
                <a:effectLst/>
                <a:latin typeface="+mn-lt"/>
                <a:ea typeface="+mn-ea"/>
                <a:cs typeface="+mn-cs"/>
              </a:rPr>
              <a:t> what the dictionaries say</a:t>
            </a:r>
            <a:r>
              <a:rPr lang="en-GB" sz="1200" kern="1200" dirty="0">
                <a:solidFill>
                  <a:schemeClr val="tx1"/>
                </a:solidFill>
                <a:effectLst/>
                <a:latin typeface="+mn-lt"/>
                <a:ea typeface="+mn-ea"/>
                <a:cs typeface="+mn-cs"/>
              </a:rPr>
              <a:t>. Scenarios are about the future, and therefore by definition inaccurate.  We use the UNEP definition.</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a:t>
            </a:fld>
            <a:endParaRPr lang="en-US"/>
          </a:p>
        </p:txBody>
      </p:sp>
    </p:spTree>
    <p:extLst>
      <p:ext uri="{BB962C8B-B14F-4D97-AF65-F5344CB8AC3E}">
        <p14:creationId xmlns:p14="http://schemas.microsoft.com/office/powerpoint/2010/main" val="102588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the past: a powerful rise in iron ore production during the last decades. Though not so fast, this rise is expected to continue well into the future.</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13</a:t>
            </a:fld>
            <a:endParaRPr lang="en-US"/>
          </a:p>
        </p:txBody>
      </p:sp>
    </p:spTree>
    <p:extLst>
      <p:ext uri="{BB962C8B-B14F-4D97-AF65-F5344CB8AC3E}">
        <p14:creationId xmlns:p14="http://schemas.microsoft.com/office/powerpoint/2010/main" val="3471244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shows how environmental impacts are related to primary material production. Aluminium shows more differentiation in the developments of the impacts than iron. The reason is the changes (improvements) that have been implemented in the aluminium production processes. For iron and steel, the processes have not changed so much.</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14</a:t>
            </a:fld>
            <a:endParaRPr lang="en-US"/>
          </a:p>
        </p:txBody>
      </p:sp>
    </p:spTree>
    <p:extLst>
      <p:ext uri="{BB962C8B-B14F-4D97-AF65-F5344CB8AC3E}">
        <p14:creationId xmlns:p14="http://schemas.microsoft.com/office/powerpoint/2010/main" val="82385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summarises the earlier ones and suggests to use the experience already available from the climate change scenario assessments.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15</a:t>
            </a:fld>
            <a:endParaRPr lang="en-US"/>
          </a:p>
        </p:txBody>
      </p:sp>
    </p:spTree>
    <p:extLst>
      <p:ext uri="{BB962C8B-B14F-4D97-AF65-F5344CB8AC3E}">
        <p14:creationId xmlns:p14="http://schemas.microsoft.com/office/powerpoint/2010/main" val="426964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previous slide also points at some differences. While for the climate scenarios the focus has to be on the impacts and the 2 degrees target, this is different for raw materials scenarios. There is no target, neither is it easy to imagine how one could arrive at such a target. </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16</a:t>
            </a:fld>
            <a:endParaRPr lang="en-US"/>
          </a:p>
        </p:txBody>
      </p:sp>
    </p:spTree>
    <p:extLst>
      <p:ext uri="{BB962C8B-B14F-4D97-AF65-F5344CB8AC3E}">
        <p14:creationId xmlns:p14="http://schemas.microsoft.com/office/powerpoint/2010/main" val="183012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Raw materials scenarios are much more like energy scenarios: there are no targets for the use of energy, only for the consequences of energy use, i.e. climate change. Resource scenarios could be constructed like energy scenarios, starting out from a demand projection, and then specifying a “mix” of different production routes. This is done for example in the World</a:t>
            </a:r>
            <a:r>
              <a:rPr lang="en-GB" sz="1200" kern="1200" baseline="0" dirty="0">
                <a:solidFill>
                  <a:schemeClr val="tx1"/>
                </a:solidFill>
                <a:effectLst/>
                <a:latin typeface="+mn-lt"/>
                <a:ea typeface="+mn-ea"/>
                <a:cs typeface="+mn-cs"/>
              </a:rPr>
              <a:t> Energy Outlook scenarios of the International Energy Agency. </a:t>
            </a:r>
            <a:r>
              <a:rPr lang="en-GB" sz="1200" kern="1200" dirty="0">
                <a:solidFill>
                  <a:schemeClr val="tx1"/>
                </a:solidFill>
                <a:effectLst/>
                <a:latin typeface="+mn-lt"/>
                <a:ea typeface="+mn-ea"/>
                <a:cs typeface="+mn-cs"/>
              </a:rPr>
              <a:t>For energy the mix refers to the energy technologies that can be employed. For resources, we still have to think about the rationale. This thought process has barely started yet,</a:t>
            </a:r>
            <a:r>
              <a:rPr lang="en-GB" sz="1200" kern="1200" baseline="0" dirty="0">
                <a:solidFill>
                  <a:schemeClr val="tx1"/>
                </a:solidFill>
                <a:effectLst/>
                <a:latin typeface="+mn-lt"/>
                <a:ea typeface="+mn-ea"/>
                <a:cs typeface="+mn-cs"/>
              </a:rPr>
              <a:t> but it is becoming clear that secondary supply in the future has to play a much more important role.</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17</a:t>
            </a:fld>
            <a:endParaRPr lang="en-US"/>
          </a:p>
        </p:txBody>
      </p:sp>
    </p:spTree>
    <p:extLst>
      <p:ext uri="{BB962C8B-B14F-4D97-AF65-F5344CB8AC3E}">
        <p14:creationId xmlns:p14="http://schemas.microsoft.com/office/powerpoint/2010/main" val="353139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Some IEA scenarios for energy use</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this slide, the demand is shown for different world regions. It shows that OECD countries are responsible for about half the demand now, but in</a:t>
            </a:r>
            <a:r>
              <a:rPr lang="en-GB" sz="1200" kern="1200" baseline="0" dirty="0">
                <a:solidFill>
                  <a:schemeClr val="tx1"/>
                </a:solidFill>
                <a:effectLst/>
                <a:latin typeface="+mn-lt"/>
                <a:ea typeface="+mn-ea"/>
                <a:cs typeface="+mn-cs"/>
              </a:rPr>
              <a:t> future other world regions will become more important while energy use in OECD countries stabilises.</a:t>
            </a:r>
            <a:r>
              <a:rPr lang="en-GB" sz="1200" kern="1200" dirty="0">
                <a:solidFill>
                  <a:schemeClr val="tx1"/>
                </a:solidFill>
                <a:effectLst/>
                <a:latin typeface="+mn-lt"/>
                <a:ea typeface="+mn-ea"/>
                <a:cs typeface="+mn-cs"/>
              </a:rPr>
              <a:t> Could be detailed much further – information is available.</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18</a:t>
            </a:fld>
            <a:endParaRPr lang="en-US"/>
          </a:p>
        </p:txBody>
      </p:sp>
    </p:spTree>
    <p:extLst>
      <p:ext uri="{BB962C8B-B14F-4D97-AF65-F5344CB8AC3E}">
        <p14:creationId xmlns:p14="http://schemas.microsoft.com/office/powerpoint/2010/main" val="56162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then shows a variety of energy technology mixes: the different supply scenarios belonging to the demand scenarios.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19</a:t>
            </a:fld>
            <a:endParaRPr lang="en-US"/>
          </a:p>
        </p:txBody>
      </p:sp>
    </p:spTree>
    <p:extLst>
      <p:ext uri="{BB962C8B-B14F-4D97-AF65-F5344CB8AC3E}">
        <p14:creationId xmlns:p14="http://schemas.microsoft.com/office/powerpoint/2010/main" val="276425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..and this slide then shows the resulting CO2 emissions ….</a:t>
            </a:r>
            <a:endParaRPr lang="nl-N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that can then be translated into temperature rise with global climate models.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20</a:t>
            </a:fld>
            <a:endParaRPr lang="en-US"/>
          </a:p>
        </p:txBody>
      </p:sp>
    </p:spTree>
    <p:extLst>
      <p:ext uri="{BB962C8B-B14F-4D97-AF65-F5344CB8AC3E}">
        <p14:creationId xmlns:p14="http://schemas.microsoft.com/office/powerpoint/2010/main" val="176816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Introduction of the SSP scenarios as being different from the scenario modelling so far. The storyline does not refer to climate change but to general socio-economic developments. In that sense, all SSP scenarios are baselines. All SSP scenarios also have a 2 degree variant, employing different energy systems to supply the demand.</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21</a:t>
            </a:fld>
            <a:endParaRPr lang="en-US"/>
          </a:p>
        </p:txBody>
      </p:sp>
    </p:spTree>
    <p:extLst>
      <p:ext uri="{BB962C8B-B14F-4D97-AF65-F5344CB8AC3E}">
        <p14:creationId xmlns:p14="http://schemas.microsoft.com/office/powerpoint/2010/main" val="852194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point is really important and though quite simple apparently not self-evident. Even at global level, where it can be maintained (roughly) that supply equals demand, it is still very important to distinguish the two. Supply scenarios specify the “mix” of the different supply routes. Supply scenarios therefore are the entrance point for environmental assessments. They are also relevant for scenarios of the circular economy. A circular economy does not imply the demand is reduced, just that the supply is secondary supply for a considerable part.</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22</a:t>
            </a:fld>
            <a:endParaRPr lang="en-US"/>
          </a:p>
        </p:txBody>
      </p:sp>
    </p:spTree>
    <p:extLst>
      <p:ext uri="{BB962C8B-B14F-4D97-AF65-F5344CB8AC3E}">
        <p14:creationId xmlns:p14="http://schemas.microsoft.com/office/powerpoint/2010/main" val="273060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added value of scenario analysis is not to try and be as “correct” as possible about the future, but to use scenarios as a tool to envision consequences of certain decisions or identify a “desirable” way to go.</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4</a:t>
            </a:fld>
            <a:endParaRPr lang="en-US"/>
          </a:p>
        </p:txBody>
      </p:sp>
    </p:spTree>
    <p:extLst>
      <p:ext uri="{BB962C8B-B14F-4D97-AF65-F5344CB8AC3E}">
        <p14:creationId xmlns:p14="http://schemas.microsoft.com/office/powerpoint/2010/main" val="3986131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see two different approaches emerging now for resource scenarios: top-down and bottom-up. The top-down approach originates in macro-economic analysis and often uses CGE models. Economists think such modelling is the main, or even the only, way to go. The bottom-up approach originates from engineering and starts out from technologies and individual products. Engineers think such modelling is the main, or even</a:t>
            </a:r>
            <a:r>
              <a:rPr lang="en-GB" sz="1200" kern="1200" baseline="0" dirty="0">
                <a:solidFill>
                  <a:schemeClr val="tx1"/>
                </a:solidFill>
                <a:effectLst/>
                <a:latin typeface="+mn-lt"/>
                <a:ea typeface="+mn-ea"/>
                <a:cs typeface="+mn-cs"/>
              </a:rPr>
              <a:t> the </a:t>
            </a:r>
            <a:r>
              <a:rPr lang="en-GB" sz="1200" kern="1200" dirty="0">
                <a:solidFill>
                  <a:schemeClr val="tx1"/>
                </a:solidFill>
                <a:effectLst/>
                <a:latin typeface="+mn-lt"/>
                <a:ea typeface="+mn-ea"/>
                <a:cs typeface="+mn-cs"/>
              </a:rPr>
              <a:t>only, way to go. In fact, both have their strong points as well as their limitations, and we need elements of both to compile meaningful scenarios for resources.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23</a:t>
            </a:fld>
            <a:endParaRPr lang="en-US"/>
          </a:p>
        </p:txBody>
      </p:sp>
    </p:spTree>
    <p:extLst>
      <p:ext uri="{BB962C8B-B14F-4D97-AF65-F5344CB8AC3E}">
        <p14:creationId xmlns:p14="http://schemas.microsoft.com/office/powerpoint/2010/main" val="185490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CRM are only visible in a bottom-up approach. A top-down approach is too crude to enable following small-scale materials. It is however possible to take a bottom-up approach also with global level IAMs, as the examples from Deetman et al. and Marinova et al. show (see further slides).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24</a:t>
            </a:fld>
            <a:endParaRPr lang="en-US"/>
          </a:p>
        </p:txBody>
      </p:sp>
    </p:spTree>
    <p:extLst>
      <p:ext uri="{BB962C8B-B14F-4D97-AF65-F5344CB8AC3E}">
        <p14:creationId xmlns:p14="http://schemas.microsoft.com/office/powerpoint/2010/main" val="72628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a top-down approach using only GDP and population as driving forces. Such an approach can, as can be seen here, also be used at the level of individual materials. For CRM it doesn’t work so well as a (</a:t>
            </a:r>
            <a:r>
              <a:rPr lang="en-GB" sz="1200" kern="1200" dirty="0" err="1">
                <a:solidFill>
                  <a:schemeClr val="tx1"/>
                </a:solidFill>
                <a:effectLst/>
                <a:latin typeface="+mn-lt"/>
                <a:ea typeface="+mn-ea"/>
                <a:cs typeface="+mn-cs"/>
              </a:rPr>
              <a:t>cor</a:t>
            </a:r>
            <a:r>
              <a:rPr lang="en-GB" sz="1200" kern="1200" dirty="0">
                <a:solidFill>
                  <a:schemeClr val="tx1"/>
                </a:solidFill>
                <a:effectLst/>
                <a:latin typeface="+mn-lt"/>
                <a:ea typeface="+mn-ea"/>
                <a:cs typeface="+mn-cs"/>
              </a:rPr>
              <a:t>)relation between such drivers and the production of these materials cannot be established. This approach</a:t>
            </a:r>
            <a:r>
              <a:rPr lang="en-GB" sz="1200" kern="1200" baseline="0" dirty="0">
                <a:solidFill>
                  <a:schemeClr val="tx1"/>
                </a:solidFill>
                <a:effectLst/>
                <a:latin typeface="+mn-lt"/>
                <a:ea typeface="+mn-ea"/>
                <a:cs typeface="+mn-cs"/>
              </a:rPr>
              <a:t> is taken by OECD in their resource scenarios, and also by the International Resource Panel in their Global Resources Outlook (IRP, 2019). Both these global level efforts are not relevant for CRM.</a:t>
            </a:r>
            <a:endParaRPr lang="nl-NL" dirty="0"/>
          </a:p>
          <a:p>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25</a:t>
            </a:fld>
            <a:endParaRPr lang="en-US"/>
          </a:p>
        </p:txBody>
      </p:sp>
    </p:spTree>
    <p:extLst>
      <p:ext uri="{BB962C8B-B14F-4D97-AF65-F5344CB8AC3E}">
        <p14:creationId xmlns:p14="http://schemas.microsoft.com/office/powerpoint/2010/main" val="1949622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example of bottom-up modelling of construction materials. This example refers to China but in fact these results exist for all 26 global IMAGE regions (IMAGE being one of the major climate models used for the IPCC assessments).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26</a:t>
            </a:fld>
            <a:endParaRPr lang="en-US"/>
          </a:p>
        </p:txBody>
      </p:sp>
    </p:spTree>
    <p:extLst>
      <p:ext uri="{BB962C8B-B14F-4D97-AF65-F5344CB8AC3E}">
        <p14:creationId xmlns:p14="http://schemas.microsoft.com/office/powerpoint/2010/main" val="3973173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relevant point here is that for CRM, as these are often co- of by-products of other materials, there is no automatic connection between supply and demand. Their supply depends on the demand for the “host” material.</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27</a:t>
            </a:fld>
            <a:endParaRPr lang="en-US"/>
          </a:p>
        </p:txBody>
      </p:sp>
    </p:spTree>
    <p:extLst>
      <p:ext uri="{BB962C8B-B14F-4D97-AF65-F5344CB8AC3E}">
        <p14:creationId xmlns:p14="http://schemas.microsoft.com/office/powerpoint/2010/main" val="4099170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CRMs are particularly difficult to capture in long-term forecasts. They are mostly new markets and suffer under supply constraints. If for example as a result of the increase in renewable energy technologies the demand for these materials would explode, it may not be possible to raise supply accordingly. In that case it is likely that the application will not persist and different technologies will be developed. That makes it very difficult and also rather irrelevant to try and compose</a:t>
            </a:r>
            <a:r>
              <a:rPr lang="en-GB" sz="1200" kern="1200" baseline="0" dirty="0">
                <a:solidFill>
                  <a:schemeClr val="tx1"/>
                </a:solidFill>
                <a:effectLst/>
                <a:latin typeface="+mn-lt"/>
                <a:ea typeface="+mn-ea"/>
                <a:cs typeface="+mn-cs"/>
              </a:rPr>
              <a:t> a “baseline” scenario for these materials with their volatile behaviour.</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28</a:t>
            </a:fld>
            <a:endParaRPr lang="en-US"/>
          </a:p>
        </p:txBody>
      </p:sp>
    </p:spTree>
    <p:extLst>
      <p:ext uri="{BB962C8B-B14F-4D97-AF65-F5344CB8AC3E}">
        <p14:creationId xmlns:p14="http://schemas.microsoft.com/office/powerpoint/2010/main" val="3168813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Modelling of applications of CRM is done and some examples are shown below. Such modelling assumes technologies will remain as they are now. This is most probably not a true assumption, but it is also very difficult to make a different assumption as it is quite uncertain or even unknown what will be the replacement.</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29</a:t>
            </a:fld>
            <a:endParaRPr lang="en-US"/>
          </a:p>
        </p:txBody>
      </p:sp>
    </p:spTree>
    <p:extLst>
      <p:ext uri="{BB962C8B-B14F-4D97-AF65-F5344CB8AC3E}">
        <p14:creationId xmlns:p14="http://schemas.microsoft.com/office/powerpoint/2010/main" val="2745905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Input Output modelling, attempts are being made to include materials. This may be feasible for large-scale materials such as concrete or steel. It is futile for CRMs.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30</a:t>
            </a:fld>
            <a:endParaRPr lang="en-US"/>
          </a:p>
        </p:txBody>
      </p:sp>
    </p:spTree>
    <p:extLst>
      <p:ext uri="{BB962C8B-B14F-4D97-AF65-F5344CB8AC3E}">
        <p14:creationId xmlns:p14="http://schemas.microsoft.com/office/powerpoint/2010/main" val="2889085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Deetman et al. (2018) have shown what happens if an attempt is made to construct a material flow account for Tantalum in the EU, based on the EXIOBASE input-output classification. They managed to construct such an account, but the input-output classification, although already quite detailed, was useless for following Tantalum flows.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31</a:t>
            </a:fld>
            <a:endParaRPr lang="en-US"/>
          </a:p>
        </p:txBody>
      </p:sp>
    </p:spTree>
    <p:extLst>
      <p:ext uri="{BB962C8B-B14F-4D97-AF65-F5344CB8AC3E}">
        <p14:creationId xmlns:p14="http://schemas.microsoft.com/office/powerpoint/2010/main" val="3969267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interesting side-result from this endeavour was, by the way, that there seem to be huge discrepancies in the global tantalum trade data. Trade flows of the raw material are huge compared to extraction data. Missing extraction data from some African countries is expected to be the cause of that.</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32</a:t>
            </a:fld>
            <a:endParaRPr lang="en-US"/>
          </a:p>
        </p:txBody>
      </p:sp>
    </p:spTree>
    <p:extLst>
      <p:ext uri="{BB962C8B-B14F-4D97-AF65-F5344CB8AC3E}">
        <p14:creationId xmlns:p14="http://schemas.microsoft.com/office/powerpoint/2010/main" val="181797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different types of scenarios, to make clear there is not just one. A BAU is useful as a reference, to offset the other scenarios that may show more extreme developments. Forecasting</a:t>
            </a:r>
            <a:r>
              <a:rPr lang="en-GB" sz="1200" kern="1200" baseline="0" dirty="0">
                <a:solidFill>
                  <a:schemeClr val="tx1"/>
                </a:solidFill>
                <a:effectLst/>
                <a:latin typeface="+mn-lt"/>
                <a:ea typeface="+mn-ea"/>
                <a:cs typeface="+mn-cs"/>
              </a:rPr>
              <a:t> vs </a:t>
            </a:r>
            <a:r>
              <a:rPr lang="en-GB" sz="1200" kern="1200" baseline="0" dirty="0" err="1">
                <a:solidFill>
                  <a:schemeClr val="tx1"/>
                </a:solidFill>
                <a:effectLst/>
                <a:latin typeface="+mn-lt"/>
                <a:ea typeface="+mn-ea"/>
                <a:cs typeface="+mn-cs"/>
              </a:rPr>
              <a:t>backcasting</a:t>
            </a:r>
            <a:r>
              <a:rPr lang="en-GB" sz="1200" kern="1200" baseline="0" dirty="0">
                <a:solidFill>
                  <a:schemeClr val="tx1"/>
                </a:solidFill>
                <a:effectLst/>
                <a:latin typeface="+mn-lt"/>
                <a:ea typeface="+mn-ea"/>
                <a:cs typeface="+mn-cs"/>
              </a:rPr>
              <a:t>: forecasting starts from the present and explores pathways into the future, while </a:t>
            </a:r>
            <a:r>
              <a:rPr lang="en-GB" sz="1200" kern="1200" baseline="0" dirty="0" err="1">
                <a:solidFill>
                  <a:schemeClr val="tx1"/>
                </a:solidFill>
                <a:effectLst/>
                <a:latin typeface="+mn-lt"/>
                <a:ea typeface="+mn-ea"/>
                <a:cs typeface="+mn-cs"/>
              </a:rPr>
              <a:t>backcasting</a:t>
            </a:r>
            <a:r>
              <a:rPr lang="en-GB" sz="1200" kern="1200" baseline="0" dirty="0">
                <a:solidFill>
                  <a:schemeClr val="tx1"/>
                </a:solidFill>
                <a:effectLst/>
                <a:latin typeface="+mn-lt"/>
                <a:ea typeface="+mn-ea"/>
                <a:cs typeface="+mn-cs"/>
              </a:rPr>
              <a:t> starts from the future – often w desired future – and explores pathways back to the present. Forecasting answers questions like: what would happen if …? </a:t>
            </a:r>
            <a:r>
              <a:rPr lang="en-GB" sz="1200" kern="1200" baseline="0" dirty="0" err="1">
                <a:solidFill>
                  <a:schemeClr val="tx1"/>
                </a:solidFill>
                <a:effectLst/>
                <a:latin typeface="+mn-lt"/>
                <a:ea typeface="+mn-ea"/>
                <a:cs typeface="+mn-cs"/>
              </a:rPr>
              <a:t>Backcasting</a:t>
            </a:r>
            <a:r>
              <a:rPr lang="en-GB" sz="1200" kern="1200" baseline="0" dirty="0">
                <a:solidFill>
                  <a:schemeClr val="tx1"/>
                </a:solidFill>
                <a:effectLst/>
                <a:latin typeface="+mn-lt"/>
                <a:ea typeface="+mn-ea"/>
                <a:cs typeface="+mn-cs"/>
              </a:rPr>
              <a:t> answers questions like: what is needed to get where we would like to be?</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5</a:t>
            </a:fld>
            <a:endParaRPr lang="en-US"/>
          </a:p>
        </p:txBody>
      </p:sp>
    </p:spTree>
    <p:extLst>
      <p:ext uri="{BB962C8B-B14F-4D97-AF65-F5344CB8AC3E}">
        <p14:creationId xmlns:p14="http://schemas.microsoft.com/office/powerpoint/2010/main" val="356708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EU H2020 </a:t>
            </a:r>
            <a:r>
              <a:rPr lang="en-GB" sz="1200" kern="1200" dirty="0" err="1">
                <a:solidFill>
                  <a:schemeClr val="tx1"/>
                </a:solidFill>
                <a:effectLst/>
                <a:latin typeface="+mn-lt"/>
                <a:ea typeface="+mn-ea"/>
                <a:cs typeface="+mn-cs"/>
              </a:rPr>
              <a:t>ProSUM</a:t>
            </a:r>
            <a:r>
              <a:rPr lang="en-GB" sz="1200" kern="1200" dirty="0">
                <a:solidFill>
                  <a:schemeClr val="tx1"/>
                </a:solidFill>
                <a:effectLst/>
                <a:latin typeface="+mn-lt"/>
                <a:ea typeface="+mn-ea"/>
                <a:cs typeface="+mn-cs"/>
              </a:rPr>
              <a:t> project has done </a:t>
            </a:r>
            <a:r>
              <a:rPr lang="en-GB" sz="1200" kern="1200" dirty="0" err="1">
                <a:solidFill>
                  <a:schemeClr val="tx1"/>
                </a:solidFill>
                <a:effectLst/>
                <a:latin typeface="+mn-lt"/>
                <a:ea typeface="+mn-ea"/>
                <a:cs typeface="+mn-cs"/>
              </a:rPr>
              <a:t>groundbreaking</a:t>
            </a:r>
            <a:r>
              <a:rPr lang="en-GB" sz="1200" kern="1200" dirty="0">
                <a:solidFill>
                  <a:schemeClr val="tx1"/>
                </a:solidFill>
                <a:effectLst/>
                <a:latin typeface="+mn-lt"/>
                <a:ea typeface="+mn-ea"/>
                <a:cs typeface="+mn-cs"/>
              </a:rPr>
              <a:t> work in the classification of appliances to a level that is </a:t>
            </a:r>
            <a:r>
              <a:rPr lang="en-GB" sz="1200" kern="1200" dirty="0" err="1">
                <a:solidFill>
                  <a:schemeClr val="tx1"/>
                </a:solidFill>
                <a:effectLst/>
                <a:latin typeface="+mn-lt"/>
                <a:ea typeface="+mn-ea"/>
                <a:cs typeface="+mn-cs"/>
              </a:rPr>
              <a:t>sufficienty</a:t>
            </a:r>
            <a:r>
              <a:rPr lang="en-GB" sz="1200" kern="1200" dirty="0">
                <a:solidFill>
                  <a:schemeClr val="tx1"/>
                </a:solidFill>
                <a:effectLst/>
                <a:latin typeface="+mn-lt"/>
                <a:ea typeface="+mn-ea"/>
                <a:cs typeface="+mn-cs"/>
              </a:rPr>
              <a:t> detailed to enable assessing CRMs. They have applied their approach on electronic devices, on passenger cars and on batteries, for the EU and all its member states. Results can be found on their website.</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33</a:t>
            </a:fld>
            <a:endParaRPr lang="en-US"/>
          </a:p>
        </p:txBody>
      </p:sp>
    </p:spTree>
    <p:extLst>
      <p:ext uri="{BB962C8B-B14F-4D97-AF65-F5344CB8AC3E}">
        <p14:creationId xmlns:p14="http://schemas.microsoft.com/office/powerpoint/2010/main" val="422428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Production, trade, consumption and waste flows are assessed in the </a:t>
            </a:r>
            <a:r>
              <a:rPr lang="en-GB" sz="1200" kern="1200" dirty="0" err="1">
                <a:solidFill>
                  <a:schemeClr val="tx1"/>
                </a:solidFill>
                <a:effectLst/>
                <a:latin typeface="+mn-lt"/>
                <a:ea typeface="+mn-ea"/>
                <a:cs typeface="+mn-cs"/>
              </a:rPr>
              <a:t>ProSUM</a:t>
            </a:r>
            <a:r>
              <a:rPr lang="en-GB" sz="1200" kern="1200" dirty="0">
                <a:solidFill>
                  <a:schemeClr val="tx1"/>
                </a:solidFill>
                <a:effectLst/>
                <a:latin typeface="+mn-lt"/>
                <a:ea typeface="+mn-ea"/>
                <a:cs typeface="+mn-cs"/>
              </a:rPr>
              <a:t> project, at the product level but also at the element level.</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34</a:t>
            </a:fld>
            <a:endParaRPr lang="en-US"/>
          </a:p>
        </p:txBody>
      </p:sp>
    </p:spTree>
    <p:extLst>
      <p:ext uri="{BB962C8B-B14F-4D97-AF65-F5344CB8AC3E}">
        <p14:creationId xmlns:p14="http://schemas.microsoft.com/office/powerpoint/2010/main" val="3971763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Another project that has looked into CRMs is SCRREEN, another EU Horizon 2020 project. They have made an inventory of present applications of CRM, and starting from there have looked into the future.</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35</a:t>
            </a:fld>
            <a:endParaRPr lang="en-US"/>
          </a:p>
        </p:txBody>
      </p:sp>
    </p:spTree>
    <p:extLst>
      <p:ext uri="{BB962C8B-B14F-4D97-AF65-F5344CB8AC3E}">
        <p14:creationId xmlns:p14="http://schemas.microsoft.com/office/powerpoint/2010/main" val="3092739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Projections into the future have been based mostly on the expectations around the technologies that these CRM are used in.</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36</a:t>
            </a:fld>
            <a:endParaRPr lang="en-US"/>
          </a:p>
        </p:txBody>
      </p:sp>
    </p:spTree>
    <p:extLst>
      <p:ext uri="{BB962C8B-B14F-4D97-AF65-F5344CB8AC3E}">
        <p14:creationId xmlns:p14="http://schemas.microsoft.com/office/powerpoint/2010/main" val="2025223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another example of CRM scenarios, related to the IMAGE model and the quite detailed scenario information about energy and mobility technologies. Again, alas, no changes assumed in technology until 2050. In that sense this scenario (actually, the SSP2 scenario, baseline and 2 degrees) is not “realistic”. It does show, however, a huge increase in demand (in this case, of Neodymium, but the assessment has been made for a number of other materials as well) and can thus be input for decision making on whether or not to diversify technology or develop CRM free technology.</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37</a:t>
            </a:fld>
            <a:endParaRPr lang="en-US"/>
          </a:p>
        </p:txBody>
      </p:sp>
    </p:spTree>
    <p:extLst>
      <p:ext uri="{BB962C8B-B14F-4D97-AF65-F5344CB8AC3E}">
        <p14:creationId xmlns:p14="http://schemas.microsoft.com/office/powerpoint/2010/main" val="3074421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personal observation of the author of these</a:t>
            </a:r>
            <a:r>
              <a:rPr lang="en-GB" sz="1200" kern="1200" baseline="0" dirty="0">
                <a:solidFill>
                  <a:schemeClr val="tx1"/>
                </a:solidFill>
                <a:effectLst/>
                <a:latin typeface="+mn-lt"/>
                <a:ea typeface="+mn-ea"/>
                <a:cs typeface="+mn-cs"/>
              </a:rPr>
              <a:t> slides</a:t>
            </a:r>
            <a:r>
              <a:rPr lang="en-GB" sz="1200" kern="1200" dirty="0">
                <a:solidFill>
                  <a:schemeClr val="tx1"/>
                </a:solidFill>
                <a:effectLst/>
                <a:latin typeface="+mn-lt"/>
                <a:ea typeface="+mn-ea"/>
                <a:cs typeface="+mn-cs"/>
              </a:rPr>
              <a:t>. It seems a logical conclusion from the fact that the demand under unchanging technology assumptions will rise so dramatically, and supply almost certainly will not be able to keep up. Feel free to omit this slide if disagreed.</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39</a:t>
            </a:fld>
            <a:endParaRPr lang="en-US"/>
          </a:p>
        </p:txBody>
      </p:sp>
    </p:spTree>
    <p:extLst>
      <p:ext uri="{BB962C8B-B14F-4D97-AF65-F5344CB8AC3E}">
        <p14:creationId xmlns:p14="http://schemas.microsoft.com/office/powerpoint/2010/main" val="706292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40</a:t>
            </a:fld>
            <a:endParaRPr lang="en-US"/>
          </a:p>
        </p:txBody>
      </p:sp>
    </p:spTree>
    <p:extLst>
      <p:ext uri="{BB962C8B-B14F-4D97-AF65-F5344CB8AC3E}">
        <p14:creationId xmlns:p14="http://schemas.microsoft.com/office/powerpoint/2010/main" val="1176456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AF2A0EF-FCA5-054E-BC9B-F4CD1D666A3B}" type="slidenum">
              <a:rPr lang="en-GB" smtClean="0"/>
              <a:t>42</a:t>
            </a:fld>
            <a:endParaRPr lang="en-GB"/>
          </a:p>
        </p:txBody>
      </p:sp>
    </p:spTree>
    <p:extLst>
      <p:ext uri="{BB962C8B-B14F-4D97-AF65-F5344CB8AC3E}">
        <p14:creationId xmlns:p14="http://schemas.microsoft.com/office/powerpoint/2010/main" val="414026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to scope the breadth of things that can be categorised under the heading of Scenarios. Note that often a baseline scenario is used to offset the other, more transition oriented scenarios. Especially relevant to acknowledge that quantification is not always necessary: sometimes, the storyline may already be sufficient information. All depends on who wants to use scenarios for what purpose. For large-scale policy supporting scenarios such as the IPCC climate scenarios, quantification is needed. We want to know the effectiveness of certain changes, and the magnitude of necessary changes to stay within the 2 degrees. For such scenarios, it is important to have some (policy) goal, aim, or target as a reference point.</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7</a:t>
            </a:fld>
            <a:endParaRPr lang="en-US"/>
          </a:p>
        </p:txBody>
      </p:sp>
    </p:spTree>
    <p:extLst>
      <p:ext uri="{BB962C8B-B14F-4D97-AF65-F5344CB8AC3E}">
        <p14:creationId xmlns:p14="http://schemas.microsoft.com/office/powerpoint/2010/main" val="272315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the sequence of modelling events for the climate scenarios. They clearly follow the DPSIR approach embedded in the main global level Integrated Assessment models. The R (Responses) is missing here, a crucial item in any scenario that has to support policy decisions.</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8</a:t>
            </a:fld>
            <a:endParaRPr lang="en-US"/>
          </a:p>
        </p:txBody>
      </p:sp>
    </p:spTree>
    <p:extLst>
      <p:ext uri="{BB962C8B-B14F-4D97-AF65-F5344CB8AC3E}">
        <p14:creationId xmlns:p14="http://schemas.microsoft.com/office/powerpoint/2010/main" val="198344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Many scenario efforts use the Quadrants approach to typify the main underlying developments in two axis. This helps in visualisation but also in understanding the main influential variables. This quadrant picture comes from the 2001 IPCC report on climate change scenarios. It</a:t>
            </a:r>
            <a:r>
              <a:rPr lang="en-GB" sz="1200" kern="1200" baseline="0" dirty="0">
                <a:solidFill>
                  <a:schemeClr val="tx1"/>
                </a:solidFill>
                <a:effectLst/>
                <a:latin typeface="+mn-lt"/>
                <a:ea typeface="+mn-ea"/>
                <a:cs typeface="+mn-cs"/>
              </a:rPr>
              <a:t> is based on two axes: scale level of decision making, and emphasis on economic development vs environmental sustainability. </a:t>
            </a:r>
            <a:r>
              <a:rPr lang="en-GB" sz="1200" kern="1200" dirty="0">
                <a:solidFill>
                  <a:schemeClr val="tx1"/>
                </a:solidFill>
                <a:effectLst/>
                <a:latin typeface="+mn-lt"/>
                <a:ea typeface="+mn-ea"/>
                <a:cs typeface="+mn-cs"/>
              </a:rPr>
              <a:t>In</a:t>
            </a:r>
            <a:r>
              <a:rPr lang="en-GB" sz="1200" kern="1200" baseline="0" dirty="0">
                <a:solidFill>
                  <a:schemeClr val="tx1"/>
                </a:solidFill>
                <a:effectLst/>
                <a:latin typeface="+mn-lt"/>
                <a:ea typeface="+mn-ea"/>
                <a:cs typeface="+mn-cs"/>
              </a:rPr>
              <a:t> a later stage this Quadrants approach has been abandoned by IPCC in favour of the SSP scenarios that describe different socio-economic developments without an environmental axis. Each of those SSP scenarios has a two-degree variant.</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9</a:t>
            </a:fld>
            <a:endParaRPr lang="en-US"/>
          </a:p>
        </p:txBody>
      </p:sp>
    </p:spTree>
    <p:extLst>
      <p:ext uri="{BB962C8B-B14F-4D97-AF65-F5344CB8AC3E}">
        <p14:creationId xmlns:p14="http://schemas.microsoft.com/office/powerpoint/2010/main" val="304193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Examples of quadrants, including the characterisation of the scenarios following from it</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10</a:t>
            </a:fld>
            <a:endParaRPr lang="en-US"/>
          </a:p>
        </p:txBody>
      </p:sp>
    </p:spTree>
    <p:extLst>
      <p:ext uri="{BB962C8B-B14F-4D97-AF65-F5344CB8AC3E}">
        <p14:creationId xmlns:p14="http://schemas.microsoft.com/office/powerpoint/2010/main" val="102955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More examples, note the funny names used to characterise the scenarios. Again helpful for visualisation.</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11</a:t>
            </a:fld>
            <a:endParaRPr lang="en-US"/>
          </a:p>
        </p:txBody>
      </p:sp>
    </p:spTree>
    <p:extLst>
      <p:ext uri="{BB962C8B-B14F-4D97-AF65-F5344CB8AC3E}">
        <p14:creationId xmlns:p14="http://schemas.microsoft.com/office/powerpoint/2010/main" val="20007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Scenarios for raw materials, or materials in general, do not yet exist. Some first attempts have been made by the International Resource Panel and the OECD (see Additional reading materials). These are quite preliminary and to date (2020) only include a baseline scenario. The baseline for raw materials is already challenging at global level. The three challenges mentioned here may be different for each specific raw material.</a:t>
            </a:r>
            <a:endParaRPr lang="nl-NL" dirty="0"/>
          </a:p>
        </p:txBody>
      </p:sp>
      <p:sp>
        <p:nvSpPr>
          <p:cNvPr id="4" name="Slide Number Placeholder 3"/>
          <p:cNvSpPr>
            <a:spLocks noGrp="1"/>
          </p:cNvSpPr>
          <p:nvPr>
            <p:ph type="sldNum" sz="quarter" idx="10"/>
          </p:nvPr>
        </p:nvSpPr>
        <p:spPr/>
        <p:txBody>
          <a:bodyPr/>
          <a:lstStyle/>
          <a:p>
            <a:fld id="{15CC9D69-5FDF-4AF8-818B-BAA7B96CB81B}" type="slidenum">
              <a:rPr lang="en-US" smtClean="0"/>
              <a:t>12</a:t>
            </a:fld>
            <a:endParaRPr lang="en-US"/>
          </a:p>
        </p:txBody>
      </p:sp>
    </p:spTree>
    <p:extLst>
      <p:ext uri="{BB962C8B-B14F-4D97-AF65-F5344CB8AC3E}">
        <p14:creationId xmlns:p14="http://schemas.microsoft.com/office/powerpoint/2010/main" val="291667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CH"/>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Click to edit Master subtitle style</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2629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53173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CH"/>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205114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Content Placeholder 2"/>
          <p:cNvSpPr>
            <a:spLocks noGrp="1"/>
          </p:cNvSpPr>
          <p:nvPr>
            <p:ph idx="1"/>
          </p:nvPr>
        </p:nvSpPr>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83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CH"/>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CH"/>
              <a:t>Click to edit Master text styles</a:t>
            </a:r>
          </a:p>
        </p:txBody>
      </p:sp>
      <p:sp>
        <p:nvSpPr>
          <p:cNvPr id="4" name="Date Placeholder 3"/>
          <p:cNvSpPr>
            <a:spLocks noGrp="1"/>
          </p:cNvSpPr>
          <p:nvPr>
            <p:ph type="dt" sz="half" idx="10"/>
          </p:nvPr>
        </p:nvSpPr>
        <p:spPr/>
        <p:txBody>
          <a:bodyPr/>
          <a:lstStyle/>
          <a:p>
            <a:fld id="{24D57804-1B0A-7F43-827F-DFED7FED9C8C}"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21830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5" name="Date Placeholder 4"/>
          <p:cNvSpPr>
            <a:spLocks noGrp="1"/>
          </p:cNvSpPr>
          <p:nvPr>
            <p:ph type="dt" sz="half" idx="10"/>
          </p:nvPr>
        </p:nvSpPr>
        <p:spPr/>
        <p:txBody>
          <a:bodyPr/>
          <a:lstStyle/>
          <a:p>
            <a:fld id="{24D57804-1B0A-7F43-827F-DFED7FED9C8C}"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95324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CH"/>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7" name="Date Placeholder 6"/>
          <p:cNvSpPr>
            <a:spLocks noGrp="1"/>
          </p:cNvSpPr>
          <p:nvPr>
            <p:ph type="dt" sz="half" idx="10"/>
          </p:nvPr>
        </p:nvSpPr>
        <p:spPr/>
        <p:txBody>
          <a:bodyPr/>
          <a:lstStyle/>
          <a:p>
            <a:fld id="{24D57804-1B0A-7F43-827F-DFED7FED9C8C}"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77639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a:t>Click to edit Master title style</a:t>
            </a:r>
            <a:endParaRPr lang="en-GB"/>
          </a:p>
        </p:txBody>
      </p:sp>
      <p:sp>
        <p:nvSpPr>
          <p:cNvPr id="3" name="Date Placeholder 2"/>
          <p:cNvSpPr>
            <a:spLocks noGrp="1"/>
          </p:cNvSpPr>
          <p:nvPr>
            <p:ph type="dt" sz="half" idx="10"/>
          </p:nvPr>
        </p:nvSpPr>
        <p:spPr/>
        <p:txBody>
          <a:bodyPr/>
          <a:lstStyle/>
          <a:p>
            <a:fld id="{24D57804-1B0A-7F43-827F-DFED7FED9C8C}"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52310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57804-1B0A-7F43-827F-DFED7FED9C8C}"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80235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CH"/>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CH"/>
              <a:t>Click to edit Master text styles</a:t>
            </a:r>
          </a:p>
        </p:txBody>
      </p:sp>
      <p:sp>
        <p:nvSpPr>
          <p:cNvPr id="5" name="Date Placeholder 4"/>
          <p:cNvSpPr>
            <a:spLocks noGrp="1"/>
          </p:cNvSpPr>
          <p:nvPr>
            <p:ph type="dt" sz="half" idx="10"/>
          </p:nvPr>
        </p:nvSpPr>
        <p:spPr/>
        <p:txBody>
          <a:bodyPr/>
          <a:lstStyle/>
          <a:p>
            <a:fld id="{24D57804-1B0A-7F43-827F-DFED7FED9C8C}"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121364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CH"/>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CH"/>
              <a:t>Click to edit Master text styles</a:t>
            </a:r>
          </a:p>
        </p:txBody>
      </p:sp>
      <p:sp>
        <p:nvSpPr>
          <p:cNvPr id="5" name="Date Placeholder 4"/>
          <p:cNvSpPr>
            <a:spLocks noGrp="1"/>
          </p:cNvSpPr>
          <p:nvPr>
            <p:ph type="dt" sz="half" idx="10"/>
          </p:nvPr>
        </p:nvSpPr>
        <p:spPr/>
        <p:txBody>
          <a:bodyPr/>
          <a:lstStyle/>
          <a:p>
            <a:fld id="{24D57804-1B0A-7F43-827F-DFED7FED9C8C}"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2944AC-5FFF-054E-BE76-33E6794DC4E2}" type="slidenum">
              <a:rPr lang="en-GB" smtClean="0"/>
              <a:t>‹Nr.›</a:t>
            </a:fld>
            <a:endParaRPr lang="en-GB"/>
          </a:p>
        </p:txBody>
      </p:sp>
    </p:spTree>
    <p:extLst>
      <p:ext uri="{BB962C8B-B14F-4D97-AF65-F5344CB8AC3E}">
        <p14:creationId xmlns:p14="http://schemas.microsoft.com/office/powerpoint/2010/main" val="87546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57804-1B0A-7F43-827F-DFED7FED9C8C}"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944AC-5FFF-054E-BE76-33E6794DC4E2}" type="slidenum">
              <a:rPr lang="en-GB" smtClean="0"/>
              <a:t>‹Nr.›</a:t>
            </a:fld>
            <a:endParaRPr lang="en-GB"/>
          </a:p>
        </p:txBody>
      </p:sp>
    </p:spTree>
    <p:extLst>
      <p:ext uri="{BB962C8B-B14F-4D97-AF65-F5344CB8AC3E}">
        <p14:creationId xmlns:p14="http://schemas.microsoft.com/office/powerpoint/2010/main" val="160202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emf"/><Relationship Id="rId7"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10" Type="http://schemas.openxmlformats.org/officeDocument/2006/relationships/image" Target="../media/image4.jpg"/><Relationship Id="rId4" Type="http://schemas.openxmlformats.org/officeDocument/2006/relationships/image" Target="../media/image2.png"/><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jp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png"/><Relationship Id="rId4" Type="http://schemas.openxmlformats.org/officeDocument/2006/relationships/hyperlink" Target="http://www.prosumproject.e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png"/><Relationship Id="rId4" Type="http://schemas.openxmlformats.org/officeDocument/2006/relationships/hyperlink" Target="http://www.prosumproject.e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hyperlink" Target="https://www.bgs.ac.u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png"/><Relationship Id="rId3" Type="http://schemas.openxmlformats.org/officeDocument/2006/relationships/image" Target="../media/image28.jpe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37.xml"/><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emf"/><Relationship Id="rId24" Type="http://schemas.openxmlformats.org/officeDocument/2006/relationships/image" Target="../media/image2.png"/><Relationship Id="rId5" Type="http://schemas.openxmlformats.org/officeDocument/2006/relationships/image" Target="../media/image30.jpeg"/><Relationship Id="rId15" Type="http://schemas.openxmlformats.org/officeDocument/2006/relationships/image" Target="../media/image40.png"/><Relationship Id="rId23" Type="http://schemas.openxmlformats.org/officeDocument/2006/relationships/image" Target="../media/image4.jpg"/><Relationship Id="rId10" Type="http://schemas.openxmlformats.org/officeDocument/2006/relationships/image" Target="../media/image35.jpe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jpg"/><Relationship Id="rId14" Type="http://schemas.openxmlformats.org/officeDocument/2006/relationships/image" Target="../media/image39.png"/><Relationship Id="rId2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88559" y="1951557"/>
            <a:ext cx="7848600" cy="19272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cap="small" dirty="0">
                <a:solidFill>
                  <a:srgbClr val="C00000"/>
                </a:solidFill>
              </a:rPr>
              <a:t>Scenarios </a:t>
            </a:r>
            <a:r>
              <a:rPr lang="de-DE" cap="small" dirty="0" err="1">
                <a:solidFill>
                  <a:srgbClr val="C00000"/>
                </a:solidFill>
              </a:rPr>
              <a:t>for</a:t>
            </a:r>
            <a:r>
              <a:rPr lang="de-DE" cap="small" dirty="0">
                <a:solidFill>
                  <a:srgbClr val="C00000"/>
                </a:solidFill>
              </a:rPr>
              <a:t> </a:t>
            </a:r>
            <a:r>
              <a:rPr lang="de-DE" cap="small" dirty="0" err="1">
                <a:solidFill>
                  <a:srgbClr val="C00000"/>
                </a:solidFill>
              </a:rPr>
              <a:t>critical</a:t>
            </a:r>
            <a:r>
              <a:rPr lang="de-DE" cap="small" dirty="0">
                <a:solidFill>
                  <a:srgbClr val="C00000"/>
                </a:solidFill>
              </a:rPr>
              <a:t> </a:t>
            </a:r>
            <a:r>
              <a:rPr lang="de-DE" cap="small" dirty="0" err="1">
                <a:solidFill>
                  <a:srgbClr val="C00000"/>
                </a:solidFill>
              </a:rPr>
              <a:t>raw</a:t>
            </a:r>
            <a:r>
              <a:rPr lang="de-DE" cap="small" dirty="0">
                <a:solidFill>
                  <a:srgbClr val="C00000"/>
                </a:solidFill>
              </a:rPr>
              <a:t> </a:t>
            </a:r>
            <a:r>
              <a:rPr lang="de-DE" cap="small" dirty="0" err="1">
                <a:solidFill>
                  <a:srgbClr val="C00000"/>
                </a:solidFill>
              </a:rPr>
              <a:t>materials</a:t>
            </a:r>
            <a:endParaRPr lang="de-DE" cap="small" dirty="0">
              <a:solidFill>
                <a:srgbClr val="C00000"/>
              </a:solidFill>
            </a:endParaRPr>
          </a:p>
        </p:txBody>
      </p:sp>
      <p:sp>
        <p:nvSpPr>
          <p:cNvPr id="5" name="Untertitel 2"/>
          <p:cNvSpPr txBox="1">
            <a:spLocks/>
          </p:cNvSpPr>
          <p:nvPr/>
        </p:nvSpPr>
        <p:spPr>
          <a:xfrm>
            <a:off x="688559" y="3751056"/>
            <a:ext cx="10430015" cy="1942461"/>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de-DE" cap="small" dirty="0">
              <a:latin typeface="Quicksand Regular"/>
              <a:cs typeface="Quicksand Regular"/>
            </a:endParaRPr>
          </a:p>
          <a:p>
            <a:pPr algn="l"/>
            <a:r>
              <a:rPr lang="de-DE" cap="small" dirty="0">
                <a:latin typeface="Quicksand Regular"/>
                <a:cs typeface="Quicksand Regular"/>
              </a:rPr>
              <a:t>Ester van der </a:t>
            </a:r>
            <a:r>
              <a:rPr lang="de-DE" cap="small" dirty="0" err="1">
                <a:latin typeface="Quicksand Regular"/>
                <a:cs typeface="Quicksand Regular"/>
              </a:rPr>
              <a:t>Voet</a:t>
            </a:r>
            <a:endParaRPr lang="de-DE" cap="small" dirty="0">
              <a:latin typeface="Quicksand Regular"/>
              <a:cs typeface="Quicksand Regular"/>
            </a:endParaRPr>
          </a:p>
          <a:p>
            <a:pPr algn="l"/>
            <a:r>
              <a:rPr lang="de-DE" cap="small" dirty="0">
                <a:latin typeface="Quicksand Regular"/>
                <a:cs typeface="Quicksand Regular"/>
              </a:rPr>
              <a:t>Leiden University, Institute </a:t>
            </a:r>
            <a:r>
              <a:rPr lang="de-DE" cap="small" dirty="0" err="1">
                <a:latin typeface="Quicksand Regular"/>
                <a:cs typeface="Quicksand Regular"/>
              </a:rPr>
              <a:t>of</a:t>
            </a:r>
            <a:r>
              <a:rPr lang="de-DE" cap="small" dirty="0">
                <a:latin typeface="Quicksand Regular"/>
                <a:cs typeface="Quicksand Regular"/>
              </a:rPr>
              <a:t> Environmental </a:t>
            </a:r>
            <a:r>
              <a:rPr lang="de-DE" cap="small" dirty="0" err="1">
                <a:latin typeface="Quicksand Regular"/>
                <a:cs typeface="Quicksand Regular"/>
              </a:rPr>
              <a:t>Sciences</a:t>
            </a:r>
            <a:endParaRPr lang="de-DE" dirty="0"/>
          </a:p>
        </p:txBody>
      </p:sp>
      <p:pic>
        <p:nvPicPr>
          <p:cNvPr id="6" name="Bild 5" descr="SusCritMat Log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546" y="1158903"/>
            <a:ext cx="3625367" cy="1612981"/>
          </a:xfrm>
          <a:prstGeom prst="rect">
            <a:avLst/>
          </a:prstGeom>
        </p:spPr>
      </p:pic>
      <p:cxnSp>
        <p:nvCxnSpPr>
          <p:cNvPr id="7" name="Gerade Verbindung 8"/>
          <p:cNvCxnSpPr/>
          <p:nvPr/>
        </p:nvCxnSpPr>
        <p:spPr>
          <a:xfrm>
            <a:off x="688559" y="3982280"/>
            <a:ext cx="10973354" cy="6624"/>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pic>
        <p:nvPicPr>
          <p:cNvPr id="9" name="Picture 9">
            <a:extLst>
              <a:ext uri="{FF2B5EF4-FFF2-40B4-BE49-F238E27FC236}">
                <a16:creationId xmlns:a16="http://schemas.microsoft.com/office/drawing/2014/main" id="{004A0584-65FB-4A5C-B476-017DBF656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2" name="Picture 10">
            <a:extLst>
              <a:ext uri="{FF2B5EF4-FFF2-40B4-BE49-F238E27FC236}">
                <a16:creationId xmlns:a16="http://schemas.microsoft.com/office/drawing/2014/main" id="{85260450-0F37-4B78-9283-A7CEF92E4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3" name="Textfeld 2">
            <a:extLst>
              <a:ext uri="{FF2B5EF4-FFF2-40B4-BE49-F238E27FC236}">
                <a16:creationId xmlns:a16="http://schemas.microsoft.com/office/drawing/2014/main" id="{753989E3-453A-4F29-888E-6072DE79936D}"/>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5536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3414"/>
            <a:ext cx="10515600" cy="1325563"/>
          </a:xfrm>
        </p:spPr>
        <p:txBody>
          <a:bodyPr/>
          <a:lstStyle/>
          <a:p>
            <a:r>
              <a:rPr lang="en-US" dirty="0"/>
              <a:t>Scenarios</a:t>
            </a:r>
          </a:p>
        </p:txBody>
      </p:sp>
      <p:sp>
        <p:nvSpPr>
          <p:cNvPr id="3" name="Content Placeholder 2"/>
          <p:cNvSpPr>
            <a:spLocks noGrp="1"/>
          </p:cNvSpPr>
          <p:nvPr>
            <p:ph idx="1"/>
          </p:nvPr>
        </p:nvSpPr>
        <p:spPr/>
        <p:txBody>
          <a:bodyPr/>
          <a:lstStyle/>
          <a:p>
            <a:endParaRPr lang="en-US" dirty="0"/>
          </a:p>
        </p:txBody>
      </p:sp>
      <p:pic>
        <p:nvPicPr>
          <p:cNvPr id="13" name="Picture 2" descr="http://www.mdpi.com/sustainability/sustainability-05-00001/article_deploy/html/images/sustainability-05-00001-g011-10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701" y="1804236"/>
            <a:ext cx="5502574" cy="42519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E3306CAA-BF8C-4FF5-8F77-F6803877E0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D1F4CE67-85F2-4232-9142-A59C972A43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28242072-B7FE-4D9D-BDD2-4759974DD9BA}"/>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09140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SusCritMat 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455" y="1109312"/>
            <a:ext cx="2731790" cy="1215415"/>
          </a:xfrm>
          <a:prstGeom prst="rect">
            <a:avLst/>
          </a:prstGeom>
        </p:spPr>
      </p:pic>
      <p:pic>
        <p:nvPicPr>
          <p:cNvPr id="8" name="Bild 9" descr="Screen Shot 2017-11-02 at 12.44.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56" y="1086635"/>
            <a:ext cx="3229896" cy="1096146"/>
          </a:xfrm>
          <a:prstGeom prst="rect">
            <a:avLst/>
          </a:prstGeom>
        </p:spPr>
      </p:pic>
      <p:sp>
        <p:nvSpPr>
          <p:cNvPr id="2" name="Title 1"/>
          <p:cNvSpPr>
            <a:spLocks noGrp="1"/>
          </p:cNvSpPr>
          <p:nvPr>
            <p:ph type="title"/>
          </p:nvPr>
        </p:nvSpPr>
        <p:spPr>
          <a:xfrm>
            <a:off x="830362" y="94668"/>
            <a:ext cx="10515600" cy="1325563"/>
          </a:xfrm>
        </p:spPr>
        <p:txBody>
          <a:bodyPr/>
          <a:lstStyle/>
          <a:p>
            <a:r>
              <a:rPr lang="en-US" dirty="0"/>
              <a:t>Scenarios</a:t>
            </a:r>
          </a:p>
        </p:txBody>
      </p:sp>
      <p:sp>
        <p:nvSpPr>
          <p:cNvPr id="3" name="Content Placeholder 2"/>
          <p:cNvSpPr>
            <a:spLocks noGrp="1"/>
          </p:cNvSpPr>
          <p:nvPr>
            <p:ph idx="1"/>
          </p:nvPr>
        </p:nvSpPr>
        <p:spPr/>
        <p:txBody>
          <a:bodyPr/>
          <a:lstStyle/>
          <a:p>
            <a:endParaRPr lang="en-US"/>
          </a:p>
        </p:txBody>
      </p:sp>
      <p:pic>
        <p:nvPicPr>
          <p:cNvPr id="13" name="Picture 8" descr="http://farm1.static.flickr.com/216/465482428_fd30e6447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485904" cy="4114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gov.scot/Resource/Img/180604/0055029.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2634" y="0"/>
            <a:ext cx="5757641" cy="3715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hitfoundation.eu.php5.server46.firstfind.nl/wp-content/uploads/2010/06/Nightingales-Scenario-Matrix-U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9468" y="3330376"/>
            <a:ext cx="5830811" cy="3527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9EC57813-75A5-4208-9B29-B161588C17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6" name="Picture 10">
            <a:extLst>
              <a:ext uri="{FF2B5EF4-FFF2-40B4-BE49-F238E27FC236}">
                <a16:creationId xmlns:a16="http://schemas.microsoft.com/office/drawing/2014/main" id="{D5CE773B-1E0C-4D03-8E66-DB5D895C59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7" name="Textfeld 16">
            <a:extLst>
              <a:ext uri="{FF2B5EF4-FFF2-40B4-BE49-F238E27FC236}">
                <a16:creationId xmlns:a16="http://schemas.microsoft.com/office/drawing/2014/main" id="{6BB537A5-82C8-4A22-90A3-741BAFD9333A}"/>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09140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lstStyle/>
          <a:p>
            <a:pPr marL="0" indent="0">
              <a:buNone/>
            </a:pPr>
            <a:r>
              <a:rPr lang="en-US" dirty="0"/>
              <a:t>The need for scenarios for raw materials: the </a:t>
            </a:r>
            <a:r>
              <a:rPr lang="en-US" b="1" dirty="0"/>
              <a:t>resource challenge</a:t>
            </a:r>
          </a:p>
          <a:p>
            <a:r>
              <a:rPr lang="en-US" dirty="0"/>
              <a:t>The world becomes more populous and richer: demand for resources grows</a:t>
            </a:r>
          </a:p>
          <a:p>
            <a:r>
              <a:rPr lang="en-US" dirty="0"/>
              <a:t>Supply struggles to keep up, bottlenecks may arise</a:t>
            </a:r>
          </a:p>
          <a:p>
            <a:pPr lvl="1"/>
            <a:r>
              <a:rPr lang="en-US" dirty="0"/>
              <a:t>supply problems</a:t>
            </a:r>
          </a:p>
          <a:p>
            <a:pPr lvl="1"/>
            <a:r>
              <a:rPr lang="en-US" dirty="0"/>
              <a:t>waste</a:t>
            </a:r>
          </a:p>
          <a:p>
            <a:pPr lvl="1"/>
            <a:r>
              <a:rPr lang="en-US" dirty="0"/>
              <a:t>environmental impacts</a:t>
            </a:r>
          </a:p>
          <a:p>
            <a:r>
              <a:rPr lang="en-US" dirty="0"/>
              <a:t>These bottlenecks form the boundary conditions for our use of resources</a:t>
            </a:r>
          </a:p>
        </p:txBody>
      </p:sp>
      <p:pic>
        <p:nvPicPr>
          <p:cNvPr id="12" name="Picture 9">
            <a:extLst>
              <a:ext uri="{FF2B5EF4-FFF2-40B4-BE49-F238E27FC236}">
                <a16:creationId xmlns:a16="http://schemas.microsoft.com/office/drawing/2014/main" id="{65B11F27-4C51-46DB-803D-243EF5F345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B4B31977-0D61-4A90-B598-A6891BBD8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06122691-B464-4321-A208-C2052096AF35}"/>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35530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 </a:t>
            </a:r>
          </a:p>
        </p:txBody>
      </p:sp>
      <p:sp>
        <p:nvSpPr>
          <p:cNvPr id="12" name="Vertical Text Placeholder 2"/>
          <p:cNvSpPr>
            <a:spLocks noGrp="1"/>
          </p:cNvSpPr>
          <p:nvPr>
            <p:ph idx="1"/>
          </p:nvPr>
        </p:nvSpPr>
        <p:spPr>
          <a:xfrm>
            <a:off x="838200" y="2073274"/>
            <a:ext cx="10515600" cy="4404825"/>
          </a:xfrm>
        </p:spPr>
        <p:txBody>
          <a:bodyPr>
            <a:normAutofit fontScale="8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source: British Geological Survey, 2018</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2593" y="2030346"/>
            <a:ext cx="7114242" cy="380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a:extLst>
              <a:ext uri="{FF2B5EF4-FFF2-40B4-BE49-F238E27FC236}">
                <a16:creationId xmlns:a16="http://schemas.microsoft.com/office/drawing/2014/main" id="{CEFD4937-2BD1-4066-B649-8DAA3F8C8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5" name="Picture 10">
            <a:extLst>
              <a:ext uri="{FF2B5EF4-FFF2-40B4-BE49-F238E27FC236}">
                <a16:creationId xmlns:a16="http://schemas.microsoft.com/office/drawing/2014/main" id="{AC35F7C0-6F84-49DA-A074-8F37605801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6" name="Textfeld 15">
            <a:extLst>
              <a:ext uri="{FF2B5EF4-FFF2-40B4-BE49-F238E27FC236}">
                <a16:creationId xmlns:a16="http://schemas.microsoft.com/office/drawing/2014/main" id="{1BC572D6-E2DA-49B4-B934-E6DE1CF321A0}"/>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97830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837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source: van der Voet et al., 2019</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954" y="2285394"/>
            <a:ext cx="5614045" cy="337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279546"/>
            <a:ext cx="5623776" cy="337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a:extLst>
              <a:ext uri="{FF2B5EF4-FFF2-40B4-BE49-F238E27FC236}">
                <a16:creationId xmlns:a16="http://schemas.microsoft.com/office/drawing/2014/main" id="{9E8A5D84-178C-4F12-87FF-B64960A79F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5" name="Picture 10">
            <a:extLst>
              <a:ext uri="{FF2B5EF4-FFF2-40B4-BE49-F238E27FC236}">
                <a16:creationId xmlns:a16="http://schemas.microsoft.com/office/drawing/2014/main" id="{639048E5-B15A-4359-B660-693E979D83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6" name="Textfeld 15">
            <a:extLst>
              <a:ext uri="{FF2B5EF4-FFF2-40B4-BE49-F238E27FC236}">
                <a16:creationId xmlns:a16="http://schemas.microsoft.com/office/drawing/2014/main" id="{C68A1AEB-9197-4882-AEBA-520DFC80BFF8}"/>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40983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 </a:t>
            </a:r>
          </a:p>
        </p:txBody>
      </p:sp>
      <p:sp>
        <p:nvSpPr>
          <p:cNvPr id="3" name="Content Placeholder 2"/>
          <p:cNvSpPr>
            <a:spLocks noGrp="1"/>
          </p:cNvSpPr>
          <p:nvPr>
            <p:ph idx="1"/>
          </p:nvPr>
        </p:nvSpPr>
        <p:spPr>
          <a:xfrm>
            <a:off x="989571" y="1271966"/>
            <a:ext cx="10515600" cy="4103464"/>
          </a:xfrm>
        </p:spPr>
        <p:txBody>
          <a:bodyPr>
            <a:normAutofit/>
          </a:bodyPr>
          <a:lstStyle/>
          <a:p>
            <a:r>
              <a:rPr lang="en-US" dirty="0"/>
              <a:t>Resource scenarios do not yet exist: how will / can / might future resource demand and supply develop?</a:t>
            </a:r>
          </a:p>
          <a:p>
            <a:r>
              <a:rPr lang="en-US" dirty="0"/>
              <a:t>Many variables, to be explored in scenarios with different storylines</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69" y="2690346"/>
            <a:ext cx="1158006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8CA557AB-C5FC-41C4-9615-0C8DCBB99D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0540C355-7353-4C4C-8981-98AADDE1E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6" name="Textfeld 15">
            <a:extLst>
              <a:ext uri="{FF2B5EF4-FFF2-40B4-BE49-F238E27FC236}">
                <a16:creationId xmlns:a16="http://schemas.microsoft.com/office/drawing/2014/main" id="{6D729FFD-2172-4AAE-AFE7-FC952412A852}"/>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09170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a:bodyPr>
          <a:lstStyle/>
          <a:p>
            <a:pPr marL="0" indent="0">
              <a:buNone/>
            </a:pPr>
            <a:r>
              <a:rPr lang="en-US" dirty="0"/>
              <a:t>Resource scenarios could be limited to society</a:t>
            </a:r>
          </a:p>
          <a:p>
            <a:endParaRPr lang="en-US" dirty="0"/>
          </a:p>
          <a:p>
            <a:pPr marL="0" indent="0">
              <a:buNone/>
            </a:pPr>
            <a:r>
              <a:rPr lang="en-US" dirty="0"/>
              <a:t>Storylines	   Socio-economic	Technology		Extractions</a:t>
            </a:r>
          </a:p>
          <a:p>
            <a:pPr marL="0" indent="0">
              <a:buNone/>
            </a:pPr>
            <a:r>
              <a:rPr lang="en-US" dirty="0"/>
              <a:t>		   scenarios					and emissions</a:t>
            </a:r>
          </a:p>
          <a:p>
            <a:pPr marL="0" indent="0">
              <a:buNone/>
            </a:pPr>
            <a:r>
              <a:rPr lang="en-US" dirty="0"/>
              <a:t>		   (demand)		(supply)		(consequences)</a:t>
            </a:r>
          </a:p>
          <a:p>
            <a:pPr marL="0" indent="0">
              <a:buNone/>
            </a:pPr>
            <a:endParaRPr lang="en-US" dirty="0"/>
          </a:p>
          <a:p>
            <a:pPr marL="0" indent="0">
              <a:buNone/>
            </a:pPr>
            <a:endParaRPr lang="en-US" dirty="0"/>
          </a:p>
        </p:txBody>
      </p:sp>
      <p:pic>
        <p:nvPicPr>
          <p:cNvPr id="12" name="Picture 9">
            <a:extLst>
              <a:ext uri="{FF2B5EF4-FFF2-40B4-BE49-F238E27FC236}">
                <a16:creationId xmlns:a16="http://schemas.microsoft.com/office/drawing/2014/main" id="{9167C41B-2976-4EBA-B3CC-8FFB8D412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775038E2-2945-49BD-AE0F-3B302E62D2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0ABDB9C6-90EC-4514-8CD2-80132E42C343}"/>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96628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a:t>
            </a:r>
          </a:p>
        </p:txBody>
      </p:sp>
      <p:sp>
        <p:nvSpPr>
          <p:cNvPr id="3" name="Content Placeholder 2"/>
          <p:cNvSpPr>
            <a:spLocks noGrp="1"/>
          </p:cNvSpPr>
          <p:nvPr>
            <p:ph idx="1"/>
          </p:nvPr>
        </p:nvSpPr>
        <p:spPr>
          <a:xfrm>
            <a:off x="838200" y="2073498"/>
            <a:ext cx="10515600" cy="4134119"/>
          </a:xfrm>
        </p:spPr>
        <p:txBody>
          <a:bodyPr>
            <a:normAutofit fontScale="85000" lnSpcReduction="20000"/>
          </a:bodyPr>
          <a:lstStyle/>
          <a:p>
            <a:pPr marL="0" indent="0">
              <a:buNone/>
            </a:pPr>
            <a:r>
              <a:rPr lang="en-US" dirty="0"/>
              <a:t>Resource scenarios would be comparable to energy scenarios rather than climate scenarios</a:t>
            </a:r>
          </a:p>
          <a:p>
            <a:r>
              <a:rPr lang="en-US" dirty="0"/>
              <a:t>Not just energy demand, but also energy supply is specified</a:t>
            </a:r>
          </a:p>
          <a:p>
            <a:r>
              <a:rPr lang="en-US" dirty="0"/>
              <a:t>Fuel and electricity mixes</a:t>
            </a:r>
          </a:p>
          <a:p>
            <a:r>
              <a:rPr lang="en-US" dirty="0"/>
              <a:t>Sometimes quite detailed with regard to sector and world region</a:t>
            </a:r>
          </a:p>
          <a:p>
            <a:endParaRPr lang="en-US" dirty="0"/>
          </a:p>
          <a:p>
            <a:pPr marL="0" indent="0">
              <a:buNone/>
            </a:pPr>
            <a:r>
              <a:rPr lang="en-US" dirty="0"/>
              <a:t>Energy scenarios:</a:t>
            </a:r>
          </a:p>
          <a:p>
            <a:r>
              <a:rPr lang="en-US" dirty="0"/>
              <a:t>IEA: WEO scenarios specified by Energy Technology Perspectives model</a:t>
            </a:r>
          </a:p>
          <a:p>
            <a:r>
              <a:rPr lang="en-US" dirty="0"/>
              <a:t>Shell scenarios</a:t>
            </a:r>
          </a:p>
          <a:p>
            <a:r>
              <a:rPr lang="en-US" dirty="0"/>
              <a:t>Mainly technology oriented, mix between business-as-usual and meeting climate targets</a:t>
            </a:r>
            <a:endParaRPr lang="nl-NL" dirty="0"/>
          </a:p>
        </p:txBody>
      </p:sp>
      <p:pic>
        <p:nvPicPr>
          <p:cNvPr id="12" name="Picture 9">
            <a:extLst>
              <a:ext uri="{FF2B5EF4-FFF2-40B4-BE49-F238E27FC236}">
                <a16:creationId xmlns:a16="http://schemas.microsoft.com/office/drawing/2014/main" id="{C98F5691-41D2-4F8D-9C53-C9F1C597FA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88996DF-73CC-4557-BA8D-10F4A7CAB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7BFEE708-D987-422C-92BA-CCDC6F1220FE}"/>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96628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a:t>
            </a:r>
          </a:p>
        </p:txBody>
      </p:sp>
      <p:pic>
        <p:nvPicPr>
          <p:cNvPr id="13" name="Picture 9">
            <a:extLst>
              <a:ext uri="{FF2B5EF4-FFF2-40B4-BE49-F238E27FC236}">
                <a16:creationId xmlns:a16="http://schemas.microsoft.com/office/drawing/2014/main" id="{69422359-FBE0-4132-8553-61788E3F3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04E2B0BD-E9F2-4A75-B275-1885C1EF1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511D4D67-A2CF-41FD-A67C-3E2D4AD87076}"/>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
        <p:nvSpPr>
          <p:cNvPr id="3" name="Content Placeholder 2"/>
          <p:cNvSpPr>
            <a:spLocks noGrp="1"/>
          </p:cNvSpPr>
          <p:nvPr>
            <p:ph idx="1"/>
          </p:nvPr>
        </p:nvSpPr>
        <p:spPr>
          <a:xfrm>
            <a:off x="838200" y="1825625"/>
            <a:ext cx="10515600" cy="4471906"/>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source: International Energy Agency, 2008</a:t>
            </a:r>
            <a:endParaRPr lang="nl-NL" dirty="0"/>
          </a:p>
        </p:txBody>
      </p:sp>
      <p:pic>
        <p:nvPicPr>
          <p:cNvPr id="9" name="Picture 2" descr="http://4.bp.blogspot.com/-rF7s4rJWNwc/UDvXGtG5SDI/AAAAAAAABT0/35WrNOsROD4/s1600/WEO-EnUsage203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9731" y="1641956"/>
            <a:ext cx="7592537" cy="410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28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source: International Energy Agency, 2008</a:t>
            </a:r>
            <a:endParaRPr lang="nl-NL" dirty="0"/>
          </a:p>
        </p:txBody>
      </p:sp>
      <p:pic>
        <p:nvPicPr>
          <p:cNvPr id="13" name="Picture 9">
            <a:extLst>
              <a:ext uri="{FF2B5EF4-FFF2-40B4-BE49-F238E27FC236}">
                <a16:creationId xmlns:a16="http://schemas.microsoft.com/office/drawing/2014/main" id="{3C5DC532-59F4-4ABD-BD78-8F38AFF1B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8ACB0912-E609-4D94-8EEB-6BA1BB3FB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D60E3462-C77F-42AE-AC32-336946015B64}"/>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0314" y="1509329"/>
            <a:ext cx="7579361" cy="409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28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5399" y="-171054"/>
            <a:ext cx="10515600" cy="1325563"/>
          </a:xfrm>
        </p:spPr>
        <p:txBody>
          <a:bodyPr/>
          <a:lstStyle/>
          <a:p>
            <a:r>
              <a:rPr lang="en-US" dirty="0"/>
              <a:t>Contents of lecture</a:t>
            </a:r>
          </a:p>
        </p:txBody>
      </p:sp>
      <p:sp>
        <p:nvSpPr>
          <p:cNvPr id="3" name="Content Placeholder 2"/>
          <p:cNvSpPr>
            <a:spLocks noGrp="1"/>
          </p:cNvSpPr>
          <p:nvPr>
            <p:ph idx="1"/>
          </p:nvPr>
        </p:nvSpPr>
        <p:spPr>
          <a:xfrm>
            <a:off x="838200" y="2073499"/>
            <a:ext cx="10515600" cy="4103464"/>
          </a:xfrm>
        </p:spPr>
        <p:txBody>
          <a:bodyPr/>
          <a:lstStyle/>
          <a:p>
            <a:r>
              <a:rPr lang="en-US" dirty="0"/>
              <a:t>Scenarios</a:t>
            </a:r>
          </a:p>
          <a:p>
            <a:r>
              <a:rPr lang="en-US" dirty="0"/>
              <a:t>Scenarios for raw materials</a:t>
            </a:r>
          </a:p>
          <a:p>
            <a:r>
              <a:rPr lang="en-US" dirty="0"/>
              <a:t>Scenarios for critical raw materials</a:t>
            </a:r>
          </a:p>
          <a:p>
            <a:pPr lvl="1"/>
            <a:r>
              <a:rPr lang="en-US" dirty="0"/>
              <a:t>Demand scenarios</a:t>
            </a:r>
          </a:p>
          <a:p>
            <a:pPr lvl="1"/>
            <a:r>
              <a:rPr lang="en-US" dirty="0"/>
              <a:t>Supply scenarios</a:t>
            </a:r>
          </a:p>
          <a:p>
            <a:r>
              <a:rPr lang="en-US" dirty="0"/>
              <a:t>Some observations</a:t>
            </a:r>
          </a:p>
        </p:txBody>
      </p:sp>
      <p:pic>
        <p:nvPicPr>
          <p:cNvPr id="12" name="Picture 9">
            <a:extLst>
              <a:ext uri="{FF2B5EF4-FFF2-40B4-BE49-F238E27FC236}">
                <a16:creationId xmlns:a16="http://schemas.microsoft.com/office/drawing/2014/main" id="{3EDD797A-B474-4B27-AD8A-42A67D2BBC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9973D1E7-C209-4B2F-A05F-C80803E8C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7" name="Textfeld 6">
            <a:extLst>
              <a:ext uri="{FF2B5EF4-FFF2-40B4-BE49-F238E27FC236}">
                <a16:creationId xmlns:a16="http://schemas.microsoft.com/office/drawing/2014/main" id="{068987E2-44B0-4721-875E-8012EE3BAB05}"/>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335307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a:t>
            </a:r>
          </a:p>
        </p:txBody>
      </p:sp>
      <p:pic>
        <p:nvPicPr>
          <p:cNvPr id="13" name="Picture 9">
            <a:extLst>
              <a:ext uri="{FF2B5EF4-FFF2-40B4-BE49-F238E27FC236}">
                <a16:creationId xmlns:a16="http://schemas.microsoft.com/office/drawing/2014/main" id="{3BB889FF-29A2-44B0-8793-7BCFC2A382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1D10B52C-4850-45C2-A451-03B0BCEC54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2E37371C-4726-40C7-A833-319F03D374BE}"/>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source: International Energy Agency, 2008</a:t>
            </a:r>
            <a:endParaRPr lang="nl-NL"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8958" y="1730955"/>
            <a:ext cx="6246253" cy="386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281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normAutofit/>
          </a:bodyPr>
          <a:lstStyle/>
          <a:p>
            <a:r>
              <a:rPr lang="en-US" dirty="0"/>
              <a:t>Scenario storylines:</a:t>
            </a:r>
          </a:p>
          <a:p>
            <a:pPr lvl="1"/>
            <a:r>
              <a:rPr lang="en-US" dirty="0"/>
              <a:t>Business as Usual / Baseline / Reference</a:t>
            </a:r>
          </a:p>
          <a:p>
            <a:pPr lvl="1"/>
            <a:r>
              <a:rPr lang="en-US" dirty="0"/>
              <a:t>Alternative storylines considering target variable</a:t>
            </a:r>
          </a:p>
          <a:p>
            <a:pPr lvl="1"/>
            <a:endParaRPr lang="en-US" dirty="0"/>
          </a:p>
          <a:p>
            <a:r>
              <a:rPr lang="en-US" dirty="0"/>
              <a:t>Nowadays often: various “baselines”, getting away from the four quadrants</a:t>
            </a:r>
          </a:p>
          <a:p>
            <a:r>
              <a:rPr lang="en-US" dirty="0"/>
              <a:t>Shared Socio-economic Pathway scenarios (SSP scenarios) used now by IPCC in climate modelling are like that: different storylines of global development, climate change being a result rather than an input.</a:t>
            </a:r>
          </a:p>
        </p:txBody>
      </p:sp>
      <p:pic>
        <p:nvPicPr>
          <p:cNvPr id="12" name="Picture 9">
            <a:extLst>
              <a:ext uri="{FF2B5EF4-FFF2-40B4-BE49-F238E27FC236}">
                <a16:creationId xmlns:a16="http://schemas.microsoft.com/office/drawing/2014/main" id="{3F257AC3-B090-4F28-B999-8E7C31726D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2196035-22AD-4C6E-85F3-DA559AD0B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4D13CBC7-3FFB-42F4-B79F-80BF287AA7EB}"/>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96628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normAutofit/>
          </a:bodyPr>
          <a:lstStyle/>
          <a:p>
            <a:r>
              <a:rPr lang="en-US" dirty="0"/>
              <a:t>Scenario modelling is the next step</a:t>
            </a:r>
          </a:p>
          <a:p>
            <a:endParaRPr lang="en-US" dirty="0"/>
          </a:p>
          <a:p>
            <a:r>
              <a:rPr lang="en-US" dirty="0"/>
              <a:t>Very important (and especially for CRMs): make a difference between modelling demand and supply!</a:t>
            </a:r>
          </a:p>
        </p:txBody>
      </p:sp>
      <p:pic>
        <p:nvPicPr>
          <p:cNvPr id="12" name="Picture 9">
            <a:extLst>
              <a:ext uri="{FF2B5EF4-FFF2-40B4-BE49-F238E27FC236}">
                <a16:creationId xmlns:a16="http://schemas.microsoft.com/office/drawing/2014/main" id="{F97F67BB-EB6B-4333-A73E-35EA8D07E4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7BA4D32D-6D58-49A6-947C-D31AA39EB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D9DD9A5D-3035-4D8B-AECB-745D43D85314}"/>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96628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fontScale="92500" lnSpcReduction="10000"/>
          </a:bodyPr>
          <a:lstStyle/>
          <a:p>
            <a:pPr marL="0" indent="0">
              <a:buNone/>
            </a:pPr>
            <a:r>
              <a:rPr lang="en-US" dirty="0"/>
              <a:t>Modelling demand: </a:t>
            </a:r>
          </a:p>
          <a:p>
            <a:r>
              <a:rPr lang="en-US" dirty="0"/>
              <a:t>Two possible approaches: “top-down” and “bottom-up”</a:t>
            </a:r>
          </a:p>
          <a:p>
            <a:endParaRPr lang="en-US" dirty="0"/>
          </a:p>
          <a:p>
            <a:r>
              <a:rPr lang="en-US" dirty="0"/>
              <a:t>Top down demand modelling:</a:t>
            </a:r>
          </a:p>
          <a:p>
            <a:pPr lvl="1"/>
            <a:r>
              <a:rPr lang="en-US" dirty="0"/>
              <a:t>using time series information of resource demand, and of relevant driving forces</a:t>
            </a:r>
          </a:p>
          <a:p>
            <a:pPr lvl="1"/>
            <a:r>
              <a:rPr lang="en-US" dirty="0"/>
              <a:t>comprehensive</a:t>
            </a:r>
          </a:p>
          <a:p>
            <a:pPr lvl="1"/>
            <a:r>
              <a:rPr lang="en-US" dirty="0"/>
              <a:t>enables linking with economic (CGE) models</a:t>
            </a:r>
          </a:p>
          <a:p>
            <a:pPr lvl="1"/>
            <a:r>
              <a:rPr lang="en-US" dirty="0"/>
              <a:t>flow-based, Input Output tables as main resource module</a:t>
            </a:r>
          </a:p>
          <a:p>
            <a:pPr lvl="1"/>
            <a:r>
              <a:rPr lang="en-US" dirty="0"/>
              <a:t>used by OECD in their energy scenarios and also in their resource scenarios (</a:t>
            </a:r>
            <a:r>
              <a:rPr lang="en-US" dirty="0" err="1"/>
              <a:t>tbp</a:t>
            </a:r>
            <a:r>
              <a:rPr lang="en-US" dirty="0"/>
              <a:t>)</a:t>
            </a:r>
          </a:p>
          <a:p>
            <a:pPr lvl="1"/>
            <a:r>
              <a:rPr lang="en-US" dirty="0"/>
              <a:t>suitable for BAU, difficult for non-trend scenarios</a:t>
            </a:r>
          </a:p>
          <a:p>
            <a:pPr lvl="1"/>
            <a:r>
              <a:rPr lang="en-US" dirty="0"/>
              <a:t>often lacking in detail, not suitable for CRMs</a:t>
            </a:r>
          </a:p>
          <a:p>
            <a:pPr marL="0" indent="0">
              <a:buNone/>
            </a:pPr>
            <a:endParaRPr lang="en-US" dirty="0"/>
          </a:p>
        </p:txBody>
      </p:sp>
      <p:pic>
        <p:nvPicPr>
          <p:cNvPr id="12" name="Picture 9">
            <a:extLst>
              <a:ext uri="{FF2B5EF4-FFF2-40B4-BE49-F238E27FC236}">
                <a16:creationId xmlns:a16="http://schemas.microsoft.com/office/drawing/2014/main" id="{1760593A-ADCC-4BA8-ADB3-D0EF7035AC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498B8BFD-EC14-44D7-9046-D71AD0FB6F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419944B4-2958-4222-A629-ABDC96E16AB8}"/>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54418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normAutofit lnSpcReduction="10000"/>
          </a:bodyPr>
          <a:lstStyle/>
          <a:p>
            <a:pPr marL="0" indent="0">
              <a:buNone/>
            </a:pPr>
            <a:r>
              <a:rPr lang="en-US" dirty="0"/>
              <a:t>Modelling demand (continued)</a:t>
            </a:r>
          </a:p>
          <a:p>
            <a:r>
              <a:rPr lang="nl-NL" dirty="0"/>
              <a:t>Bottom up </a:t>
            </a:r>
            <a:r>
              <a:rPr lang="nl-NL" dirty="0" err="1"/>
              <a:t>demand</a:t>
            </a:r>
            <a:r>
              <a:rPr lang="nl-NL" dirty="0"/>
              <a:t> </a:t>
            </a:r>
            <a:r>
              <a:rPr lang="nl-NL" dirty="0" err="1"/>
              <a:t>modelling</a:t>
            </a:r>
            <a:r>
              <a:rPr lang="nl-NL" dirty="0"/>
              <a:t>: </a:t>
            </a:r>
          </a:p>
          <a:p>
            <a:pPr lvl="1"/>
            <a:r>
              <a:rPr lang="nl-NL" dirty="0"/>
              <a:t>building </a:t>
            </a:r>
            <a:r>
              <a:rPr lang="nl-NL" dirty="0" err="1"/>
              <a:t>it</a:t>
            </a:r>
            <a:r>
              <a:rPr lang="nl-NL" dirty="0"/>
              <a:t> up </a:t>
            </a:r>
            <a:r>
              <a:rPr lang="nl-NL" dirty="0" err="1"/>
              <a:t>from</a:t>
            </a:r>
            <a:r>
              <a:rPr lang="nl-NL" dirty="0"/>
              <a:t> most </a:t>
            </a:r>
            <a:r>
              <a:rPr lang="nl-NL" dirty="0" err="1"/>
              <a:t>detailed</a:t>
            </a:r>
            <a:r>
              <a:rPr lang="nl-NL" dirty="0"/>
              <a:t> level of resource </a:t>
            </a:r>
            <a:r>
              <a:rPr lang="nl-NL" dirty="0" err="1"/>
              <a:t>applications</a:t>
            </a:r>
            <a:r>
              <a:rPr lang="nl-NL" dirty="0"/>
              <a:t> </a:t>
            </a:r>
            <a:r>
              <a:rPr lang="nl-NL" dirty="0" err="1"/>
              <a:t>and</a:t>
            </a:r>
            <a:r>
              <a:rPr lang="nl-NL" dirty="0"/>
              <a:t> </a:t>
            </a:r>
            <a:r>
              <a:rPr lang="nl-NL" dirty="0" err="1"/>
              <a:t>using</a:t>
            </a:r>
            <a:r>
              <a:rPr lang="nl-NL" dirty="0"/>
              <a:t> </a:t>
            </a:r>
            <a:r>
              <a:rPr lang="nl-NL" dirty="0" err="1"/>
              <a:t>driving</a:t>
            </a:r>
            <a:r>
              <a:rPr lang="nl-NL" dirty="0"/>
              <a:t> force variables </a:t>
            </a:r>
            <a:r>
              <a:rPr lang="nl-NL" dirty="0" err="1"/>
              <a:t>to</a:t>
            </a:r>
            <a:r>
              <a:rPr lang="nl-NL" dirty="0"/>
              <a:t> forecast these </a:t>
            </a:r>
            <a:r>
              <a:rPr lang="nl-NL" dirty="0" err="1"/>
              <a:t>applications</a:t>
            </a:r>
            <a:endParaRPr lang="nl-NL" dirty="0"/>
          </a:p>
          <a:p>
            <a:pPr lvl="1"/>
            <a:endParaRPr lang="nl-NL" sz="2200" dirty="0"/>
          </a:p>
          <a:p>
            <a:pPr lvl="1"/>
            <a:r>
              <a:rPr lang="nl-NL" dirty="0" err="1"/>
              <a:t>captures</a:t>
            </a:r>
            <a:r>
              <a:rPr lang="nl-NL" dirty="0"/>
              <a:t> </a:t>
            </a:r>
            <a:r>
              <a:rPr lang="nl-NL" dirty="0" err="1"/>
              <a:t>essential</a:t>
            </a:r>
            <a:r>
              <a:rPr lang="nl-NL" dirty="0"/>
              <a:t> stock </a:t>
            </a:r>
            <a:r>
              <a:rPr lang="nl-NL" dirty="0" err="1"/>
              <a:t>dynamics</a:t>
            </a:r>
            <a:endParaRPr lang="nl-NL" dirty="0"/>
          </a:p>
          <a:p>
            <a:pPr lvl="1"/>
            <a:r>
              <a:rPr lang="nl-NL" dirty="0" err="1"/>
              <a:t>enables</a:t>
            </a:r>
            <a:r>
              <a:rPr lang="nl-NL" dirty="0"/>
              <a:t> </a:t>
            </a:r>
            <a:r>
              <a:rPr lang="nl-NL" dirty="0" err="1"/>
              <a:t>including</a:t>
            </a:r>
            <a:r>
              <a:rPr lang="nl-NL" dirty="0"/>
              <a:t> CRM </a:t>
            </a:r>
            <a:r>
              <a:rPr lang="nl-NL" dirty="0" err="1"/>
              <a:t>and</a:t>
            </a:r>
            <a:r>
              <a:rPr lang="nl-NL" dirty="0"/>
              <a:t> </a:t>
            </a:r>
            <a:r>
              <a:rPr lang="nl-NL" dirty="0" err="1"/>
              <a:t>other</a:t>
            </a:r>
            <a:r>
              <a:rPr lang="nl-NL" dirty="0"/>
              <a:t> minor </a:t>
            </a:r>
            <a:r>
              <a:rPr lang="nl-NL" dirty="0" err="1"/>
              <a:t>materials</a:t>
            </a:r>
            <a:endParaRPr lang="nl-NL" dirty="0"/>
          </a:p>
          <a:p>
            <a:pPr lvl="1"/>
            <a:r>
              <a:rPr lang="nl-NL" dirty="0" err="1"/>
              <a:t>used</a:t>
            </a:r>
            <a:r>
              <a:rPr lang="nl-NL" dirty="0"/>
              <a:t> </a:t>
            </a:r>
            <a:r>
              <a:rPr lang="nl-NL" dirty="0" err="1"/>
              <a:t>by</a:t>
            </a:r>
            <a:r>
              <a:rPr lang="nl-NL" dirty="0"/>
              <a:t> PBL in </a:t>
            </a:r>
            <a:r>
              <a:rPr lang="nl-NL" dirty="0" err="1"/>
              <a:t>their</a:t>
            </a:r>
            <a:r>
              <a:rPr lang="nl-NL" dirty="0"/>
              <a:t> IMAGE-TIMER </a:t>
            </a:r>
            <a:r>
              <a:rPr lang="nl-NL" dirty="0" err="1"/>
              <a:t>models</a:t>
            </a:r>
            <a:r>
              <a:rPr lang="nl-NL" dirty="0"/>
              <a:t> </a:t>
            </a:r>
            <a:r>
              <a:rPr lang="nl-NL" dirty="0" err="1"/>
              <a:t>to</a:t>
            </a:r>
            <a:r>
              <a:rPr lang="nl-NL" dirty="0"/>
              <a:t> forecast energy systems </a:t>
            </a:r>
          </a:p>
          <a:p>
            <a:pPr lvl="1"/>
            <a:r>
              <a:rPr lang="nl-NL" dirty="0" err="1"/>
              <a:t>suitable</a:t>
            </a:r>
            <a:r>
              <a:rPr lang="nl-NL" dirty="0"/>
              <a:t> </a:t>
            </a:r>
            <a:r>
              <a:rPr lang="nl-NL" dirty="0" err="1"/>
              <a:t>for</a:t>
            </a:r>
            <a:r>
              <a:rPr lang="nl-NL" dirty="0"/>
              <a:t> non-trend </a:t>
            </a:r>
            <a:r>
              <a:rPr lang="nl-NL" dirty="0" err="1"/>
              <a:t>scenarios</a:t>
            </a:r>
            <a:endParaRPr lang="nl-NL" dirty="0"/>
          </a:p>
          <a:p>
            <a:pPr lvl="1"/>
            <a:r>
              <a:rPr lang="nl-NL" dirty="0"/>
              <a:t>stock-</a:t>
            </a:r>
            <a:r>
              <a:rPr lang="nl-NL" dirty="0" err="1"/>
              <a:t>based</a:t>
            </a:r>
            <a:r>
              <a:rPr lang="nl-NL" dirty="0"/>
              <a:t>, </a:t>
            </a:r>
            <a:r>
              <a:rPr lang="nl-NL" dirty="0" err="1"/>
              <a:t>dynamic</a:t>
            </a:r>
            <a:r>
              <a:rPr lang="nl-NL" dirty="0"/>
              <a:t> </a:t>
            </a:r>
            <a:r>
              <a:rPr lang="nl-NL" dirty="0" err="1"/>
              <a:t>Material</a:t>
            </a:r>
            <a:r>
              <a:rPr lang="nl-NL" dirty="0"/>
              <a:t> Flow Analysis, Life </a:t>
            </a:r>
            <a:r>
              <a:rPr lang="nl-NL" dirty="0" err="1"/>
              <a:t>Cycle</a:t>
            </a:r>
            <a:r>
              <a:rPr lang="nl-NL" dirty="0"/>
              <a:t> Assessment</a:t>
            </a:r>
          </a:p>
          <a:p>
            <a:pPr lvl="1"/>
            <a:r>
              <a:rPr lang="nl-NL" dirty="0"/>
              <a:t>data intensive, database </a:t>
            </a:r>
            <a:r>
              <a:rPr lang="nl-NL" dirty="0" err="1"/>
              <a:t>quite</a:t>
            </a:r>
            <a:r>
              <a:rPr lang="nl-NL" dirty="0"/>
              <a:t> incomplete</a:t>
            </a:r>
          </a:p>
          <a:p>
            <a:pPr marL="0" indent="0">
              <a:buNone/>
            </a:pPr>
            <a:endParaRPr lang="en-US" dirty="0"/>
          </a:p>
        </p:txBody>
      </p:sp>
      <p:pic>
        <p:nvPicPr>
          <p:cNvPr id="12" name="Picture 9">
            <a:extLst>
              <a:ext uri="{FF2B5EF4-FFF2-40B4-BE49-F238E27FC236}">
                <a16:creationId xmlns:a16="http://schemas.microsoft.com/office/drawing/2014/main" id="{0DB5419F-3EBB-47A0-BE66-71D86B3035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9CF3E9C3-D1ED-4452-B744-34657EFF79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566BE2CD-995D-42DF-92BD-82741DC27EF7}"/>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56711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fontScale="70000" lnSpcReduction="20000"/>
          </a:bodyPr>
          <a:lstStyle/>
          <a:p>
            <a:pPr marL="0" indent="0">
              <a:buNone/>
            </a:pPr>
            <a:r>
              <a:rPr lang="en-US" dirty="0"/>
              <a:t>Top down scenarios of metal resp. raw material demand, 2010-2050 resp. 2015 - 2060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source: </a:t>
            </a:r>
            <a:r>
              <a:rPr lang="en-US" dirty="0" err="1"/>
              <a:t>Elshkaki</a:t>
            </a:r>
            <a:r>
              <a:rPr lang="en-US" dirty="0"/>
              <a:t> et al., 2018			source: OECD, 2018</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526" y="2346442"/>
            <a:ext cx="5422007" cy="34687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725" y="2333194"/>
            <a:ext cx="67722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0"/>
          <p:cNvSpPr txBox="1"/>
          <p:nvPr/>
        </p:nvSpPr>
        <p:spPr>
          <a:xfrm>
            <a:off x="10135673" y="6308823"/>
            <a:ext cx="2162789" cy="338554"/>
          </a:xfrm>
          <a:prstGeom prst="rect">
            <a:avLst/>
          </a:prstGeom>
          <a:noFill/>
        </p:spPr>
        <p:txBody>
          <a:bodyPr wrap="square" rtlCol="0">
            <a:spAutoFit/>
          </a:bodyPr>
          <a:lstStyle/>
          <a:p>
            <a:r>
              <a:rPr lang="en-GB" sz="1600" dirty="0">
                <a:solidFill>
                  <a:schemeClr val="tx1">
                    <a:lumMod val="50000"/>
                    <a:lumOff val="50000"/>
                  </a:schemeClr>
                </a:solidFill>
              </a:rPr>
              <a:t>© van der </a:t>
            </a:r>
            <a:r>
              <a:rPr lang="en-GB" sz="1600" dirty="0" err="1">
                <a:solidFill>
                  <a:schemeClr val="tx1">
                    <a:lumMod val="50000"/>
                    <a:lumOff val="50000"/>
                  </a:schemeClr>
                </a:solidFill>
              </a:rPr>
              <a:t>Voet</a:t>
            </a:r>
            <a:r>
              <a:rPr lang="en-GB" sz="1600" dirty="0">
                <a:solidFill>
                  <a:schemeClr val="tx1">
                    <a:lumMod val="50000"/>
                    <a:lumOff val="50000"/>
                  </a:schemeClr>
                </a:solidFill>
              </a:rPr>
              <a:t>, 2019</a:t>
            </a:r>
          </a:p>
        </p:txBody>
      </p:sp>
      <p:pic>
        <p:nvPicPr>
          <p:cNvPr id="14" name="Picture 9">
            <a:extLst>
              <a:ext uri="{FF2B5EF4-FFF2-40B4-BE49-F238E27FC236}">
                <a16:creationId xmlns:a16="http://schemas.microsoft.com/office/drawing/2014/main" id="{B8970544-B0FB-49BB-BDCA-18B26881CD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5" name="Picture 10">
            <a:extLst>
              <a:ext uri="{FF2B5EF4-FFF2-40B4-BE49-F238E27FC236}">
                <a16:creationId xmlns:a16="http://schemas.microsoft.com/office/drawing/2014/main" id="{1F814339-1ED4-4B23-B7AC-D7059AC2A7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Tree>
    <p:extLst>
      <p:ext uri="{BB962C8B-B14F-4D97-AF65-F5344CB8AC3E}">
        <p14:creationId xmlns:p14="http://schemas.microsoft.com/office/powerpoint/2010/main" val="977028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fontScale="70000" lnSpcReduction="20000"/>
          </a:bodyPr>
          <a:lstStyle/>
          <a:p>
            <a:pPr marL="0" indent="0">
              <a:buNone/>
            </a:pPr>
            <a:r>
              <a:rPr lang="en-US" dirty="0"/>
              <a:t>Bottom-up scenario of steel stock development for buildings in China, 2010-2050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Marinova et al., 2020</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4557" y="2401798"/>
            <a:ext cx="6722773" cy="344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a:extLst>
              <a:ext uri="{FF2B5EF4-FFF2-40B4-BE49-F238E27FC236}">
                <a16:creationId xmlns:a16="http://schemas.microsoft.com/office/drawing/2014/main" id="{48B21295-1507-451C-813C-AE02CAD2BA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4C5C214A-416C-4DA3-8C03-E660759632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8632E4F0-29C0-43E5-807B-3E7355920340}"/>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408014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normAutofit/>
          </a:bodyPr>
          <a:lstStyle/>
          <a:p>
            <a:r>
              <a:rPr lang="en-US"/>
              <a:t>Modelling </a:t>
            </a:r>
            <a:r>
              <a:rPr lang="en-US" dirty="0"/>
              <a:t>supply: specify how demand is supposed to be met</a:t>
            </a:r>
          </a:p>
          <a:p>
            <a:pPr lvl="1"/>
            <a:r>
              <a:rPr lang="en-US" dirty="0"/>
              <a:t>different production routes</a:t>
            </a:r>
          </a:p>
          <a:p>
            <a:pPr lvl="1"/>
            <a:r>
              <a:rPr lang="en-US" dirty="0"/>
              <a:t>different shares of secondary production (circular economy)</a:t>
            </a:r>
          </a:p>
          <a:p>
            <a:pPr lvl="1"/>
            <a:r>
              <a:rPr lang="en-US" dirty="0"/>
              <a:t>different efficiency of production processes</a:t>
            </a:r>
          </a:p>
          <a:p>
            <a:endParaRPr lang="en-US" dirty="0"/>
          </a:p>
          <a:p>
            <a:r>
              <a:rPr lang="en-US" dirty="0"/>
              <a:t>Separate supply modelling essential </a:t>
            </a:r>
          </a:p>
          <a:p>
            <a:pPr lvl="1"/>
            <a:r>
              <a:rPr lang="en-US" dirty="0"/>
              <a:t>when supply and demand are not automatically connected</a:t>
            </a:r>
          </a:p>
          <a:p>
            <a:pPr lvl="1"/>
            <a:r>
              <a:rPr lang="en-US" dirty="0"/>
              <a:t>when an assessment of waste generation and environmental impacts is required</a:t>
            </a:r>
          </a:p>
        </p:txBody>
      </p:sp>
      <p:pic>
        <p:nvPicPr>
          <p:cNvPr id="12" name="Picture 9">
            <a:extLst>
              <a:ext uri="{FF2B5EF4-FFF2-40B4-BE49-F238E27FC236}">
                <a16:creationId xmlns:a16="http://schemas.microsoft.com/office/drawing/2014/main" id="{908E6147-7837-45F9-9F9E-5C21404BF7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357B837A-AE75-4B0C-BC56-077B071BC3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AD0D774B-6693-49DA-91B0-2C7FF7DA6BC7}"/>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120023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fontScale="85000" lnSpcReduction="20000"/>
          </a:bodyPr>
          <a:lstStyle/>
          <a:p>
            <a:r>
              <a:rPr lang="en-US" dirty="0"/>
              <a:t>Critical materials are a special case</a:t>
            </a:r>
          </a:p>
          <a:p>
            <a:r>
              <a:rPr lang="en-US" dirty="0"/>
              <a:t>Questions to be answered ...</a:t>
            </a:r>
          </a:p>
          <a:p>
            <a:r>
              <a:rPr lang="en-US" dirty="0"/>
              <a:t>seem to be mostly industry related, and mostly short-term BAU: </a:t>
            </a:r>
          </a:p>
          <a:p>
            <a:pPr lvl="1"/>
            <a:r>
              <a:rPr lang="en-US" dirty="0"/>
              <a:t>will specific industries be able to meet their raw materials requirements in the next few years</a:t>
            </a:r>
          </a:p>
          <a:p>
            <a:pPr lvl="1"/>
            <a:r>
              <a:rPr lang="en-US" dirty="0"/>
              <a:t>how can we develop a business case for the production of certain CRMs</a:t>
            </a:r>
          </a:p>
          <a:p>
            <a:r>
              <a:rPr lang="en-US" dirty="0"/>
              <a:t>more general questions, industry and government, are out there as well: </a:t>
            </a:r>
          </a:p>
          <a:p>
            <a:pPr lvl="1"/>
            <a:r>
              <a:rPr lang="en-US" dirty="0"/>
              <a:t>will there be sufficient raw materials to upscale specific technologies</a:t>
            </a:r>
          </a:p>
          <a:p>
            <a:pPr lvl="1"/>
            <a:r>
              <a:rPr lang="en-US" dirty="0"/>
              <a:t>how can we increase supply / develop substitutes / develop alternative technologies / create markets / </a:t>
            </a:r>
            <a:r>
              <a:rPr lang="en-US" dirty="0" err="1"/>
              <a:t>temporise</a:t>
            </a:r>
            <a:r>
              <a:rPr lang="en-US" dirty="0"/>
              <a:t> demand / .....</a:t>
            </a:r>
          </a:p>
          <a:p>
            <a:pPr lvl="1"/>
            <a:endParaRPr lang="en-US" dirty="0"/>
          </a:p>
          <a:p>
            <a:r>
              <a:rPr lang="en-US" dirty="0"/>
              <a:t>Choices for modelling limited</a:t>
            </a:r>
          </a:p>
          <a:p>
            <a:r>
              <a:rPr lang="en-US" dirty="0"/>
              <a:t>Essential to distinguish between demand and supply</a:t>
            </a:r>
          </a:p>
          <a:p>
            <a:endParaRPr lang="en-US" dirty="0"/>
          </a:p>
        </p:txBody>
      </p:sp>
      <p:pic>
        <p:nvPicPr>
          <p:cNvPr id="12" name="Picture 9">
            <a:extLst>
              <a:ext uri="{FF2B5EF4-FFF2-40B4-BE49-F238E27FC236}">
                <a16:creationId xmlns:a16="http://schemas.microsoft.com/office/drawing/2014/main" id="{26798527-DB0B-430E-97D9-38D985C0F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103CA0A9-1820-4EE5-8C04-95ABF78059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9F8206C9-39D7-426C-9EE4-DE56287DC5CB}"/>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12002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a:bodyPr>
          <a:lstStyle/>
          <a:p>
            <a:pPr marL="0" indent="0">
              <a:buNone/>
            </a:pPr>
            <a:r>
              <a:rPr lang="en-US" dirty="0"/>
              <a:t>Modelling demand of critical materials:</a:t>
            </a:r>
          </a:p>
          <a:p>
            <a:r>
              <a:rPr lang="en-US" dirty="0"/>
              <a:t>top-down modelling impossible</a:t>
            </a:r>
          </a:p>
          <a:p>
            <a:pPr lvl="1"/>
            <a:r>
              <a:rPr lang="en-US" dirty="0"/>
              <a:t>no data</a:t>
            </a:r>
          </a:p>
          <a:p>
            <a:pPr lvl="1"/>
            <a:r>
              <a:rPr lang="en-US" dirty="0"/>
              <a:t>production often disconnected from demand</a:t>
            </a:r>
          </a:p>
          <a:p>
            <a:pPr lvl="1"/>
            <a:r>
              <a:rPr lang="en-US" dirty="0"/>
              <a:t>no correlating driving force</a:t>
            </a:r>
          </a:p>
          <a:p>
            <a:r>
              <a:rPr lang="en-US" dirty="0"/>
              <a:t>so bottom up modelling is the only option</a:t>
            </a:r>
          </a:p>
          <a:p>
            <a:pPr lvl="1"/>
            <a:r>
              <a:rPr lang="en-US" dirty="0"/>
              <a:t>modelling of demand for applications</a:t>
            </a:r>
          </a:p>
          <a:p>
            <a:pPr lvl="1"/>
            <a:r>
              <a:rPr lang="en-US" dirty="0"/>
              <a:t>assuming the CRM will be used according to plan</a:t>
            </a:r>
          </a:p>
        </p:txBody>
      </p:sp>
      <p:pic>
        <p:nvPicPr>
          <p:cNvPr id="12" name="Picture 9">
            <a:extLst>
              <a:ext uri="{FF2B5EF4-FFF2-40B4-BE49-F238E27FC236}">
                <a16:creationId xmlns:a16="http://schemas.microsoft.com/office/drawing/2014/main" id="{F2DB9E35-3914-475E-A5F8-DDCC08968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E096D61A-DF7A-4D5E-829C-F078980ADF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038DF043-67F6-4D99-8F46-0447BB78D1A1}"/>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12002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normAutofit fontScale="92500" lnSpcReduction="10000"/>
          </a:bodyPr>
          <a:lstStyle/>
          <a:p>
            <a:pPr marL="0" indent="0">
              <a:buNone/>
            </a:pPr>
            <a:r>
              <a:rPr lang="en-US" dirty="0"/>
              <a:t>Various definitions of scenarios (from dictionaries)</a:t>
            </a:r>
          </a:p>
          <a:p>
            <a:r>
              <a:rPr lang="en-US" dirty="0"/>
              <a:t>a predicted sequence of events</a:t>
            </a:r>
          </a:p>
          <a:p>
            <a:r>
              <a:rPr lang="en-US" dirty="0"/>
              <a:t>an imagined sequence of events</a:t>
            </a:r>
          </a:p>
          <a:p>
            <a:r>
              <a:rPr lang="en-US" dirty="0"/>
              <a:t>an outline or model of an expected or supposed sequence of events</a:t>
            </a:r>
          </a:p>
          <a:p>
            <a:endParaRPr lang="nl-NL" dirty="0"/>
          </a:p>
          <a:p>
            <a:pPr marL="0" indent="0">
              <a:buNone/>
            </a:pPr>
            <a:r>
              <a:rPr lang="en-US" i="1" dirty="0"/>
              <a:t>Scenarios are plausible, challenging, and relevant stories about how the future might unfold, which can be told in both words and numbers. Scenarios are not forecasts, projections, predictions, or recommendations. They are about envisioning future pathways and accounting for critical uncertainties. (source: UNEP) </a:t>
            </a:r>
          </a:p>
          <a:p>
            <a:pPr marL="0" indent="0">
              <a:buNone/>
            </a:pPr>
            <a:endParaRPr lang="en-US" dirty="0"/>
          </a:p>
        </p:txBody>
      </p:sp>
      <p:pic>
        <p:nvPicPr>
          <p:cNvPr id="12" name="Picture 9">
            <a:extLst>
              <a:ext uri="{FF2B5EF4-FFF2-40B4-BE49-F238E27FC236}">
                <a16:creationId xmlns:a16="http://schemas.microsoft.com/office/drawing/2014/main" id="{A7CE7EBE-4F17-4514-963E-E5CBC5652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5272F015-2ECC-4455-A7E8-6DB4C2A1C0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BBC3E6F4-A09F-4145-8A02-16818A2CFC01}"/>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74010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a:bodyPr>
          <a:lstStyle/>
          <a:p>
            <a:r>
              <a:rPr lang="en-US" dirty="0"/>
              <a:t>Bottom-up modelling of CRM demand:</a:t>
            </a:r>
          </a:p>
          <a:p>
            <a:pPr lvl="1"/>
            <a:r>
              <a:rPr lang="en-US" dirty="0"/>
              <a:t>demand for applications of CRMs</a:t>
            </a:r>
          </a:p>
          <a:p>
            <a:pPr lvl="1"/>
            <a:r>
              <a:rPr lang="en-US" dirty="0"/>
              <a:t>combined with information on CRM content in applications</a:t>
            </a:r>
          </a:p>
          <a:p>
            <a:r>
              <a:rPr lang="en-US" dirty="0"/>
              <a:t>large data gaps</a:t>
            </a:r>
          </a:p>
          <a:p>
            <a:pPr lvl="1"/>
            <a:r>
              <a:rPr lang="en-US" dirty="0"/>
              <a:t>data stops at raw material level: mining, production, and to some extent imports and exports of the raw material</a:t>
            </a:r>
          </a:p>
          <a:p>
            <a:pPr lvl="1"/>
            <a:r>
              <a:rPr lang="en-US" dirty="0"/>
              <a:t>following materials up the supply chain not possible – or not public</a:t>
            </a:r>
          </a:p>
          <a:p>
            <a:pPr lvl="1"/>
            <a:r>
              <a:rPr lang="en-US" dirty="0"/>
              <a:t>Input Output models covering supply chains not suitable</a:t>
            </a:r>
          </a:p>
          <a:p>
            <a:pPr lvl="2"/>
            <a:r>
              <a:rPr lang="en-US" dirty="0"/>
              <a:t>translation into monetary terms doesn’t make sense</a:t>
            </a:r>
          </a:p>
          <a:p>
            <a:pPr lvl="2"/>
            <a:r>
              <a:rPr lang="en-US" dirty="0"/>
              <a:t>insufficient level of detail in sectors</a:t>
            </a:r>
          </a:p>
        </p:txBody>
      </p:sp>
      <p:pic>
        <p:nvPicPr>
          <p:cNvPr id="12" name="Picture 9">
            <a:extLst>
              <a:ext uri="{FF2B5EF4-FFF2-40B4-BE49-F238E27FC236}">
                <a16:creationId xmlns:a16="http://schemas.microsoft.com/office/drawing/2014/main" id="{B76BD1A7-06C1-4985-8B0B-3F655CE37F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FB04E8B8-D0CD-4540-B7CB-52BAB895EF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722924B7-F417-43B8-8267-24E72ABC42AB}"/>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12002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3"/>
            <a:ext cx="10515600" cy="1325563"/>
          </a:xfrm>
        </p:spPr>
        <p:txBody>
          <a:bodyPr/>
          <a:lstStyle/>
          <a:p>
            <a:r>
              <a:rPr lang="en-US" dirty="0"/>
              <a:t>Scenarios </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829" y="983458"/>
            <a:ext cx="7976069" cy="5233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a:extLst>
              <a:ext uri="{FF2B5EF4-FFF2-40B4-BE49-F238E27FC236}">
                <a16:creationId xmlns:a16="http://schemas.microsoft.com/office/drawing/2014/main" id="{A3E1AB3C-1FA6-4240-A848-B3C8015887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E94258B1-037C-43D8-8EC1-BDDE4003DA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48106EFC-F70C-415C-ABBA-889E66CA78C7}"/>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1200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normAutofit/>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a:bodyPr>
          <a:lstStyle/>
          <a:p>
            <a:pPr marL="0" indent="0">
              <a:buNone/>
            </a:pPr>
            <a:r>
              <a:rPr lang="en-US" dirty="0"/>
              <a:t>Tantalum flows in EU</a:t>
            </a:r>
          </a:p>
          <a:p>
            <a:pPr marL="0" indent="0">
              <a:buNone/>
            </a:pPr>
            <a:r>
              <a:rPr lang="en-US" dirty="0"/>
              <a:t>(Deetman et al., 2018)</a:t>
            </a:r>
          </a:p>
        </p:txBody>
      </p:sp>
      <p:pic>
        <p:nvPicPr>
          <p:cNvPr id="13" name="Picture 12">
            <a:extLst>
              <a:ext uri="{FF2B5EF4-FFF2-40B4-BE49-F238E27FC236}">
                <a16:creationId xmlns:a16="http://schemas.microsoft.com/office/drawing/2014/main" id="{9031C84D-695D-44AF-900F-45F4F629FD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45" r="4545" b="2683"/>
          <a:stretch/>
        </p:blipFill>
        <p:spPr>
          <a:xfrm>
            <a:off x="5097842" y="0"/>
            <a:ext cx="6364354" cy="6868045"/>
          </a:xfrm>
          <a:prstGeom prst="rect">
            <a:avLst/>
          </a:prstGeom>
        </p:spPr>
      </p:pic>
      <p:pic>
        <p:nvPicPr>
          <p:cNvPr id="12" name="Picture 9">
            <a:extLst>
              <a:ext uri="{FF2B5EF4-FFF2-40B4-BE49-F238E27FC236}">
                <a16:creationId xmlns:a16="http://schemas.microsoft.com/office/drawing/2014/main" id="{8F24F88B-E618-4508-ADB4-1174E18EEA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9FD461DC-1BCA-46DD-9779-87747F36BB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6" name="Textfeld 15">
            <a:extLst>
              <a:ext uri="{FF2B5EF4-FFF2-40B4-BE49-F238E27FC236}">
                <a16:creationId xmlns:a16="http://schemas.microsoft.com/office/drawing/2014/main" id="{716DC570-DA62-4A46-A8BC-A5F8723D8433}"/>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938916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 </a:t>
            </a:r>
          </a:p>
        </p:txBody>
      </p:sp>
      <p:sp>
        <p:nvSpPr>
          <p:cNvPr id="3" name="Content Placeholder 2"/>
          <p:cNvSpPr>
            <a:spLocks noGrp="1"/>
          </p:cNvSpPr>
          <p:nvPr>
            <p:ph idx="1"/>
          </p:nvPr>
        </p:nvSpPr>
        <p:spPr>
          <a:xfrm>
            <a:off x="846038" y="1294857"/>
            <a:ext cx="10515600" cy="4103464"/>
          </a:xfrm>
        </p:spPr>
        <p:txBody>
          <a:bodyPr>
            <a:normAutofit/>
          </a:bodyPr>
          <a:lstStyle/>
          <a:p>
            <a:pPr marL="0" indent="0">
              <a:buNone/>
            </a:pPr>
            <a:r>
              <a:rPr lang="en-US" dirty="0"/>
              <a:t>First attempt to </a:t>
            </a:r>
            <a:r>
              <a:rPr lang="en-US" dirty="0" err="1"/>
              <a:t>harmonise</a:t>
            </a:r>
            <a:r>
              <a:rPr lang="en-US" dirty="0"/>
              <a:t> quantification of appliances as well as material content: </a:t>
            </a:r>
            <a:r>
              <a:rPr lang="en-US" dirty="0" err="1"/>
              <a:t>ProSUM</a:t>
            </a:r>
            <a:r>
              <a:rPr lang="en-US" dirty="0"/>
              <a:t> project (</a:t>
            </a:r>
            <a:r>
              <a:rPr lang="en-US" dirty="0">
                <a:hlinkClick r:id="rId4"/>
              </a:rPr>
              <a:t>http://www.prosumproject.eu/</a:t>
            </a:r>
            <a:r>
              <a:rPr lang="en-US" dirty="0"/>
              <a:t>)</a:t>
            </a:r>
          </a:p>
          <a:p>
            <a:pPr marL="0" indent="0">
              <a:buNone/>
            </a:pPr>
            <a:endParaRPr lang="en-US" dirty="0"/>
          </a:p>
          <a:p>
            <a:pPr marL="0" indent="0">
              <a:buNone/>
            </a:pPr>
            <a:r>
              <a:rPr lang="en-US" dirty="0"/>
              <a:t>stock of Li in batteries EU</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064" y="2164174"/>
            <a:ext cx="610552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A8482631-8131-43E7-8350-6DFD78B4A7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A162D3EF-FE75-48C9-AAB3-6ECC02DC6F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8BBA2DA9-003E-49A6-B204-0CC3C269C9B2}"/>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120023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85334"/>
            <a:ext cx="10515600" cy="1325563"/>
          </a:xfrm>
        </p:spPr>
        <p:txBody>
          <a:bodyPr/>
          <a:lstStyle/>
          <a:p>
            <a:r>
              <a:rPr lang="en-US" dirty="0"/>
              <a:t>Scenarios </a:t>
            </a:r>
          </a:p>
        </p:txBody>
      </p:sp>
      <p:sp>
        <p:nvSpPr>
          <p:cNvPr id="3" name="Content Placeholder 2"/>
          <p:cNvSpPr>
            <a:spLocks noGrp="1"/>
          </p:cNvSpPr>
          <p:nvPr>
            <p:ph idx="1"/>
          </p:nvPr>
        </p:nvSpPr>
        <p:spPr>
          <a:xfrm>
            <a:off x="851661" y="1586243"/>
            <a:ext cx="10515600" cy="4103464"/>
          </a:xfrm>
        </p:spPr>
        <p:txBody>
          <a:bodyPr>
            <a:normAutofit/>
          </a:bodyPr>
          <a:lstStyle/>
          <a:p>
            <a:pPr marL="0" indent="0">
              <a:buNone/>
            </a:pPr>
            <a:r>
              <a:rPr lang="en-US" dirty="0"/>
              <a:t>Estimated waste flows related to Li batteries EU (</a:t>
            </a:r>
            <a:r>
              <a:rPr lang="en-US" dirty="0">
                <a:hlinkClick r:id="rId4"/>
              </a:rPr>
              <a:t>http://www.prosumproject.eu/</a:t>
            </a:r>
            <a:r>
              <a:rPr lang="en-US" dirty="0"/>
              <a:t>)</a:t>
            </a:r>
          </a:p>
          <a:p>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865" y="2422073"/>
            <a:ext cx="59436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F2FBC100-AFB8-4C73-ACCA-685C4A2E58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61C53F5C-5C76-4A6D-9995-B8CA201E4B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B78CAB96-FCEE-43ED-A861-D16025C40EB8}"/>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582443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 y="9113"/>
            <a:ext cx="12192000" cy="983459"/>
          </a:xfrm>
          <a:prstGeom prst="rect">
            <a:avLst/>
          </a:prstGeom>
        </p:spPr>
      </p:pic>
      <p:sp>
        <p:nvSpPr>
          <p:cNvPr id="9" name="Textfeld 10"/>
          <p:cNvSpPr txBox="1"/>
          <p:nvPr/>
        </p:nvSpPr>
        <p:spPr>
          <a:xfrm>
            <a:off x="10393462" y="6308823"/>
            <a:ext cx="1905000" cy="338554"/>
          </a:xfrm>
          <a:prstGeom prst="rect">
            <a:avLst/>
          </a:prstGeom>
          <a:noFill/>
        </p:spPr>
        <p:txBody>
          <a:bodyPr wrap="square" rtlCol="0">
            <a:spAutoFit/>
          </a:bodyPr>
          <a:lstStyle/>
          <a:p>
            <a:r>
              <a:rPr lang="en-GB" sz="1600" dirty="0">
                <a:solidFill>
                  <a:schemeClr val="tx1">
                    <a:lumMod val="50000"/>
                    <a:lumOff val="50000"/>
                  </a:schemeClr>
                </a:solidFill>
              </a:rPr>
              <a:t>© [Name], 2018</a:t>
            </a:r>
          </a:p>
        </p:txBody>
      </p:sp>
      <p:sp>
        <p:nvSpPr>
          <p:cNvPr id="2" name="Title 1"/>
          <p:cNvSpPr>
            <a:spLocks noGrp="1"/>
          </p:cNvSpPr>
          <p:nvPr>
            <p:ph type="title"/>
          </p:nvPr>
        </p:nvSpPr>
        <p:spPr>
          <a:xfrm>
            <a:off x="-1779" y="-161940"/>
            <a:ext cx="10515600" cy="1325563"/>
          </a:xfrm>
        </p:spPr>
        <p:txBody>
          <a:bodyPr/>
          <a:lstStyle/>
          <a:p>
            <a:r>
              <a:rPr lang="en-US" dirty="0"/>
              <a:t>Scenarios </a:t>
            </a:r>
          </a:p>
        </p:txBody>
      </p:sp>
      <p:sp>
        <p:nvSpPr>
          <p:cNvPr id="4" name="Content Placeholder 3"/>
          <p:cNvSpPr>
            <a:spLocks noGrp="1"/>
          </p:cNvSpPr>
          <p:nvPr>
            <p:ph idx="1"/>
          </p:nvPr>
        </p:nvSpPr>
        <p:spPr/>
        <p:txBody>
          <a:bodyPr/>
          <a:lstStyle/>
          <a:p>
            <a:pPr marL="0" indent="0">
              <a:buNone/>
            </a:pPr>
            <a:endParaRPr lang="en-US" dirty="0"/>
          </a:p>
          <a:p>
            <a:pPr marL="0" indent="0">
              <a:buNone/>
            </a:pPr>
            <a:r>
              <a:rPr lang="en-US" dirty="0"/>
              <a:t>SCRREEN project D2.1:</a:t>
            </a:r>
          </a:p>
          <a:p>
            <a:pPr marL="0" indent="0">
              <a:buNone/>
            </a:pPr>
            <a:r>
              <a:rPr lang="en-US" dirty="0"/>
              <a:t>applications of CRMs</a:t>
            </a:r>
          </a:p>
          <a:p>
            <a:pPr marL="0" indent="0">
              <a:buNone/>
            </a:pPr>
            <a:r>
              <a:rPr lang="en-US" dirty="0"/>
              <a:t>(Deetman et al,. 2019)</a:t>
            </a:r>
          </a:p>
        </p:txBody>
      </p:sp>
      <p:pic>
        <p:nvPicPr>
          <p:cNvPr id="12" name="Grafik 13"/>
          <p:cNvPicPr/>
          <p:nvPr/>
        </p:nvPicPr>
        <p:blipFill>
          <a:blip r:embed="rId4" cstate="print">
            <a:extLst>
              <a:ext uri="{28A0092B-C50C-407E-A947-70E740481C1C}">
                <a14:useLocalDpi xmlns:a14="http://schemas.microsoft.com/office/drawing/2010/main" val="0"/>
              </a:ext>
            </a:extLst>
          </a:blip>
          <a:stretch>
            <a:fillRect/>
          </a:stretch>
        </p:blipFill>
        <p:spPr>
          <a:xfrm>
            <a:off x="5210962" y="0"/>
            <a:ext cx="6547449" cy="6857999"/>
          </a:xfrm>
          <a:prstGeom prst="rect">
            <a:avLst/>
          </a:prstGeom>
        </p:spPr>
      </p:pic>
      <p:pic>
        <p:nvPicPr>
          <p:cNvPr id="13" name="Picture 9">
            <a:extLst>
              <a:ext uri="{FF2B5EF4-FFF2-40B4-BE49-F238E27FC236}">
                <a16:creationId xmlns:a16="http://schemas.microsoft.com/office/drawing/2014/main" id="{A1270443-027E-41BB-B66A-48CBFDBA72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AD7F904A-4AD9-4010-B690-B9B0C8931C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19BC5D74-0AC8-4596-8BAB-D53DC3EE9618}"/>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4289835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a:t>
            </a:r>
          </a:p>
        </p:txBody>
      </p:sp>
      <p:sp>
        <p:nvSpPr>
          <p:cNvPr id="4" name="Content Placeholder 3"/>
          <p:cNvSpPr>
            <a:spLocks noGrp="1"/>
          </p:cNvSpPr>
          <p:nvPr>
            <p:ph idx="1"/>
          </p:nvPr>
        </p:nvSpPr>
        <p:spPr/>
        <p:txBody>
          <a:bodyPr/>
          <a:lstStyle/>
          <a:p>
            <a:pPr marL="0" indent="0">
              <a:buNone/>
            </a:pPr>
            <a:r>
              <a:rPr lang="en-US" dirty="0"/>
              <a:t>Tercero Espinosa et al., 2019 (D2.3 of SCRREEN project): bottom-up demand projections</a:t>
            </a:r>
          </a:p>
        </p:txBody>
      </p:sp>
      <p:pic>
        <p:nvPicPr>
          <p:cNvPr id="14" name="Grafik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393770" y="2368545"/>
            <a:ext cx="5314110" cy="3984095"/>
          </a:xfrm>
          <a:prstGeom prst="rect">
            <a:avLst/>
          </a:prstGeom>
        </p:spPr>
      </p:pic>
      <p:pic>
        <p:nvPicPr>
          <p:cNvPr id="12" name="Picture 9">
            <a:extLst>
              <a:ext uri="{FF2B5EF4-FFF2-40B4-BE49-F238E27FC236}">
                <a16:creationId xmlns:a16="http://schemas.microsoft.com/office/drawing/2014/main" id="{C9C313A3-D59E-4DF4-8E2E-DFBEE2A3B0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F59442E4-3F41-4CAF-9B0C-537E16542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6" name="Textfeld 15">
            <a:extLst>
              <a:ext uri="{FF2B5EF4-FFF2-40B4-BE49-F238E27FC236}">
                <a16:creationId xmlns:a16="http://schemas.microsoft.com/office/drawing/2014/main" id="{D53F7302-035A-4187-B281-08A7815437A1}"/>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555093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 </a:t>
            </a:r>
          </a:p>
        </p:txBody>
      </p:sp>
      <p:sp>
        <p:nvSpPr>
          <p:cNvPr id="4" name="Content Placeholder 3"/>
          <p:cNvSpPr>
            <a:spLocks noGrp="1"/>
          </p:cNvSpPr>
          <p:nvPr>
            <p:ph idx="1"/>
          </p:nvPr>
        </p:nvSpPr>
        <p:spPr/>
        <p:txBody>
          <a:bodyPr/>
          <a:lstStyle/>
          <a:p>
            <a:pPr marL="0" indent="0">
              <a:buNone/>
            </a:pPr>
            <a:r>
              <a:rPr lang="en-US" dirty="0"/>
              <a:t>Deetman et al., 2018: demand for </a:t>
            </a:r>
            <a:r>
              <a:rPr lang="en-US" dirty="0" err="1"/>
              <a:t>Nd</a:t>
            </a:r>
            <a:r>
              <a:rPr lang="en-US" dirty="0"/>
              <a:t> projections from IMAGE-TIMER models</a:t>
            </a:r>
          </a:p>
          <a:p>
            <a:pPr marL="0" indent="0">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758" y="2640947"/>
            <a:ext cx="9743597" cy="349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23B6D5F9-37A2-4375-8FC8-EADD9B0212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9A34844F-02AC-4521-BA84-4F98A8742B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7FB0C734-9960-4A70-AE04-29A9B9FF4F99}"/>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2681507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normAutofit/>
          </a:bodyPr>
          <a:lstStyle/>
          <a:p>
            <a:pPr marL="0" indent="0">
              <a:buNone/>
            </a:pPr>
            <a:r>
              <a:rPr lang="en-US" dirty="0"/>
              <a:t>Modelling supply of CRMs?</a:t>
            </a:r>
          </a:p>
          <a:p>
            <a:r>
              <a:rPr lang="en-US" dirty="0"/>
              <a:t>Dependent on many things besides demand</a:t>
            </a:r>
          </a:p>
          <a:p>
            <a:pPr lvl="1"/>
            <a:r>
              <a:rPr lang="en-US" dirty="0"/>
              <a:t>prices</a:t>
            </a:r>
          </a:p>
          <a:p>
            <a:pPr lvl="1"/>
            <a:r>
              <a:rPr lang="en-US" dirty="0"/>
              <a:t>demand for host material</a:t>
            </a:r>
          </a:p>
          <a:p>
            <a:pPr lvl="1"/>
            <a:r>
              <a:rPr lang="en-US" dirty="0"/>
              <a:t>share of secondary production</a:t>
            </a:r>
          </a:p>
          <a:p>
            <a:pPr lvl="1"/>
            <a:r>
              <a:rPr lang="en-US" dirty="0"/>
              <a:t>.....</a:t>
            </a:r>
          </a:p>
          <a:p>
            <a:r>
              <a:rPr lang="en-US" dirty="0"/>
              <a:t>Models of little use</a:t>
            </a:r>
          </a:p>
          <a:p>
            <a:pPr lvl="1"/>
            <a:r>
              <a:rPr lang="en-US" dirty="0"/>
              <a:t>supply chain resilience models?</a:t>
            </a:r>
          </a:p>
          <a:p>
            <a:r>
              <a:rPr lang="en-US" dirty="0"/>
              <a:t>In scenario exercises, focus is usually on demand</a:t>
            </a:r>
          </a:p>
        </p:txBody>
      </p:sp>
      <p:pic>
        <p:nvPicPr>
          <p:cNvPr id="12" name="Picture 9">
            <a:extLst>
              <a:ext uri="{FF2B5EF4-FFF2-40B4-BE49-F238E27FC236}">
                <a16:creationId xmlns:a16="http://schemas.microsoft.com/office/drawing/2014/main" id="{35554124-77CC-40C1-8334-7036C4EFA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FE805518-FC68-44ED-AD04-98DA66E06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F6F4F8F3-7154-4F7F-BF42-AC0A66989635}"/>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849769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lstStyle/>
          <a:p>
            <a:endParaRPr lang="en-US" dirty="0"/>
          </a:p>
          <a:p>
            <a:pPr marL="0" indent="0">
              <a:buNone/>
            </a:pPr>
            <a:r>
              <a:rPr lang="en-US" dirty="0"/>
              <a:t>Bottom line of scenario exercises so far:</a:t>
            </a:r>
          </a:p>
          <a:p>
            <a:endParaRPr lang="en-US" dirty="0"/>
          </a:p>
          <a:p>
            <a:r>
              <a:rPr lang="en-US" dirty="0"/>
              <a:t>CRMs either have to become a regular commodity ...</a:t>
            </a:r>
          </a:p>
          <a:p>
            <a:r>
              <a:rPr lang="en-US" dirty="0"/>
              <a:t>... or they will not be used in appliances at a large scale in the long run.</a:t>
            </a:r>
          </a:p>
        </p:txBody>
      </p:sp>
      <p:pic>
        <p:nvPicPr>
          <p:cNvPr id="12" name="Picture 9">
            <a:extLst>
              <a:ext uri="{FF2B5EF4-FFF2-40B4-BE49-F238E27FC236}">
                <a16:creationId xmlns:a16="http://schemas.microsoft.com/office/drawing/2014/main" id="{97377C5F-38DA-4C38-8133-A933743D2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024DF87F-AAEC-4106-9129-ED2AF8450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17586230-DA13-409F-91BE-2868AB802B29}"/>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08359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lstStyle/>
          <a:p>
            <a:endParaRPr lang="en-US" dirty="0"/>
          </a:p>
          <a:p>
            <a:pPr marL="0" indent="0">
              <a:buNone/>
            </a:pPr>
            <a:r>
              <a:rPr lang="en-US" dirty="0"/>
              <a:t>Scenarios can be used to explore consequences of actions</a:t>
            </a:r>
          </a:p>
          <a:p>
            <a:r>
              <a:rPr lang="en-US" dirty="0"/>
              <a:t>What happens if we do nothing? What challenges will we meet?</a:t>
            </a:r>
          </a:p>
          <a:p>
            <a:r>
              <a:rPr lang="en-US" dirty="0"/>
              <a:t>What will happen as a result of certain decisions? Does it solve the challenges? Might there be new challenges?</a:t>
            </a:r>
          </a:p>
          <a:p>
            <a:endParaRPr lang="nl-NL" dirty="0"/>
          </a:p>
        </p:txBody>
      </p:sp>
      <p:pic>
        <p:nvPicPr>
          <p:cNvPr id="12" name="Picture 9">
            <a:extLst>
              <a:ext uri="{FF2B5EF4-FFF2-40B4-BE49-F238E27FC236}">
                <a16:creationId xmlns:a16="http://schemas.microsoft.com/office/drawing/2014/main" id="{B4F5D280-4371-4076-9463-9A0DC887F5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3EE0A4B2-C302-432B-BE03-0E5F28681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3CA0363F-570D-4464-8F3E-7CF55CFE02ED}"/>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74010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 </a:t>
            </a:r>
          </a:p>
        </p:txBody>
      </p:sp>
      <p:sp>
        <p:nvSpPr>
          <p:cNvPr id="3" name="Content Placeholder 2"/>
          <p:cNvSpPr>
            <a:spLocks noGrp="1"/>
          </p:cNvSpPr>
          <p:nvPr>
            <p:ph idx="1"/>
          </p:nvPr>
        </p:nvSpPr>
        <p:spPr>
          <a:xfrm>
            <a:off x="838200" y="983458"/>
            <a:ext cx="10515600" cy="5478302"/>
          </a:xfrm>
        </p:spPr>
        <p:txBody>
          <a:bodyPr>
            <a:noAutofit/>
          </a:bodyPr>
          <a:lstStyle/>
          <a:p>
            <a:pPr marL="0" indent="0">
              <a:buNone/>
            </a:pPr>
            <a:r>
              <a:rPr lang="en-US" sz="1500" dirty="0"/>
              <a:t>References</a:t>
            </a:r>
          </a:p>
          <a:p>
            <a:r>
              <a:rPr lang="en-US" sz="1500" dirty="0"/>
              <a:t>British Geological Survey </a:t>
            </a:r>
            <a:r>
              <a:rPr lang="en-US" sz="1500" dirty="0">
                <a:hlinkClick r:id="rId4"/>
              </a:rPr>
              <a:t>https://www.bgs.ac.uk/</a:t>
            </a:r>
            <a:r>
              <a:rPr lang="en-US" sz="1500" dirty="0"/>
              <a:t> downloadable data for mineral production worldwide</a:t>
            </a:r>
          </a:p>
          <a:p>
            <a:r>
              <a:rPr lang="en-US" sz="1500" dirty="0"/>
              <a:t>International Energy Agency (2008). Energy Technology Perspectives.</a:t>
            </a:r>
          </a:p>
          <a:p>
            <a:r>
              <a:rPr lang="en-US" sz="1500" dirty="0"/>
              <a:t>International Resource Panel (2019). Global Resources Outlook.</a:t>
            </a:r>
          </a:p>
          <a:p>
            <a:r>
              <a:rPr lang="en-US" sz="1500" dirty="0"/>
              <a:t>Van der Voet, E., L. van Oers, M. </a:t>
            </a:r>
            <a:r>
              <a:rPr lang="en-US" sz="1500" dirty="0" err="1"/>
              <a:t>Verboon</a:t>
            </a:r>
            <a:r>
              <a:rPr lang="en-US" sz="1500" dirty="0"/>
              <a:t> &amp; K. </a:t>
            </a:r>
            <a:r>
              <a:rPr lang="en-US" sz="1500" dirty="0" err="1"/>
              <a:t>Kuipers</a:t>
            </a:r>
            <a:r>
              <a:rPr lang="en-US" sz="1500" dirty="0"/>
              <a:t> (2019). Environmental Implications of Demand Scenarios for Metals, Methodology and Application to Seven Major Metals. Journal of Industrial Ecology, 23(1) pp 141-155</a:t>
            </a:r>
          </a:p>
          <a:p>
            <a:r>
              <a:rPr lang="en-US" sz="1500" dirty="0" err="1"/>
              <a:t>Elshkaki</a:t>
            </a:r>
            <a:r>
              <a:rPr lang="en-US" sz="1500" dirty="0"/>
              <a:t>, A., T. E. Graedel, L. </a:t>
            </a:r>
            <a:r>
              <a:rPr lang="en-US" sz="1500" dirty="0" err="1"/>
              <a:t>Ciacci</a:t>
            </a:r>
            <a:r>
              <a:rPr lang="en-US" sz="1500" dirty="0"/>
              <a:t>, and B. K. </a:t>
            </a:r>
            <a:r>
              <a:rPr lang="en-US" sz="1500" dirty="0" err="1"/>
              <a:t>Reck</a:t>
            </a:r>
            <a:r>
              <a:rPr lang="en-US" sz="1500" dirty="0"/>
              <a:t> (2018). Resource Demand scenarios for the major metals. </a:t>
            </a:r>
            <a:r>
              <a:rPr lang="fr-FR" sz="1500" dirty="0"/>
              <a:t>Environ </a:t>
            </a:r>
            <a:r>
              <a:rPr lang="fr-FR" sz="1500" dirty="0" err="1"/>
              <a:t>Sci</a:t>
            </a:r>
            <a:r>
              <a:rPr lang="fr-FR" sz="1500" dirty="0"/>
              <a:t> </a:t>
            </a:r>
            <a:r>
              <a:rPr lang="fr-FR" sz="1500" dirty="0" err="1"/>
              <a:t>Technol</a:t>
            </a:r>
            <a:r>
              <a:rPr lang="fr-FR" sz="1500" dirty="0"/>
              <a:t>. 2018 Mar 6; 52(5): 2491-2497</a:t>
            </a:r>
          </a:p>
          <a:p>
            <a:r>
              <a:rPr lang="fr-FR" sz="1500" dirty="0"/>
              <a:t>OECD, 2018. </a:t>
            </a:r>
            <a:r>
              <a:rPr lang="fr-FR" sz="1600" dirty="0"/>
              <a:t>Global </a:t>
            </a:r>
            <a:r>
              <a:rPr lang="fr-FR" sz="1600" dirty="0" err="1"/>
              <a:t>Material</a:t>
            </a:r>
            <a:r>
              <a:rPr lang="fr-FR" sz="1600" dirty="0"/>
              <a:t> </a:t>
            </a:r>
            <a:r>
              <a:rPr lang="fr-FR" sz="1600" dirty="0" err="1"/>
              <a:t>Resources</a:t>
            </a:r>
            <a:r>
              <a:rPr lang="fr-FR" sz="1600" dirty="0"/>
              <a:t> Outlook to 2060 – </a:t>
            </a:r>
            <a:r>
              <a:rPr lang="fr-FR" sz="1600" dirty="0" err="1"/>
              <a:t>Economic</a:t>
            </a:r>
            <a:r>
              <a:rPr lang="fr-FR" sz="1600" dirty="0"/>
              <a:t> Drivers and </a:t>
            </a:r>
            <a:r>
              <a:rPr lang="fr-FR" sz="1600" dirty="0" err="1"/>
              <a:t>Environmental</a:t>
            </a:r>
            <a:r>
              <a:rPr lang="fr-FR" sz="1600" dirty="0"/>
              <a:t> </a:t>
            </a:r>
            <a:r>
              <a:rPr lang="fr-FR" sz="1600" dirty="0" err="1"/>
              <a:t>Consequences</a:t>
            </a:r>
            <a:r>
              <a:rPr lang="fr-FR" sz="1600" dirty="0"/>
              <a:t>.</a:t>
            </a:r>
            <a:endParaRPr lang="en-US" sz="1500" dirty="0"/>
          </a:p>
          <a:p>
            <a:r>
              <a:rPr lang="nl-NL" sz="1500" dirty="0"/>
              <a:t>Marinova, S., S.P. Deetman, E. van der Voet &amp; V. </a:t>
            </a:r>
            <a:r>
              <a:rPr lang="nl-NL" sz="1500" dirty="0" err="1"/>
              <a:t>Daioglou</a:t>
            </a:r>
            <a:r>
              <a:rPr lang="nl-NL" sz="1500" dirty="0"/>
              <a:t> (2020). </a:t>
            </a:r>
            <a:r>
              <a:rPr lang="en-US" sz="1500" dirty="0"/>
              <a:t>Global construction materials database and stock analysis of residential buildings between 1970-2050. Journal of Cleaner Production 247 (2020) 119-146</a:t>
            </a:r>
            <a:endParaRPr lang="nl-NL" sz="1500" dirty="0"/>
          </a:p>
          <a:p>
            <a:r>
              <a:rPr lang="en-US" sz="1500" dirty="0"/>
              <a:t>Deetman, S.P., L. van Oers, E. van der Voet &amp; A. Tukker (2018). Deriving European Tantalum Flows using Trade and Production statistics. Journal of Industrial Ecology 22(1), 166-179</a:t>
            </a:r>
          </a:p>
          <a:p>
            <a:r>
              <a:rPr lang="en-US" sz="1500" dirty="0"/>
              <a:t>Deetman, S., S </a:t>
            </a:r>
            <a:r>
              <a:rPr lang="en-US" sz="1500" dirty="0" err="1"/>
              <a:t>Pauliuk</a:t>
            </a:r>
            <a:r>
              <a:rPr lang="en-US" sz="1500" dirty="0"/>
              <a:t>, D van Vuuren, E Van Der Voet, A Tukker (2018). Scenarios for demand growth of metals in electricity generation technologies, cars and electronic appliances. Environmental Science &amp; Technology 52 (8), pp 4950–4959.</a:t>
            </a:r>
          </a:p>
          <a:p>
            <a:r>
              <a:rPr lang="en-US" sz="1500" dirty="0"/>
              <a:t>Deetman, S., N. </a:t>
            </a:r>
            <a:r>
              <a:rPr lang="en-US" sz="1500" dirty="0" err="1"/>
              <a:t>Mancheri</a:t>
            </a:r>
            <a:r>
              <a:rPr lang="en-US" sz="1500" dirty="0"/>
              <a:t>, A. Tukker, T. Brown, E. Petavratzi, L. Tercero Espinoza (2019). Report on the current use of critical raw materials. SCRREEN Deliverable 2.1, http://scrreen.eu/results/</a:t>
            </a:r>
          </a:p>
          <a:p>
            <a:r>
              <a:rPr lang="en-US" sz="1500" dirty="0"/>
              <a:t>Tercero Espinoza, L., A. </a:t>
            </a:r>
            <a:r>
              <a:rPr lang="en-US" sz="1500" dirty="0" err="1"/>
              <a:t>Loibl</a:t>
            </a:r>
            <a:r>
              <a:rPr lang="en-US" sz="1500" dirty="0"/>
              <a:t>, S. </a:t>
            </a:r>
            <a:r>
              <a:rPr lang="en-US" sz="1500" dirty="0" err="1"/>
              <a:t>Langkau</a:t>
            </a:r>
            <a:r>
              <a:rPr lang="en-US" sz="1500" dirty="0"/>
              <a:t>, A. de Koning, E. van der Voet, S. </a:t>
            </a:r>
            <a:r>
              <a:rPr lang="en-US" sz="1500" dirty="0" err="1"/>
              <a:t>Michaux</a:t>
            </a:r>
            <a:r>
              <a:rPr lang="en-US" sz="1500" dirty="0"/>
              <a:t> (2019). Report on the Future Use of Critical Raw Materials. SCRREEN Deliverable 2.3, http://scrreen.eu/results/</a:t>
            </a:r>
          </a:p>
        </p:txBody>
      </p:sp>
      <p:pic>
        <p:nvPicPr>
          <p:cNvPr id="12" name="Picture 9">
            <a:extLst>
              <a:ext uri="{FF2B5EF4-FFF2-40B4-BE49-F238E27FC236}">
                <a16:creationId xmlns:a16="http://schemas.microsoft.com/office/drawing/2014/main" id="{97377C5F-38DA-4C38-8133-A933743D2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024DF87F-AAEC-4106-9129-ED2AF8450B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7367" y="6344648"/>
            <a:ext cx="5423977" cy="488255"/>
          </a:xfrm>
          <a:prstGeom prst="rect">
            <a:avLst/>
          </a:prstGeom>
        </p:spPr>
      </p:pic>
      <p:sp>
        <p:nvSpPr>
          <p:cNvPr id="14" name="Textfeld 13">
            <a:extLst>
              <a:ext uri="{FF2B5EF4-FFF2-40B4-BE49-F238E27FC236}">
                <a16:creationId xmlns:a16="http://schemas.microsoft.com/office/drawing/2014/main" id="{17586230-DA13-409F-91BE-2868AB802B29}"/>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574980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1054"/>
            <a:ext cx="10515600" cy="1325563"/>
          </a:xfrm>
        </p:spPr>
        <p:txBody>
          <a:bodyPr/>
          <a:lstStyle/>
          <a:p>
            <a:r>
              <a:rPr lang="en-US" dirty="0"/>
              <a:t>Scenarios </a:t>
            </a:r>
          </a:p>
        </p:txBody>
      </p:sp>
      <p:sp>
        <p:nvSpPr>
          <p:cNvPr id="3" name="Content Placeholder 2"/>
          <p:cNvSpPr>
            <a:spLocks noGrp="1"/>
          </p:cNvSpPr>
          <p:nvPr>
            <p:ph idx="1"/>
          </p:nvPr>
        </p:nvSpPr>
        <p:spPr>
          <a:xfrm>
            <a:off x="838200" y="2073499"/>
            <a:ext cx="10515600" cy="4103464"/>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Thank you !!!</a:t>
            </a:r>
          </a:p>
        </p:txBody>
      </p:sp>
      <p:pic>
        <p:nvPicPr>
          <p:cNvPr id="12" name="Picture 9">
            <a:extLst>
              <a:ext uri="{FF2B5EF4-FFF2-40B4-BE49-F238E27FC236}">
                <a16:creationId xmlns:a16="http://schemas.microsoft.com/office/drawing/2014/main" id="{63F5343F-A3F2-4A1C-9851-5BB95241E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C0FF3BA8-C830-4D88-8B9C-170F17BD9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C759954C-7ABD-4409-9968-8F717203C655}"/>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3555482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6" descr="Partner10_BRGM_lo_gbrgb-1024x413.jpg">
            <a:extLst>
              <a:ext uri="{FF2B5EF4-FFF2-40B4-BE49-F238E27FC236}">
                <a16:creationId xmlns:a16="http://schemas.microsoft.com/office/drawing/2014/main" id="{775D2CE7-D022-264A-BE35-96FCC3187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681" y="20752444"/>
            <a:ext cx="5853884" cy="2360991"/>
          </a:xfrm>
          <a:prstGeom prst="rect">
            <a:avLst/>
          </a:prstGeom>
        </p:spPr>
      </p:pic>
      <p:pic>
        <p:nvPicPr>
          <p:cNvPr id="13" name="Bild 7" descr="tudelft1-1024x400.png">
            <a:extLst>
              <a:ext uri="{FF2B5EF4-FFF2-40B4-BE49-F238E27FC236}">
                <a16:creationId xmlns:a16="http://schemas.microsoft.com/office/drawing/2014/main" id="{876E3B01-32B7-0B4E-A24C-6A5570DE7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9721" y="26229093"/>
            <a:ext cx="5975804" cy="2334299"/>
          </a:xfrm>
          <a:prstGeom prst="rect">
            <a:avLst/>
          </a:prstGeom>
        </p:spPr>
      </p:pic>
      <p:pic>
        <p:nvPicPr>
          <p:cNvPr id="14" name="Bild 8" descr="UB-1024x331.jpg">
            <a:extLst>
              <a:ext uri="{FF2B5EF4-FFF2-40B4-BE49-F238E27FC236}">
                <a16:creationId xmlns:a16="http://schemas.microsoft.com/office/drawing/2014/main" id="{9E72D408-A51B-C442-86B0-F5A623969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865" y="29599346"/>
            <a:ext cx="6540777" cy="2114256"/>
          </a:xfrm>
          <a:prstGeom prst="rect">
            <a:avLst/>
          </a:prstGeom>
        </p:spPr>
      </p:pic>
      <p:pic>
        <p:nvPicPr>
          <p:cNvPr id="15" name="Bild 9" descr="zegel-1.png">
            <a:extLst>
              <a:ext uri="{FF2B5EF4-FFF2-40B4-BE49-F238E27FC236}">
                <a16:creationId xmlns:a16="http://schemas.microsoft.com/office/drawing/2014/main" id="{22DB7573-CECD-8945-AD9A-64C897131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5286" y="17380440"/>
            <a:ext cx="5808154" cy="2461735"/>
          </a:xfrm>
          <a:prstGeom prst="rect">
            <a:avLst/>
          </a:prstGeom>
        </p:spPr>
      </p:pic>
      <p:pic>
        <p:nvPicPr>
          <p:cNvPr id="16" name="Bild 10" descr="1000px-Outotec-Logo.png">
            <a:extLst>
              <a:ext uri="{FF2B5EF4-FFF2-40B4-BE49-F238E27FC236}">
                <a16:creationId xmlns:a16="http://schemas.microsoft.com/office/drawing/2014/main" id="{539A2EBD-C956-D74F-AF56-185C63CA1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2649" y="24042128"/>
            <a:ext cx="6268516" cy="1404149"/>
          </a:xfrm>
          <a:prstGeom prst="rect">
            <a:avLst/>
          </a:prstGeom>
        </p:spPr>
      </p:pic>
      <p:pic>
        <p:nvPicPr>
          <p:cNvPr id="17" name="Bild 11" descr="company_logo-e1493639059526.png">
            <a:extLst>
              <a:ext uri="{FF2B5EF4-FFF2-40B4-BE49-F238E27FC236}">
                <a16:creationId xmlns:a16="http://schemas.microsoft.com/office/drawing/2014/main" id="{22A150A5-A2E3-4C4A-A826-CAB4E54EAB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263" y="23835291"/>
            <a:ext cx="8083467" cy="2371152"/>
          </a:xfrm>
          <a:prstGeom prst="rect">
            <a:avLst/>
          </a:prstGeom>
        </p:spPr>
      </p:pic>
      <p:pic>
        <p:nvPicPr>
          <p:cNvPr id="18" name="Bild 12" descr="Fraunhofer-1024x251.jpg">
            <a:extLst>
              <a:ext uri="{FF2B5EF4-FFF2-40B4-BE49-F238E27FC236}">
                <a16:creationId xmlns:a16="http://schemas.microsoft.com/office/drawing/2014/main" id="{842C42D1-7807-6D4E-9009-6221502D85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0" y="26806724"/>
            <a:ext cx="7940908" cy="1946454"/>
          </a:xfrm>
          <a:prstGeom prst="rect">
            <a:avLst/>
          </a:prstGeom>
        </p:spPr>
      </p:pic>
      <p:pic>
        <p:nvPicPr>
          <p:cNvPr id="19" name="Picture 18">
            <a:extLst>
              <a:ext uri="{FF2B5EF4-FFF2-40B4-BE49-F238E27FC236}">
                <a16:creationId xmlns:a16="http://schemas.microsoft.com/office/drawing/2014/main" id="{FB26164D-B6AA-6448-BC5F-4F0C8CF472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3061" y="21237925"/>
            <a:ext cx="7240779" cy="1362511"/>
          </a:xfrm>
          <a:prstGeom prst="rect">
            <a:avLst/>
          </a:prstGeom>
        </p:spPr>
      </p:pic>
      <p:pic>
        <p:nvPicPr>
          <p:cNvPr id="20" name="Picture 19">
            <a:extLst>
              <a:ext uri="{FF2B5EF4-FFF2-40B4-BE49-F238E27FC236}">
                <a16:creationId xmlns:a16="http://schemas.microsoft.com/office/drawing/2014/main" id="{68D9283F-41C6-8A45-981E-891FB2990F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4021" y="17688882"/>
            <a:ext cx="7065463" cy="1818318"/>
          </a:xfrm>
          <a:prstGeom prst="rect">
            <a:avLst/>
          </a:prstGeom>
        </p:spPr>
      </p:pic>
      <p:sp>
        <p:nvSpPr>
          <p:cNvPr id="21" name="TextBox 20">
            <a:extLst>
              <a:ext uri="{FF2B5EF4-FFF2-40B4-BE49-F238E27FC236}">
                <a16:creationId xmlns:a16="http://schemas.microsoft.com/office/drawing/2014/main" id="{33B1A3E1-CA84-2647-8C6A-C79B56684BF6}"/>
              </a:ext>
            </a:extLst>
          </p:cNvPr>
          <p:cNvSpPr txBox="1"/>
          <p:nvPr/>
        </p:nvSpPr>
        <p:spPr>
          <a:xfrm>
            <a:off x="1410114" y="13964678"/>
            <a:ext cx="12480095" cy="2308324"/>
          </a:xfrm>
          <a:prstGeom prst="rect">
            <a:avLst/>
          </a:prstGeom>
          <a:noFill/>
        </p:spPr>
        <p:txBody>
          <a:bodyPr wrap="square" rtlCol="0">
            <a:spAutoFit/>
          </a:bodyPr>
          <a:lstStyle/>
          <a:p>
            <a:pPr algn="ctr"/>
            <a:r>
              <a:rPr lang="en-GB" sz="7200" dirty="0">
                <a:latin typeface="Quicksand" charset="0"/>
                <a:ea typeface="Quicksand" charset="0"/>
                <a:cs typeface="Quicksand" charset="0"/>
              </a:rPr>
              <a:t>Sustainable Management of Critical Raw Materials</a:t>
            </a:r>
          </a:p>
        </p:txBody>
      </p:sp>
      <p:pic>
        <p:nvPicPr>
          <p:cNvPr id="1026" name="Picture 2">
            <a:extLst>
              <a:ext uri="{FF2B5EF4-FFF2-40B4-BE49-F238E27FC236}">
                <a16:creationId xmlns:a16="http://schemas.microsoft.com/office/drawing/2014/main" id="{F8261AD6-FA29-4C0B-93FC-F41A8C6F12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091" y="2242409"/>
            <a:ext cx="2257937" cy="579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F0D2E1-0D68-447A-AC18-7755512D5F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3933" y="3135536"/>
            <a:ext cx="2402252" cy="776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9DBCB42-EB73-444E-BBFD-C985E87F28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3933" y="4075323"/>
            <a:ext cx="2330095" cy="9087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D69472F-7985-40AA-9D32-2520C2D711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6364" y="2263237"/>
            <a:ext cx="2425243" cy="6736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BE1DBB0-D466-41D6-AB8E-EA4989EC92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96363" y="3349566"/>
            <a:ext cx="2425243" cy="4527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475F42B-1A64-428E-BEF7-20842B91F8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6363" y="4356032"/>
            <a:ext cx="2425245" cy="41537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EAC4DB1-19C8-4183-A21E-52209D5B3E5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49720" y="3357348"/>
            <a:ext cx="2403791" cy="5384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B1795AE-D784-4029-B23C-C5AAA3DD0A4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49721" y="2072590"/>
            <a:ext cx="2403791" cy="95002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2FD5BEF0-0EEF-46FA-857A-DF9447AB1AA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65286" y="4284321"/>
            <a:ext cx="2425244" cy="97801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6319D1A9-93C7-4960-9DED-9EED37816A9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96363" y="5225823"/>
            <a:ext cx="2791648" cy="8188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ABCA33CB-A824-4EB8-A09C-BE31DF7B98CD}"/>
              </a:ext>
            </a:extLst>
          </p:cNvPr>
          <p:cNvCxnSpPr/>
          <p:nvPr/>
        </p:nvCxnSpPr>
        <p:spPr>
          <a:xfrm>
            <a:off x="406016" y="1798431"/>
            <a:ext cx="1133160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643441B5-37B4-426B-91AD-FFF446C81DDB}"/>
              </a:ext>
            </a:extLst>
          </p:cNvPr>
          <p:cNvSpPr txBox="1"/>
          <p:nvPr/>
        </p:nvSpPr>
        <p:spPr>
          <a:xfrm>
            <a:off x="3578452" y="1065437"/>
            <a:ext cx="4986734" cy="523220"/>
          </a:xfrm>
          <a:prstGeom prst="rect">
            <a:avLst/>
          </a:prstGeom>
          <a:noFill/>
        </p:spPr>
        <p:txBody>
          <a:bodyPr wrap="square" rtlCol="0">
            <a:spAutoFit/>
          </a:bodyPr>
          <a:lstStyle/>
          <a:p>
            <a:pPr algn="ctr"/>
            <a:r>
              <a:rPr lang="de-CH" sz="2800" b="1" u="sng" dirty="0" err="1">
                <a:solidFill>
                  <a:schemeClr val="accent5"/>
                </a:solidFill>
                <a:latin typeface="+mj-lt"/>
              </a:rPr>
              <a:t>www.suscritmat.eu</a:t>
            </a:r>
            <a:endParaRPr lang="de-CH" sz="2800" b="1" u="sng" dirty="0">
              <a:solidFill>
                <a:schemeClr val="accent5"/>
              </a:solidFill>
              <a:latin typeface="+mj-lt"/>
            </a:endParaRPr>
          </a:p>
        </p:txBody>
      </p:sp>
      <p:pic>
        <p:nvPicPr>
          <p:cNvPr id="29" name="Picture 9">
            <a:extLst>
              <a:ext uri="{FF2B5EF4-FFF2-40B4-BE49-F238E27FC236}">
                <a16:creationId xmlns:a16="http://schemas.microsoft.com/office/drawing/2014/main" id="{A604D736-001D-4723-B74E-40EEE13A8D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6345499"/>
            <a:ext cx="1450069" cy="492117"/>
          </a:xfrm>
          <a:prstGeom prst="rect">
            <a:avLst/>
          </a:prstGeom>
        </p:spPr>
      </p:pic>
      <p:pic>
        <p:nvPicPr>
          <p:cNvPr id="30" name="Picture 10">
            <a:extLst>
              <a:ext uri="{FF2B5EF4-FFF2-40B4-BE49-F238E27FC236}">
                <a16:creationId xmlns:a16="http://schemas.microsoft.com/office/drawing/2014/main" id="{1933AD5E-5FF0-403D-AC33-562C081ABE6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50069" y="6361487"/>
            <a:ext cx="5425559" cy="488398"/>
          </a:xfrm>
          <a:prstGeom prst="rect">
            <a:avLst/>
          </a:prstGeom>
        </p:spPr>
      </p:pic>
      <p:pic>
        <p:nvPicPr>
          <p:cNvPr id="27" name="Bild 9">
            <a:extLst>
              <a:ext uri="{FF2B5EF4-FFF2-40B4-BE49-F238E27FC236}">
                <a16:creationId xmlns:a16="http://schemas.microsoft.com/office/drawing/2014/main" id="{9B74DC2C-B779-4590-A10D-BC5CB749BEEE}"/>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0" y="-12974"/>
            <a:ext cx="12192000" cy="737595"/>
          </a:xfrm>
          <a:prstGeom prst="rect">
            <a:avLst/>
          </a:prstGeom>
        </p:spPr>
      </p:pic>
      <p:pic>
        <p:nvPicPr>
          <p:cNvPr id="28" name="Bild 9" descr="Screen Shot 2017-11-02 at 12.44.16.png">
            <a:extLst>
              <a:ext uri="{FF2B5EF4-FFF2-40B4-BE49-F238E27FC236}">
                <a16:creationId xmlns:a16="http://schemas.microsoft.com/office/drawing/2014/main" id="{36C81373-6C45-4BB9-A69D-C43001653EF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Tree>
    <p:extLst>
      <p:ext uri="{BB962C8B-B14F-4D97-AF65-F5344CB8AC3E}">
        <p14:creationId xmlns:p14="http://schemas.microsoft.com/office/powerpoint/2010/main" val="359994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lstStyle/>
          <a:p>
            <a:r>
              <a:rPr lang="en-US" dirty="0"/>
              <a:t>To explore future possibilities we can define</a:t>
            </a:r>
          </a:p>
          <a:p>
            <a:pPr lvl="1"/>
            <a:r>
              <a:rPr lang="en-US" dirty="0"/>
              <a:t>A reference or baseline, often “business-as-usual”</a:t>
            </a:r>
          </a:p>
          <a:p>
            <a:pPr lvl="1"/>
            <a:r>
              <a:rPr lang="en-US" dirty="0"/>
              <a:t>A best and/or worst case</a:t>
            </a:r>
          </a:p>
          <a:p>
            <a:pPr lvl="1"/>
            <a:r>
              <a:rPr lang="en-US" dirty="0"/>
              <a:t>Other possible pathways, neutral or in between</a:t>
            </a:r>
          </a:p>
          <a:p>
            <a:r>
              <a:rPr lang="en-US" dirty="0"/>
              <a:t>Starting point can be</a:t>
            </a:r>
          </a:p>
          <a:p>
            <a:pPr lvl="1"/>
            <a:r>
              <a:rPr lang="en-US" dirty="0"/>
              <a:t>Present, exploring developments for the future (forecasting)</a:t>
            </a:r>
          </a:p>
          <a:p>
            <a:pPr lvl="1"/>
            <a:r>
              <a:rPr lang="en-US" dirty="0"/>
              <a:t>Future, making explicit what needs to be done</a:t>
            </a:r>
            <a:r>
              <a:rPr lang="nl-NL" dirty="0"/>
              <a:t> (backcasting)</a:t>
            </a:r>
            <a:endParaRPr lang="en-US" dirty="0"/>
          </a:p>
        </p:txBody>
      </p:sp>
      <p:pic>
        <p:nvPicPr>
          <p:cNvPr id="12" name="Picture 9">
            <a:extLst>
              <a:ext uri="{FF2B5EF4-FFF2-40B4-BE49-F238E27FC236}">
                <a16:creationId xmlns:a16="http://schemas.microsoft.com/office/drawing/2014/main" id="{1558A07B-95CF-4FC3-9673-42A1FA7D0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37F6C92B-78D0-404F-B07F-B83522B8E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394933BB-61CA-406C-99E5-0AFC9000AFAD}"/>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7401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lstStyle/>
          <a:p>
            <a:r>
              <a:rPr lang="en-US" dirty="0"/>
              <a:t>Scenarios can be used at any scale level</a:t>
            </a:r>
          </a:p>
          <a:p>
            <a:pPr lvl="1"/>
            <a:r>
              <a:rPr lang="en-US" dirty="0"/>
              <a:t>Personal: economic decisions at household level</a:t>
            </a:r>
          </a:p>
          <a:p>
            <a:pPr lvl="1"/>
            <a:r>
              <a:rPr lang="en-US" dirty="0"/>
              <a:t>Local governments: development of </a:t>
            </a:r>
            <a:r>
              <a:rPr lang="en-US" dirty="0" err="1"/>
              <a:t>neighbourhoods</a:t>
            </a:r>
            <a:r>
              <a:rPr lang="en-US" dirty="0"/>
              <a:t>, decisions around construction activities</a:t>
            </a:r>
          </a:p>
          <a:p>
            <a:pPr lvl="1"/>
            <a:r>
              <a:rPr lang="en-US" dirty="0"/>
              <a:t>Companies: to support decisions on large scale investments</a:t>
            </a:r>
          </a:p>
          <a:p>
            <a:pPr lvl="1"/>
            <a:r>
              <a:rPr lang="en-US" dirty="0"/>
              <a:t>National governments: to support economic, social or environmental policies</a:t>
            </a:r>
          </a:p>
          <a:p>
            <a:pPr lvl="1"/>
            <a:r>
              <a:rPr lang="en-US" dirty="0"/>
              <a:t>Continental and global level: to signal global challenges and constraints </a:t>
            </a:r>
            <a:endParaRPr lang="nl-NL" dirty="0"/>
          </a:p>
        </p:txBody>
      </p:sp>
      <p:pic>
        <p:nvPicPr>
          <p:cNvPr id="12" name="Picture 9">
            <a:extLst>
              <a:ext uri="{FF2B5EF4-FFF2-40B4-BE49-F238E27FC236}">
                <a16:creationId xmlns:a16="http://schemas.microsoft.com/office/drawing/2014/main" id="{9597C773-DBA2-4CC1-B42E-D96E24D72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2CE12DA9-0556-4FE2-B556-ABDE7B85E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A3011411-3A2C-4398-B0C9-4123794F51FE}"/>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7401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0" y="-171054"/>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lstStyle/>
          <a:p>
            <a:r>
              <a:rPr lang="nl-NL" dirty="0" err="1"/>
              <a:t>Scenarios</a:t>
            </a:r>
            <a:r>
              <a:rPr lang="nl-NL" dirty="0"/>
              <a:t> </a:t>
            </a:r>
            <a:r>
              <a:rPr lang="nl-NL" dirty="0" err="1"/>
              <a:t>for</a:t>
            </a:r>
            <a:r>
              <a:rPr lang="nl-NL" dirty="0"/>
              <a:t> different </a:t>
            </a:r>
            <a:r>
              <a:rPr lang="nl-NL" dirty="0" err="1"/>
              <a:t>questions</a:t>
            </a:r>
            <a:r>
              <a:rPr lang="nl-NL" dirty="0"/>
              <a:t> </a:t>
            </a:r>
          </a:p>
          <a:p>
            <a:pPr lvl="1"/>
            <a:r>
              <a:rPr lang="nl-NL" dirty="0"/>
              <a:t>Long-term vs. Short-term </a:t>
            </a:r>
          </a:p>
          <a:p>
            <a:pPr lvl="1"/>
            <a:r>
              <a:rPr lang="nl-NL" dirty="0"/>
              <a:t>Baseline vs. </a:t>
            </a:r>
            <a:r>
              <a:rPr lang="nl-NL" dirty="0" err="1"/>
              <a:t>Transition</a:t>
            </a:r>
            <a:endParaRPr lang="nl-NL" dirty="0"/>
          </a:p>
          <a:p>
            <a:pPr lvl="1"/>
            <a:r>
              <a:rPr lang="nl-NL" dirty="0" err="1"/>
              <a:t>Quantitative</a:t>
            </a:r>
            <a:r>
              <a:rPr lang="nl-NL" dirty="0"/>
              <a:t> vs. </a:t>
            </a:r>
            <a:r>
              <a:rPr lang="nl-NL" dirty="0" err="1"/>
              <a:t>Qualitative</a:t>
            </a:r>
            <a:r>
              <a:rPr lang="nl-NL" dirty="0"/>
              <a:t> </a:t>
            </a:r>
          </a:p>
          <a:p>
            <a:pPr lvl="1"/>
            <a:r>
              <a:rPr lang="nl-NL" dirty="0" err="1"/>
              <a:t>Partial</a:t>
            </a:r>
            <a:r>
              <a:rPr lang="nl-NL" dirty="0"/>
              <a:t> / </a:t>
            </a:r>
            <a:r>
              <a:rPr lang="nl-NL" dirty="0" err="1"/>
              <a:t>local</a:t>
            </a:r>
            <a:r>
              <a:rPr lang="nl-NL" dirty="0"/>
              <a:t> </a:t>
            </a:r>
            <a:r>
              <a:rPr lang="nl-NL" dirty="0" err="1"/>
              <a:t>vs</a:t>
            </a:r>
            <a:r>
              <a:rPr lang="nl-NL" dirty="0"/>
              <a:t> Comprehensive / </a:t>
            </a:r>
            <a:r>
              <a:rPr lang="nl-NL" dirty="0" err="1"/>
              <a:t>global</a:t>
            </a:r>
            <a:endParaRPr lang="nl-NL" dirty="0"/>
          </a:p>
          <a:p>
            <a:pPr lvl="1"/>
            <a:r>
              <a:rPr lang="nl-NL" dirty="0" err="1"/>
              <a:t>Forecasting</a:t>
            </a:r>
            <a:r>
              <a:rPr lang="nl-NL" dirty="0"/>
              <a:t> vs. Backcasting </a:t>
            </a:r>
          </a:p>
          <a:p>
            <a:pPr lvl="1"/>
            <a:r>
              <a:rPr lang="nl-NL" dirty="0" err="1"/>
              <a:t>Normative</a:t>
            </a:r>
            <a:r>
              <a:rPr lang="nl-NL" dirty="0"/>
              <a:t> </a:t>
            </a:r>
            <a:r>
              <a:rPr lang="nl-NL" dirty="0" err="1"/>
              <a:t>vs</a:t>
            </a:r>
            <a:r>
              <a:rPr lang="nl-NL" dirty="0"/>
              <a:t> </a:t>
            </a:r>
            <a:r>
              <a:rPr lang="nl-NL" dirty="0" err="1"/>
              <a:t>Exploratory</a:t>
            </a:r>
            <a:endParaRPr lang="nl-NL" dirty="0"/>
          </a:p>
        </p:txBody>
      </p:sp>
      <p:pic>
        <p:nvPicPr>
          <p:cNvPr id="12" name="Picture 9">
            <a:extLst>
              <a:ext uri="{FF2B5EF4-FFF2-40B4-BE49-F238E27FC236}">
                <a16:creationId xmlns:a16="http://schemas.microsoft.com/office/drawing/2014/main" id="{6C8D8D7A-BC97-4652-9E23-EAFEB026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3" name="Picture 10">
            <a:extLst>
              <a:ext uri="{FF2B5EF4-FFF2-40B4-BE49-F238E27FC236}">
                <a16:creationId xmlns:a16="http://schemas.microsoft.com/office/drawing/2014/main" id="{3EC9BC41-9ADB-4AFB-81CA-D96F45EBB1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4" name="Textfeld 13">
            <a:extLst>
              <a:ext uri="{FF2B5EF4-FFF2-40B4-BE49-F238E27FC236}">
                <a16:creationId xmlns:a16="http://schemas.microsoft.com/office/drawing/2014/main" id="{575F1BB4-09B5-425A-BAED-196A1BA1C78A}"/>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7401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73708"/>
            <a:ext cx="10515600" cy="1325563"/>
          </a:xfrm>
        </p:spPr>
        <p:txBody>
          <a:bodyPr/>
          <a:lstStyle/>
          <a:p>
            <a:r>
              <a:rPr lang="en-US" dirty="0"/>
              <a:t>Scenarios</a:t>
            </a:r>
          </a:p>
        </p:txBody>
      </p:sp>
      <p:sp>
        <p:nvSpPr>
          <p:cNvPr id="3" name="Content Placeholder 2"/>
          <p:cNvSpPr>
            <a:spLocks noGrp="1"/>
          </p:cNvSpPr>
          <p:nvPr>
            <p:ph idx="1"/>
          </p:nvPr>
        </p:nvSpPr>
        <p:spPr>
          <a:xfrm>
            <a:off x="838200" y="2073499"/>
            <a:ext cx="10515600" cy="4103464"/>
          </a:xfrm>
        </p:spPr>
        <p:txBody>
          <a:bodyPr/>
          <a:lstStyle/>
          <a:p>
            <a:r>
              <a:rPr lang="en-US" dirty="0"/>
              <a:t>Most experience with scenarios for climate change</a:t>
            </a:r>
            <a:endParaRPr lang="nl-NL"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42" y="2636912"/>
            <a:ext cx="1158006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a:extLst>
              <a:ext uri="{FF2B5EF4-FFF2-40B4-BE49-F238E27FC236}">
                <a16:creationId xmlns:a16="http://schemas.microsoft.com/office/drawing/2014/main" id="{F792DE83-EDED-4C38-8726-908D2F7BF5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B0D51AFB-2D60-4816-8DD5-A31FDB644C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41F82DD0-3100-4AF0-B732-DAB31C9970EB}"/>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7401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9" descr="Screen Shot 2017-11-02 at 12.4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983459"/>
          </a:xfrm>
          <a:prstGeom prst="rect">
            <a:avLst/>
          </a:prstGeom>
        </p:spPr>
      </p:pic>
      <p:sp>
        <p:nvSpPr>
          <p:cNvPr id="2" name="Title 1"/>
          <p:cNvSpPr>
            <a:spLocks noGrp="1"/>
          </p:cNvSpPr>
          <p:nvPr>
            <p:ph type="title"/>
          </p:nvPr>
        </p:nvSpPr>
        <p:spPr>
          <a:xfrm>
            <a:off x="28701" y="-148469"/>
            <a:ext cx="10515600" cy="1325563"/>
          </a:xfrm>
        </p:spPr>
        <p:txBody>
          <a:bodyPr/>
          <a:lstStyle/>
          <a:p>
            <a:r>
              <a:rPr lang="en-US" dirty="0"/>
              <a:t>Scenarios</a:t>
            </a:r>
          </a:p>
        </p:txBody>
      </p:sp>
      <p:pic>
        <p:nvPicPr>
          <p:cNvPr id="12" name="Picture 2" descr="http://www.meteor.iastate.edu/gccourse/gwpotential/images/chart.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17052" y="1717019"/>
            <a:ext cx="5471584" cy="41036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382EE154-AA7D-4453-A9C3-73967AD8A2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 y="6344648"/>
            <a:ext cx="1449646" cy="491974"/>
          </a:xfrm>
          <a:prstGeom prst="rect">
            <a:avLst/>
          </a:prstGeom>
        </p:spPr>
      </p:pic>
      <p:pic>
        <p:nvPicPr>
          <p:cNvPr id="14" name="Picture 10">
            <a:extLst>
              <a:ext uri="{FF2B5EF4-FFF2-40B4-BE49-F238E27FC236}">
                <a16:creationId xmlns:a16="http://schemas.microsoft.com/office/drawing/2014/main" id="{39B0037D-E757-4AF6-996E-2A34DF0D6D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1424" y="6360632"/>
            <a:ext cx="5423977" cy="488255"/>
          </a:xfrm>
          <a:prstGeom prst="rect">
            <a:avLst/>
          </a:prstGeom>
        </p:spPr>
      </p:pic>
      <p:sp>
        <p:nvSpPr>
          <p:cNvPr id="15" name="Textfeld 14">
            <a:extLst>
              <a:ext uri="{FF2B5EF4-FFF2-40B4-BE49-F238E27FC236}">
                <a16:creationId xmlns:a16="http://schemas.microsoft.com/office/drawing/2014/main" id="{E3212412-BEF7-4C30-9FF5-7ADE0BC957B7}"/>
              </a:ext>
            </a:extLst>
          </p:cNvPr>
          <p:cNvSpPr txBox="1"/>
          <p:nvPr/>
        </p:nvSpPr>
        <p:spPr>
          <a:xfrm>
            <a:off x="10544301" y="6126480"/>
            <a:ext cx="1645920" cy="646331"/>
          </a:xfrm>
          <a:prstGeom prst="rect">
            <a:avLst/>
          </a:prstGeom>
          <a:noFill/>
        </p:spPr>
        <p:txBody>
          <a:bodyPr wrap="square" rtlCol="0">
            <a:spAutoFit/>
          </a:bodyPr>
          <a:lstStyle/>
          <a:p>
            <a:r>
              <a:rPr lang="de-CH" b="1" dirty="0">
                <a:solidFill>
                  <a:schemeClr val="bg1">
                    <a:lumMod val="50000"/>
                  </a:schemeClr>
                </a:solidFill>
              </a:rPr>
              <a:t> </a:t>
            </a:r>
            <a:r>
              <a:rPr lang="de-CH" dirty="0">
                <a:solidFill>
                  <a:schemeClr val="bg1">
                    <a:lumMod val="50000"/>
                  </a:schemeClr>
                </a:solidFill>
              </a:rPr>
              <a:t>© Ester van der </a:t>
            </a:r>
            <a:r>
              <a:rPr lang="de-CH" dirty="0" err="1">
                <a:solidFill>
                  <a:schemeClr val="bg1">
                    <a:lumMod val="50000"/>
                  </a:schemeClr>
                </a:solidFill>
              </a:rPr>
              <a:t>Voet</a:t>
            </a:r>
            <a:r>
              <a:rPr lang="de-CH" dirty="0">
                <a:solidFill>
                  <a:schemeClr val="bg1">
                    <a:lumMod val="50000"/>
                  </a:schemeClr>
                </a:solidFill>
              </a:rPr>
              <a:t>, 2020</a:t>
            </a:r>
          </a:p>
        </p:txBody>
      </p:sp>
    </p:spTree>
    <p:extLst>
      <p:ext uri="{BB962C8B-B14F-4D97-AF65-F5344CB8AC3E}">
        <p14:creationId xmlns:p14="http://schemas.microsoft.com/office/powerpoint/2010/main" val="1674010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4167</Words>
  <Application>Microsoft Office PowerPoint</Application>
  <PresentationFormat>Breitbild</PresentationFormat>
  <Paragraphs>402</Paragraphs>
  <Slides>42</Slides>
  <Notes>37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42</vt:i4>
      </vt:variant>
    </vt:vector>
  </HeadingPairs>
  <TitlesOfParts>
    <vt:vector size="48" baseType="lpstr">
      <vt:lpstr>Quicksand</vt:lpstr>
      <vt:lpstr>Quicksand Regular</vt:lpstr>
      <vt:lpstr>Arial</vt:lpstr>
      <vt:lpstr>Calibri</vt:lpstr>
      <vt:lpstr>Calibri Light</vt:lpstr>
      <vt:lpstr>Office Theme</vt:lpstr>
      <vt:lpstr>PowerPoint-Präsentation</vt:lpstr>
      <vt:lpstr>Contents of lecture</vt:lpstr>
      <vt:lpstr>Scenarios</vt:lpstr>
      <vt:lpstr>Scenarios</vt:lpstr>
      <vt:lpstr>Scenarios</vt:lpstr>
      <vt:lpstr>Scenarios</vt:lpstr>
      <vt:lpstr>Scenarios</vt:lpstr>
      <vt:lpstr>Scenarios</vt:lpstr>
      <vt:lpstr>Scenarios</vt:lpstr>
      <vt:lpstr>Scenarios</vt:lpstr>
      <vt:lpstr>Scenarios</vt:lpstr>
      <vt:lpstr>Scenarios</vt:lpstr>
      <vt:lpstr>Scenarios </vt:lpstr>
      <vt:lpstr>Scenarios</vt:lpstr>
      <vt:lpstr>Scenarios </vt:lpstr>
      <vt:lpstr>Scenarios </vt:lpstr>
      <vt:lpstr>Scenarios</vt:lpstr>
      <vt:lpstr>Scenarios </vt:lpstr>
      <vt:lpstr>Scenarios </vt:lpstr>
      <vt:lpstr>Scenarios</vt:lpstr>
      <vt:lpstr>Scenarios</vt:lpstr>
      <vt:lpstr>Scenarios</vt:lpstr>
      <vt:lpstr>Scenarios </vt:lpstr>
      <vt:lpstr>Scenarios</vt:lpstr>
      <vt:lpstr>Scenarios </vt:lpstr>
      <vt:lpstr>Scenarios </vt:lpstr>
      <vt:lpstr>Scenarios</vt:lpstr>
      <vt:lpstr>Scenarios </vt:lpstr>
      <vt:lpstr>Scenarios </vt:lpstr>
      <vt:lpstr>Scenarios </vt:lpstr>
      <vt:lpstr>Scenarios </vt:lpstr>
      <vt:lpstr>Scenarios </vt:lpstr>
      <vt:lpstr>Scenarios </vt:lpstr>
      <vt:lpstr>Scenarios </vt:lpstr>
      <vt:lpstr>Scenarios </vt:lpstr>
      <vt:lpstr>Scenarios </vt:lpstr>
      <vt:lpstr>Scenarios </vt:lpstr>
      <vt:lpstr>Scenarios </vt:lpstr>
      <vt:lpstr>Scenarios </vt:lpstr>
      <vt:lpstr>Scenarios </vt:lpstr>
      <vt:lpstr>Scenarios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Andri Abbühl</cp:lastModifiedBy>
  <cp:revision>97</cp:revision>
  <dcterms:created xsi:type="dcterms:W3CDTF">2018-10-03T09:42:01Z</dcterms:created>
  <dcterms:modified xsi:type="dcterms:W3CDTF">2020-05-12T08:09:36Z</dcterms:modified>
</cp:coreProperties>
</file>